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78" r:id="rId3"/>
    <p:sldId id="259" r:id="rId4"/>
    <p:sldId id="263" r:id="rId5"/>
    <p:sldId id="265" r:id="rId6"/>
    <p:sldId id="268" r:id="rId7"/>
    <p:sldId id="272" r:id="rId8"/>
    <p:sldId id="275" r:id="rId9"/>
    <p:sldId id="279" r:id="rId10"/>
    <p:sldId id="277" r:id="rId11"/>
    <p:sldId id="280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194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3D58C-F352-42DE-8EC0-D99EEF12C1E1}" type="datetimeFigureOut">
              <a:rPr lang="en-GB" smtClean="0"/>
              <a:t>23/05/2019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9B38C-7917-4102-9EF0-301659AF7C0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3D58C-F352-42DE-8EC0-D99EEF12C1E1}" type="datetimeFigureOut">
              <a:rPr lang="en-GB" smtClean="0"/>
              <a:t>23/05/2019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9B38C-7917-4102-9EF0-301659AF7C00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3D58C-F352-42DE-8EC0-D99EEF12C1E1}" type="datetimeFigureOut">
              <a:rPr lang="en-GB" smtClean="0"/>
              <a:t>23/05/2019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9B38C-7917-4102-9EF0-301659AF7C0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3D58C-F352-42DE-8EC0-D99EEF12C1E1}" type="datetimeFigureOut">
              <a:rPr lang="en-GB" smtClean="0"/>
              <a:t>23/05/2019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9B38C-7917-4102-9EF0-301659AF7C00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3D58C-F352-42DE-8EC0-D99EEF12C1E1}" type="datetimeFigureOut">
              <a:rPr lang="en-GB" smtClean="0"/>
              <a:t>23/05/2019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9B38C-7917-4102-9EF0-301659AF7C0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3D58C-F352-42DE-8EC0-D99EEF12C1E1}" type="datetimeFigureOut">
              <a:rPr lang="en-GB" smtClean="0"/>
              <a:t>23/05/2019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9B38C-7917-4102-9EF0-301659AF7C0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3D58C-F352-42DE-8EC0-D99EEF12C1E1}" type="datetimeFigureOut">
              <a:rPr lang="en-GB" smtClean="0"/>
              <a:t>23/05/2019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9B38C-7917-4102-9EF0-301659AF7C0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3D58C-F352-42DE-8EC0-D99EEF12C1E1}" type="datetimeFigureOut">
              <a:rPr lang="en-GB" smtClean="0"/>
              <a:t>23/05/2019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9B38C-7917-4102-9EF0-301659AF7C00}" type="slidenum">
              <a:rPr lang="en-GB" smtClean="0"/>
              <a:t>‹#›</a:t>
            </a:fld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3D58C-F352-42DE-8EC0-D99EEF12C1E1}" type="datetimeFigureOut">
              <a:rPr lang="en-GB" smtClean="0"/>
              <a:t>23/05/2019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9B38C-7917-4102-9EF0-301659AF7C00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3D58C-F352-42DE-8EC0-D99EEF12C1E1}" type="datetimeFigureOut">
              <a:rPr lang="en-GB" smtClean="0"/>
              <a:t>23/05/2019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9B38C-7917-4102-9EF0-301659AF7C0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3D58C-F352-42DE-8EC0-D99EEF12C1E1}" type="datetimeFigureOut">
              <a:rPr lang="en-GB" smtClean="0"/>
              <a:t>23/05/2019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9B38C-7917-4102-9EF0-301659AF7C00}" type="slidenum">
              <a:rPr lang="en-GB" smtClean="0"/>
              <a:t>‹#›</a:t>
            </a:fld>
            <a:endParaRPr lang="en-GB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E8C3D58C-F352-42DE-8EC0-D99EEF12C1E1}" type="datetimeFigureOut">
              <a:rPr lang="en-GB" smtClean="0"/>
              <a:t>23/05/2019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3899B38C-7917-4102-9EF0-301659AF7C00}" type="slidenum">
              <a:rPr lang="en-GB" smtClean="0"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v.uk/guidance/multiplication-tables-check-development-process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thirdspacelearning.com/blog/times-tables-grids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New National Multiplication Tests for Year 4 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0814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www.gov.uk/guidance/multiplication-tables-check-development-process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Watch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0637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Multiplication Tables Check will be available as a voluntary check in the 2018/19 academic year. </a:t>
            </a:r>
            <a:r>
              <a:rPr lang="en-GB" dirty="0" smtClean="0"/>
              <a:t>Bonneygrove is taking part in this trial.</a:t>
            </a:r>
          </a:p>
          <a:p>
            <a:r>
              <a:rPr lang="en-GB" dirty="0" smtClean="0"/>
              <a:t>The </a:t>
            </a:r>
            <a:r>
              <a:rPr lang="en-GB" dirty="0"/>
              <a:t>MTC will be statutory from the 2019/20 academic year so it won’t affect </a:t>
            </a:r>
            <a:r>
              <a:rPr lang="en-GB" dirty="0" smtClean="0"/>
              <a:t>current Year 5 and 6.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506496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When Does The Multiplication Tables Check Start</a:t>
            </a:r>
            <a:br>
              <a:rPr lang="en-GB" b="1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5597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Children will be able to </a:t>
            </a:r>
            <a:r>
              <a:rPr lang="en-GB" dirty="0"/>
              <a:t>access a practice area to become familiar with the style of the </a:t>
            </a:r>
            <a:r>
              <a:rPr lang="en-GB" dirty="0" smtClean="0"/>
              <a:t>test. </a:t>
            </a:r>
          </a:p>
          <a:p>
            <a:r>
              <a:rPr lang="en-GB" dirty="0" smtClean="0"/>
              <a:t>It is similar in format to </a:t>
            </a:r>
            <a:r>
              <a:rPr lang="en-GB" dirty="0" err="1" smtClean="0"/>
              <a:t>Rockstar</a:t>
            </a:r>
            <a:r>
              <a:rPr lang="en-GB" dirty="0" smtClean="0"/>
              <a:t> Times Tables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728192"/>
          </a:xfrm>
        </p:spPr>
        <p:txBody>
          <a:bodyPr>
            <a:normAutofit fontScale="90000"/>
          </a:bodyPr>
          <a:lstStyle/>
          <a:p>
            <a:r>
              <a:rPr lang="en-GB" sz="3600" b="1" dirty="0"/>
              <a:t>Children Can Practise Before Taking The Check</a:t>
            </a:r>
            <a:r>
              <a:rPr lang="en-GB" b="1" dirty="0"/>
              <a:t/>
            </a:r>
            <a:br>
              <a:rPr lang="en-GB" b="1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9734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Each </a:t>
            </a:r>
            <a:r>
              <a:rPr lang="en-GB" dirty="0"/>
              <a:t>child will be randomly assigned a set of </a:t>
            </a:r>
            <a:r>
              <a:rPr lang="en-GB" dirty="0" smtClean="0"/>
              <a:t>25 questions.</a:t>
            </a:r>
          </a:p>
          <a:p>
            <a:r>
              <a:rPr lang="en-GB" dirty="0" smtClean="0"/>
              <a:t>Children </a:t>
            </a:r>
            <a:r>
              <a:rPr lang="en-GB" dirty="0"/>
              <a:t>will get 6 seconds </a:t>
            </a:r>
            <a:r>
              <a:rPr lang="en-GB" b="1" dirty="0"/>
              <a:t>from the time the question appears </a:t>
            </a:r>
            <a:r>
              <a:rPr lang="en-GB" dirty="0"/>
              <a:t>to input their answer. </a:t>
            </a:r>
            <a:endParaRPr lang="en-GB" dirty="0" smtClean="0"/>
          </a:p>
          <a:p>
            <a:r>
              <a:rPr lang="en-GB" dirty="0" smtClean="0"/>
              <a:t>There will be 3 seconds between each question.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650512"/>
          </a:xfrm>
        </p:spPr>
        <p:txBody>
          <a:bodyPr>
            <a:normAutofit/>
          </a:bodyPr>
          <a:lstStyle/>
          <a:p>
            <a:r>
              <a:rPr lang="en-GB" b="1" dirty="0" smtClean="0"/>
              <a:t>How long will it take?</a:t>
            </a:r>
            <a:r>
              <a:rPr lang="en-GB" b="1" dirty="0"/>
              <a:t/>
            </a:r>
            <a:br>
              <a:rPr lang="en-GB" b="1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379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675466"/>
            <a:ext cx="8208911" cy="3633854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The </a:t>
            </a:r>
            <a:r>
              <a:rPr lang="en-GB" dirty="0"/>
              <a:t>6, 7, 8, 9 and 12 times tables are more likely to be asked than the 2, 3, 4, 5, 10 or 11 multiplication </a:t>
            </a:r>
            <a:r>
              <a:rPr lang="en-GB" dirty="0" smtClean="0"/>
              <a:t>tables.</a:t>
            </a:r>
          </a:p>
          <a:p>
            <a:r>
              <a:rPr lang="en-GB" dirty="0" smtClean="0"/>
              <a:t>There </a:t>
            </a:r>
            <a:r>
              <a:rPr lang="en-GB" dirty="0"/>
              <a:t>will always be questions from the 3, 4, 5, 6, 7, 8, 9, 11 and 12 multiplication tables in each test.</a:t>
            </a:r>
          </a:p>
          <a:p>
            <a:r>
              <a:rPr lang="en-GB" dirty="0" smtClean="0"/>
              <a:t>There </a:t>
            </a:r>
            <a:r>
              <a:rPr lang="en-GB" dirty="0"/>
              <a:t>will be no questions from the 1 times </a:t>
            </a:r>
            <a:r>
              <a:rPr lang="en-GB" dirty="0" smtClean="0"/>
              <a:t>table</a:t>
            </a:r>
            <a:endParaRPr lang="en-GB" dirty="0"/>
          </a:p>
          <a:p>
            <a:r>
              <a:rPr lang="en-GB" dirty="0" smtClean="0"/>
              <a:t>There </a:t>
            </a:r>
            <a:r>
              <a:rPr lang="en-GB" dirty="0"/>
              <a:t>will only be a maximum of 7 questions from the 2, 5 and 10 times tables.</a:t>
            </a:r>
          </a:p>
          <a:p>
            <a:r>
              <a:rPr lang="en-GB" dirty="0"/>
              <a:t>Reversal of questions using the commutative law will not feature in the same check.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 fontScale="90000"/>
          </a:bodyPr>
          <a:lstStyle/>
          <a:p>
            <a:r>
              <a:rPr lang="en-GB" sz="3600" b="1" dirty="0"/>
              <a:t>There Will Not Be An Equal Spread Of Each Multiplication Table Within The Check</a:t>
            </a:r>
            <a:r>
              <a:rPr lang="en-GB" b="1" dirty="0"/>
              <a:t/>
            </a:r>
            <a:br>
              <a:rPr lang="en-GB" b="1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298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5904656"/>
          </a:xfrm>
        </p:spPr>
        <p:txBody>
          <a:bodyPr>
            <a:normAutofit/>
          </a:bodyPr>
          <a:lstStyle/>
          <a:p>
            <a:r>
              <a:rPr lang="en-GB" dirty="0" smtClean="0"/>
              <a:t>The </a:t>
            </a:r>
            <a:r>
              <a:rPr lang="en-GB" dirty="0"/>
              <a:t>following 11 multiplication questions (</a:t>
            </a:r>
            <a:r>
              <a:rPr lang="en-GB" b="1" dirty="0"/>
              <a:t>and their commutative equivalents</a:t>
            </a:r>
            <a:r>
              <a:rPr lang="en-GB" dirty="0"/>
              <a:t>) are more likely to be asked: –</a:t>
            </a:r>
          </a:p>
          <a:p>
            <a:pPr marL="0" indent="0">
              <a:buNone/>
            </a:pPr>
            <a:r>
              <a:rPr lang="en-GB" dirty="0"/>
              <a:t>• 6 x 6, 6 x 7, 6 x 8, 6 x 9, 6 x 12</a:t>
            </a:r>
          </a:p>
          <a:p>
            <a:pPr marL="0" indent="0">
              <a:buNone/>
            </a:pPr>
            <a:r>
              <a:rPr lang="en-GB" dirty="0"/>
              <a:t>• 7 x 8, 7 x 9, 7 x 12</a:t>
            </a:r>
          </a:p>
          <a:p>
            <a:pPr marL="0" indent="0">
              <a:buNone/>
            </a:pPr>
            <a:r>
              <a:rPr lang="en-GB" dirty="0"/>
              <a:t>• 8 x 9, 8 x 12</a:t>
            </a:r>
          </a:p>
          <a:p>
            <a:pPr marL="0" indent="0">
              <a:buNone/>
            </a:pPr>
            <a:r>
              <a:rPr lang="en-GB" dirty="0"/>
              <a:t>• 12 x 12</a:t>
            </a:r>
          </a:p>
          <a:p>
            <a:r>
              <a:rPr lang="en-GB" dirty="0" smtClean="0"/>
              <a:t>Not </a:t>
            </a:r>
            <a:r>
              <a:rPr lang="en-GB" dirty="0"/>
              <a:t>each set of questions will feature all of these facts, and other questions will be </a:t>
            </a:r>
            <a:r>
              <a:rPr lang="en-GB" dirty="0" smtClean="0"/>
              <a:t>asked.</a:t>
            </a:r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434488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Eleven Facts Are More Likely To Appear Than Others</a:t>
            </a:r>
            <a:br>
              <a:rPr lang="en-GB" b="1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3694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There </a:t>
            </a:r>
            <a:r>
              <a:rPr lang="en-GB" dirty="0"/>
              <a:t>is no expected pass rate or threshold. This means </a:t>
            </a:r>
            <a:r>
              <a:rPr lang="en-GB" dirty="0" smtClean="0"/>
              <a:t>that children </a:t>
            </a:r>
            <a:r>
              <a:rPr lang="en-GB" dirty="0"/>
              <a:t>will not be expected to re-sit the check if they do not meet a set threshold in this KS2 Times Tables Test.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There Is No ‘Pass’ Rate Or Threshold</a:t>
            </a:r>
            <a:br>
              <a:rPr lang="en-GB" b="1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486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132856"/>
            <a:ext cx="7732381" cy="3993307"/>
          </a:xfrm>
        </p:spPr>
        <p:txBody>
          <a:bodyPr/>
          <a:lstStyle/>
          <a:p>
            <a:r>
              <a:rPr lang="en-GB" dirty="0" smtClean="0"/>
              <a:t>Use </a:t>
            </a:r>
            <a:r>
              <a:rPr lang="en-GB" dirty="0" err="1" smtClean="0"/>
              <a:t>Rockstars</a:t>
            </a:r>
            <a:r>
              <a:rPr lang="en-GB" dirty="0" smtClean="0"/>
              <a:t> Time tables on mobiles, tablets, etc. </a:t>
            </a:r>
          </a:p>
          <a:p>
            <a:r>
              <a:rPr lang="en-GB" dirty="0" smtClean="0"/>
              <a:t>Play times tables games on apps, internet, </a:t>
            </a:r>
            <a:r>
              <a:rPr lang="en-GB" dirty="0" err="1" smtClean="0"/>
              <a:t>etc</a:t>
            </a:r>
            <a:endParaRPr lang="en-GB" dirty="0" smtClean="0"/>
          </a:p>
          <a:p>
            <a:r>
              <a:rPr lang="en-GB" dirty="0"/>
              <a:t>Listen to some fun </a:t>
            </a:r>
            <a:r>
              <a:rPr lang="en-GB" dirty="0" smtClean="0"/>
              <a:t>songs to help memorise them </a:t>
            </a:r>
          </a:p>
          <a:p>
            <a:r>
              <a:rPr lang="en-GB" dirty="0"/>
              <a:t>Quiz them regularly, but not </a:t>
            </a:r>
            <a:r>
              <a:rPr lang="en-GB" dirty="0" smtClean="0"/>
              <a:t>incessantly</a:t>
            </a:r>
          </a:p>
          <a:p>
            <a:r>
              <a:rPr lang="en-GB" dirty="0" smtClean="0"/>
              <a:t>Fill out blank times table grids for them to complete at speed</a:t>
            </a:r>
            <a:endParaRPr lang="en-GB" dirty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Ideas to help your child</a:t>
            </a:r>
            <a:endParaRPr lang="en-GB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699223"/>
            <a:ext cx="2371725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650930"/>
            <a:ext cx="4241182" cy="1972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90754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https://thirdspacelearning.com/blog/times-tables-grids/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Watch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8178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Any Questions?</a:t>
            </a:r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708920"/>
            <a:ext cx="5755556" cy="2877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224435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387</TotalTime>
  <Words>371</Words>
  <Application>Microsoft Office PowerPoint</Application>
  <PresentationFormat>On-screen Show (4:3)</PresentationFormat>
  <Paragraphs>37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Candara</vt:lpstr>
      <vt:lpstr>Symbol</vt:lpstr>
      <vt:lpstr>Waveform</vt:lpstr>
      <vt:lpstr>New National Multiplication Tests for Year 4   </vt:lpstr>
      <vt:lpstr>Watch </vt:lpstr>
      <vt:lpstr>When Does The Multiplication Tables Check Start </vt:lpstr>
      <vt:lpstr>Children Can Practise Before Taking The Check </vt:lpstr>
      <vt:lpstr>How long will it take? </vt:lpstr>
      <vt:lpstr>There Will Not Be An Equal Spread Of Each Multiplication Table Within The Check </vt:lpstr>
      <vt:lpstr>Eleven Facts Are More Likely To Appear Than Others </vt:lpstr>
      <vt:lpstr>There Is No ‘Pass’ Rate Or Threshold </vt:lpstr>
      <vt:lpstr>Ideas to help your child</vt:lpstr>
      <vt:lpstr>Watch </vt:lpstr>
      <vt:lpstr>Any Questions?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Debbie.Marshall</dc:creator>
  <cp:lastModifiedBy>Debbie.Marshall</cp:lastModifiedBy>
  <cp:revision>11</cp:revision>
  <dcterms:created xsi:type="dcterms:W3CDTF">2019-04-25T13:16:09Z</dcterms:created>
  <dcterms:modified xsi:type="dcterms:W3CDTF">2019-05-23T06:21:45Z</dcterms:modified>
</cp:coreProperties>
</file>