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57" r:id="rId4"/>
  </p:sldMasterIdLst>
  <p:notesMasterIdLst>
    <p:notesMasterId r:id="rId29"/>
  </p:notesMasterIdLst>
  <p:handoutMasterIdLst>
    <p:handoutMasterId r:id="rId30"/>
  </p:handoutMasterIdLst>
  <p:sldIdLst>
    <p:sldId id="256" r:id="rId5"/>
    <p:sldId id="305" r:id="rId6"/>
    <p:sldId id="343" r:id="rId7"/>
    <p:sldId id="307" r:id="rId8"/>
    <p:sldId id="309" r:id="rId9"/>
    <p:sldId id="310" r:id="rId10"/>
    <p:sldId id="334" r:id="rId11"/>
    <p:sldId id="333" r:id="rId12"/>
    <p:sldId id="339" r:id="rId13"/>
    <p:sldId id="340" r:id="rId14"/>
    <p:sldId id="341" r:id="rId15"/>
    <p:sldId id="332" r:id="rId16"/>
    <p:sldId id="336" r:id="rId17"/>
    <p:sldId id="335" r:id="rId18"/>
    <p:sldId id="297" r:id="rId19"/>
    <p:sldId id="303" r:id="rId20"/>
    <p:sldId id="342" r:id="rId21"/>
    <p:sldId id="337" r:id="rId22"/>
    <p:sldId id="304" r:id="rId23"/>
    <p:sldId id="325" r:id="rId24"/>
    <p:sldId id="326" r:id="rId25"/>
    <p:sldId id="327" r:id="rId26"/>
    <p:sldId id="329" r:id="rId27"/>
    <p:sldId id="299" r:id="rId28"/>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sie McDermott" initials="RM" lastIdx="1" clrIdx="0">
    <p:extLst>
      <p:ext uri="{19B8F6BF-5375-455C-9EA6-DF929625EA0E}">
        <p15:presenceInfo xmlns:p15="http://schemas.microsoft.com/office/powerpoint/2012/main" userId="S::rmcdermott@bonneygrove.herts.sch.uk::3b9ec84d-1422-43e2-8b4c-50cdceadfec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0066"/>
    <a:srgbClr val="990099"/>
    <a:srgbClr val="FF0000"/>
    <a:srgbClr val="FF9900"/>
    <a:srgbClr val="000000"/>
    <a:srgbClr val="FFFF00"/>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DB4043-E476-4AF5-B665-CA3A41F53404}" v="1" dt="2025-06-22T08:08:07.2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22593" autoAdjust="0"/>
    <p:restoredTop sz="94061" autoAdjust="0"/>
  </p:normalViewPr>
  <p:slideViewPr>
    <p:cSldViewPr>
      <p:cViewPr varScale="1">
        <p:scale>
          <a:sx n="112" d="100"/>
          <a:sy n="112" d="100"/>
        </p:scale>
        <p:origin x="118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bwMode="auto">
          <a:xfrm>
            <a:off x="0"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49155" name="Rectangle 3"/>
          <p:cNvSpPr>
            <a:spLocks noGrp="1" noChangeArrowheads="1"/>
          </p:cNvSpPr>
          <p:nvPr>
            <p:ph type="dt" sz="quarter" idx="1"/>
          </p:nvPr>
        </p:nvSpPr>
        <p:spPr bwMode="auto">
          <a:xfrm>
            <a:off x="3849688"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49156" name="Rectangle 4"/>
          <p:cNvSpPr>
            <a:spLocks noGrp="1" noChangeArrowheads="1"/>
          </p:cNvSpPr>
          <p:nvPr>
            <p:ph type="ftr" sz="quarter" idx="2"/>
          </p:nvPr>
        </p:nvSpPr>
        <p:spPr bwMode="auto">
          <a:xfrm>
            <a:off x="0"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9157" name="Rectangle 5"/>
          <p:cNvSpPr>
            <a:spLocks noGrp="1" noChangeArrowheads="1"/>
          </p:cNvSpPr>
          <p:nvPr>
            <p:ph type="sldNum" sz="quarter" idx="3"/>
          </p:nvPr>
        </p:nvSpPr>
        <p:spPr bwMode="auto">
          <a:xfrm>
            <a:off x="3849688"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890AD134-2F82-40B1-83DB-003774747F60}" type="slidenum">
              <a:rPr lang="en-US"/>
              <a:pPr/>
              <a:t>‹#›</a:t>
            </a:fld>
            <a:endParaRPr lang="en-US"/>
          </a:p>
        </p:txBody>
      </p:sp>
    </p:spTree>
    <p:extLst>
      <p:ext uri="{BB962C8B-B14F-4D97-AF65-F5344CB8AC3E}">
        <p14:creationId xmlns:p14="http://schemas.microsoft.com/office/powerpoint/2010/main" val="32155328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4339" name="Rectangle 3"/>
          <p:cNvSpPr>
            <a:spLocks noGrp="1" noChangeArrowheads="1"/>
          </p:cNvSpPr>
          <p:nvPr>
            <p:ph type="dt" idx="1"/>
          </p:nvPr>
        </p:nvSpPr>
        <p:spPr bwMode="auto">
          <a:xfrm>
            <a:off x="3849688"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14341" name="Rectangle 5"/>
          <p:cNvSpPr>
            <a:spLocks noGrp="1" noChangeArrowheads="1"/>
          </p:cNvSpPr>
          <p:nvPr>
            <p:ph type="body" sz="quarter" idx="3"/>
          </p:nvPr>
        </p:nvSpPr>
        <p:spPr bwMode="auto">
          <a:xfrm>
            <a:off x="679450" y="4715470"/>
            <a:ext cx="5438775" cy="446603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342" name="Rectangle 6"/>
          <p:cNvSpPr>
            <a:spLocks noGrp="1" noChangeArrowheads="1"/>
          </p:cNvSpPr>
          <p:nvPr>
            <p:ph type="ftr" sz="quarter" idx="4"/>
          </p:nvPr>
        </p:nvSpPr>
        <p:spPr bwMode="auto">
          <a:xfrm>
            <a:off x="0"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4343" name="Rectangle 7"/>
          <p:cNvSpPr>
            <a:spLocks noGrp="1" noChangeArrowheads="1"/>
          </p:cNvSpPr>
          <p:nvPr>
            <p:ph type="sldNum" sz="quarter" idx="5"/>
          </p:nvPr>
        </p:nvSpPr>
        <p:spPr bwMode="auto">
          <a:xfrm>
            <a:off x="3849688"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2C824E91-1D1D-4EDA-9FE1-403C0DEC736D}" type="slidenum">
              <a:rPr lang="en-US"/>
              <a:pPr/>
              <a:t>‹#›</a:t>
            </a:fld>
            <a:endParaRPr lang="en-US"/>
          </a:p>
        </p:txBody>
      </p:sp>
    </p:spTree>
    <p:extLst>
      <p:ext uri="{BB962C8B-B14F-4D97-AF65-F5344CB8AC3E}">
        <p14:creationId xmlns:p14="http://schemas.microsoft.com/office/powerpoint/2010/main" val="35396427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a:t>
            </a:fld>
            <a:endParaRPr lang="en-US"/>
          </a:p>
        </p:txBody>
      </p:sp>
    </p:spTree>
    <p:extLst>
      <p:ext uri="{BB962C8B-B14F-4D97-AF65-F5344CB8AC3E}">
        <p14:creationId xmlns:p14="http://schemas.microsoft.com/office/powerpoint/2010/main" val="27181043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2</a:t>
            </a:fld>
            <a:endParaRPr lang="en-US"/>
          </a:p>
        </p:txBody>
      </p:sp>
    </p:spTree>
    <p:extLst>
      <p:ext uri="{BB962C8B-B14F-4D97-AF65-F5344CB8AC3E}">
        <p14:creationId xmlns:p14="http://schemas.microsoft.com/office/powerpoint/2010/main" val="43653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3</a:t>
            </a:fld>
            <a:endParaRPr lang="en-US"/>
          </a:p>
        </p:txBody>
      </p:sp>
    </p:spTree>
    <p:extLst>
      <p:ext uri="{BB962C8B-B14F-4D97-AF65-F5344CB8AC3E}">
        <p14:creationId xmlns:p14="http://schemas.microsoft.com/office/powerpoint/2010/main" val="3260059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5EBC7304-D35C-4D84-A13D-45B2CF70C92E}" type="slidenum">
              <a:rPr lang="en-GB" altLang="en-US"/>
              <a:pPr eaLnBrk="1" hangingPunct="1">
                <a:spcBef>
                  <a:spcPct val="0"/>
                </a:spcBef>
              </a:pPr>
              <a:t>4</a:t>
            </a:fld>
            <a:endParaRPr lang="en-GB" alt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r>
              <a:rPr lang="en-GB" b="0" i="0" dirty="0">
                <a:solidFill>
                  <a:srgbClr val="1F1F1F"/>
                </a:solidFill>
                <a:effectLst/>
                <a:latin typeface="Google Sans"/>
              </a:rPr>
              <a:t>The Specific Areas of Learning cannot be developed alone and rely on the skills gained in the Prime Areas of Learning.</a:t>
            </a:r>
          </a:p>
          <a:p>
            <a:r>
              <a:rPr lang="en-GB" b="0" i="0" dirty="0">
                <a:solidFill>
                  <a:srgbClr val="1F1F1F"/>
                </a:solidFill>
                <a:effectLst/>
                <a:latin typeface="Google Sans"/>
              </a:rPr>
              <a:t>PSED – self regulation, managing self and building relationships</a:t>
            </a:r>
            <a:br>
              <a:rPr lang="en-GB" b="0" i="0" dirty="0">
                <a:solidFill>
                  <a:srgbClr val="1F1F1F"/>
                </a:solidFill>
                <a:effectLst/>
                <a:latin typeface="Google Sans"/>
              </a:rPr>
            </a:br>
            <a:r>
              <a:rPr lang="en-GB" b="0" i="0" dirty="0">
                <a:solidFill>
                  <a:srgbClr val="1F1F1F"/>
                </a:solidFill>
                <a:effectLst/>
                <a:latin typeface="Google Sans"/>
              </a:rPr>
              <a:t>C+L – Speaking and listening – attention – back and forth conversation</a:t>
            </a:r>
          </a:p>
          <a:p>
            <a:r>
              <a:rPr lang="en-GB" b="0" i="0" dirty="0">
                <a:solidFill>
                  <a:srgbClr val="1F1F1F"/>
                </a:solidFill>
                <a:effectLst/>
                <a:latin typeface="Google Sans"/>
              </a:rPr>
              <a:t>Physical development – Fine and gross motor</a:t>
            </a: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We are learning through play. Explain the adult role’s in supporting and extending learning through play. Emphasise how every child is unique, developing at their own rates, and in their own ways</a:t>
            </a:r>
            <a:r>
              <a:rPr lang="en-US"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159947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5</a:t>
            </a:fld>
            <a:endParaRPr lang="en-US"/>
          </a:p>
        </p:txBody>
      </p:sp>
    </p:spTree>
    <p:extLst>
      <p:ext uri="{BB962C8B-B14F-4D97-AF65-F5344CB8AC3E}">
        <p14:creationId xmlns:p14="http://schemas.microsoft.com/office/powerpoint/2010/main" val="17827457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6</a:t>
            </a:fld>
            <a:endParaRPr lang="en-US"/>
          </a:p>
        </p:txBody>
      </p:sp>
    </p:spTree>
    <p:extLst>
      <p:ext uri="{BB962C8B-B14F-4D97-AF65-F5344CB8AC3E}">
        <p14:creationId xmlns:p14="http://schemas.microsoft.com/office/powerpoint/2010/main" val="31170001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7</a:t>
            </a:fld>
            <a:endParaRPr lang="en-US"/>
          </a:p>
        </p:txBody>
      </p:sp>
    </p:spTree>
    <p:extLst>
      <p:ext uri="{BB962C8B-B14F-4D97-AF65-F5344CB8AC3E}">
        <p14:creationId xmlns:p14="http://schemas.microsoft.com/office/powerpoint/2010/main" val="11848901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sandwich / something substantial</a:t>
            </a:r>
          </a:p>
          <a:p>
            <a:r>
              <a:rPr lang="en-GB" dirty="0"/>
              <a:t>A piece of fruit</a:t>
            </a:r>
          </a:p>
          <a:p>
            <a:r>
              <a:rPr lang="en-GB" dirty="0"/>
              <a:t>A healthy snack</a:t>
            </a:r>
          </a:p>
          <a:p>
            <a:r>
              <a:rPr lang="en-GB" dirty="0"/>
              <a:t>Yoghurt </a:t>
            </a:r>
          </a:p>
          <a:p>
            <a:r>
              <a:rPr lang="en-GB" sz="1200" kern="1200" dirty="0">
                <a:solidFill>
                  <a:schemeClr val="tx1"/>
                </a:solidFill>
                <a:effectLst/>
              </a:rPr>
              <a:t>Explain the </a:t>
            </a:r>
            <a:r>
              <a:rPr lang="en-GB" sz="1200" b="1" kern="1200" dirty="0">
                <a:solidFill>
                  <a:schemeClr val="tx1"/>
                </a:solidFill>
                <a:effectLst/>
              </a:rPr>
              <a:t>healthy eating policy </a:t>
            </a:r>
            <a:r>
              <a:rPr lang="en-GB" sz="1200" kern="1200" dirty="0">
                <a:solidFill>
                  <a:schemeClr val="tx1"/>
                </a:solidFill>
                <a:effectLst/>
              </a:rPr>
              <a:t>and share examples of a healthy packed lunch. Remind parents to name lunch bags, containers etc. Talk about arrangements for snack in the early years and whether parents contribute. Explain the school’s procedures for children accessing drinks of water. Talk about the policy regarding bringing in food for a child’s birthday. </a:t>
            </a:r>
            <a:endParaRPr lang="en-US" sz="1200" kern="1200" dirty="0">
              <a:solidFill>
                <a:schemeClr val="tx1"/>
              </a:solidFill>
              <a:effectLst/>
            </a:endParaRPr>
          </a:p>
          <a:p>
            <a:endParaRPr lang="en-GB" dirty="0"/>
          </a:p>
        </p:txBody>
      </p:sp>
      <p:sp>
        <p:nvSpPr>
          <p:cNvPr id="4" name="Slide Number Placeholder 3"/>
          <p:cNvSpPr>
            <a:spLocks noGrp="1"/>
          </p:cNvSpPr>
          <p:nvPr>
            <p:ph type="sldNum" sz="quarter" idx="5"/>
          </p:nvPr>
        </p:nvSpPr>
        <p:spPr/>
        <p:txBody>
          <a:bodyPr/>
          <a:lstStyle/>
          <a:p>
            <a:fld id="{2C824E91-1D1D-4EDA-9FE1-403C0DEC736D}" type="slidenum">
              <a:rPr lang="en-US" smtClean="0"/>
              <a:pPr/>
              <a:t>8</a:t>
            </a:fld>
            <a:endParaRPr lang="en-US"/>
          </a:p>
        </p:txBody>
      </p:sp>
    </p:spTree>
    <p:extLst>
      <p:ext uri="{BB962C8B-B14F-4D97-AF65-F5344CB8AC3E}">
        <p14:creationId xmlns:p14="http://schemas.microsoft.com/office/powerpoint/2010/main" val="36573510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a:solidFill>
                  <a:schemeClr val="tx1"/>
                </a:solidFill>
                <a:effectLst/>
              </a:rPr>
              <a:t>Discuss possible </a:t>
            </a:r>
            <a:r>
              <a:rPr lang="en-GB" sz="1200" b="1" kern="1200" dirty="0">
                <a:solidFill>
                  <a:schemeClr val="tx1"/>
                </a:solidFill>
                <a:effectLst/>
              </a:rPr>
              <a:t>allergies </a:t>
            </a:r>
            <a:r>
              <a:rPr lang="en-GB" sz="1200" kern="1200" dirty="0">
                <a:solidFill>
                  <a:schemeClr val="tx1"/>
                </a:solidFill>
                <a:effectLst/>
              </a:rPr>
              <a:t>and how these are managed in school. For example, a ‘no nut policy.’ Other dietary requirements such as dairy/religious/veganism</a:t>
            </a:r>
          </a:p>
          <a:p>
            <a:endParaRPr lang="en-GB" dirty="0"/>
          </a:p>
        </p:txBody>
      </p:sp>
      <p:sp>
        <p:nvSpPr>
          <p:cNvPr id="4" name="Slide Number Placeholder 3"/>
          <p:cNvSpPr>
            <a:spLocks noGrp="1"/>
          </p:cNvSpPr>
          <p:nvPr>
            <p:ph type="sldNum" sz="quarter" idx="5"/>
          </p:nvPr>
        </p:nvSpPr>
        <p:spPr/>
        <p:txBody>
          <a:bodyPr/>
          <a:lstStyle/>
          <a:p>
            <a:fld id="{2C824E91-1D1D-4EDA-9FE1-403C0DEC736D}" type="slidenum">
              <a:rPr lang="en-US" smtClean="0"/>
              <a:pPr/>
              <a:t>9</a:t>
            </a:fld>
            <a:endParaRPr lang="en-US"/>
          </a:p>
        </p:txBody>
      </p:sp>
    </p:spTree>
    <p:extLst>
      <p:ext uri="{BB962C8B-B14F-4D97-AF65-F5344CB8AC3E}">
        <p14:creationId xmlns:p14="http://schemas.microsoft.com/office/powerpoint/2010/main" val="730874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824E91-1D1D-4EDA-9FE1-403C0DEC736D}" type="slidenum">
              <a:rPr lang="en-US" smtClean="0"/>
              <a:pPr/>
              <a:t>10</a:t>
            </a:fld>
            <a:endParaRPr lang="en-US"/>
          </a:p>
        </p:txBody>
      </p:sp>
    </p:spTree>
    <p:extLst>
      <p:ext uri="{BB962C8B-B14F-4D97-AF65-F5344CB8AC3E}">
        <p14:creationId xmlns:p14="http://schemas.microsoft.com/office/powerpoint/2010/main" val="1444457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11</a:t>
            </a:fld>
            <a:endParaRPr lang="en-US"/>
          </a:p>
        </p:txBody>
      </p:sp>
    </p:spTree>
    <p:extLst>
      <p:ext uri="{BB962C8B-B14F-4D97-AF65-F5344CB8AC3E}">
        <p14:creationId xmlns:p14="http://schemas.microsoft.com/office/powerpoint/2010/main" val="11523852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824E91-1D1D-4EDA-9FE1-403C0DEC736D}" type="slidenum">
              <a:rPr lang="en-US" smtClean="0"/>
              <a:pPr/>
              <a:t>12</a:t>
            </a:fld>
            <a:endParaRPr lang="en-US"/>
          </a:p>
        </p:txBody>
      </p:sp>
    </p:spTree>
    <p:extLst>
      <p:ext uri="{BB962C8B-B14F-4D97-AF65-F5344CB8AC3E}">
        <p14:creationId xmlns:p14="http://schemas.microsoft.com/office/powerpoint/2010/main" val="13105742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13</a:t>
            </a:fld>
            <a:endParaRPr lang="en-US"/>
          </a:p>
        </p:txBody>
      </p:sp>
    </p:spTree>
    <p:extLst>
      <p:ext uri="{BB962C8B-B14F-4D97-AF65-F5344CB8AC3E}">
        <p14:creationId xmlns:p14="http://schemas.microsoft.com/office/powerpoint/2010/main" val="32804528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14</a:t>
            </a:fld>
            <a:endParaRPr lang="en-US"/>
          </a:p>
        </p:txBody>
      </p:sp>
    </p:spTree>
    <p:extLst>
      <p:ext uri="{BB962C8B-B14F-4D97-AF65-F5344CB8AC3E}">
        <p14:creationId xmlns:p14="http://schemas.microsoft.com/office/powerpoint/2010/main" val="23674827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15</a:t>
            </a:fld>
            <a:endParaRPr lang="en-US"/>
          </a:p>
        </p:txBody>
      </p:sp>
    </p:spTree>
    <p:extLst>
      <p:ext uri="{BB962C8B-B14F-4D97-AF65-F5344CB8AC3E}">
        <p14:creationId xmlns:p14="http://schemas.microsoft.com/office/powerpoint/2010/main" val="22509766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16</a:t>
            </a:fld>
            <a:endParaRPr lang="en-US"/>
          </a:p>
        </p:txBody>
      </p:sp>
    </p:spTree>
    <p:extLst>
      <p:ext uri="{BB962C8B-B14F-4D97-AF65-F5344CB8AC3E}">
        <p14:creationId xmlns:p14="http://schemas.microsoft.com/office/powerpoint/2010/main" val="20669514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a:solidFill>
                  <a:schemeClr val="tx1"/>
                </a:solidFill>
                <a:effectLst/>
              </a:rPr>
              <a:t>Emphasise</a:t>
            </a:r>
            <a:r>
              <a:rPr lang="en-US" sz="1200" kern="1200" dirty="0">
                <a:solidFill>
                  <a:schemeClr val="tx1"/>
                </a:solidFill>
                <a:effectLst/>
              </a:rPr>
              <a:t> the importance of </a:t>
            </a:r>
            <a:r>
              <a:rPr lang="en-US" sz="1200" b="1" kern="1200" dirty="0">
                <a:solidFill>
                  <a:schemeClr val="tx1"/>
                </a:solidFill>
                <a:effectLst/>
              </a:rPr>
              <a:t>regular attendance</a:t>
            </a:r>
            <a:r>
              <a:rPr lang="en-US" sz="1200" kern="1200" dirty="0">
                <a:solidFill>
                  <a:schemeClr val="tx1"/>
                </a:solidFill>
                <a:effectLst/>
              </a:rPr>
              <a:t>, 96% attendance expected. Explain how it helps children to have a good routine and that children who attend regularly, settle more easily and make better progress with learning and development. </a:t>
            </a:r>
          </a:p>
          <a:p>
            <a:r>
              <a:rPr lang="en-US" sz="1200" kern="1200" dirty="0">
                <a:solidFill>
                  <a:schemeClr val="tx1"/>
                </a:solidFill>
                <a:effectLst/>
              </a:rPr>
              <a:t>Children can sometimes be unwell and in which case they need to rest at home.</a:t>
            </a:r>
          </a:p>
          <a:p>
            <a:endParaRPr lang="en-GB" dirty="0"/>
          </a:p>
        </p:txBody>
      </p:sp>
      <p:sp>
        <p:nvSpPr>
          <p:cNvPr id="4" name="Slide Number Placeholder 3"/>
          <p:cNvSpPr>
            <a:spLocks noGrp="1"/>
          </p:cNvSpPr>
          <p:nvPr>
            <p:ph type="sldNum" sz="quarter" idx="5"/>
          </p:nvPr>
        </p:nvSpPr>
        <p:spPr/>
        <p:txBody>
          <a:bodyPr/>
          <a:lstStyle/>
          <a:p>
            <a:fld id="{2C824E91-1D1D-4EDA-9FE1-403C0DEC736D}" type="slidenum">
              <a:rPr lang="en-US" smtClean="0"/>
              <a:pPr/>
              <a:t>17</a:t>
            </a:fld>
            <a:endParaRPr lang="en-US"/>
          </a:p>
        </p:txBody>
      </p:sp>
    </p:spTree>
    <p:extLst>
      <p:ext uri="{BB962C8B-B14F-4D97-AF65-F5344CB8AC3E}">
        <p14:creationId xmlns:p14="http://schemas.microsoft.com/office/powerpoint/2010/main" val="27591737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18</a:t>
            </a:fld>
            <a:endParaRPr lang="en-US"/>
          </a:p>
        </p:txBody>
      </p:sp>
    </p:spTree>
    <p:extLst>
      <p:ext uri="{BB962C8B-B14F-4D97-AF65-F5344CB8AC3E}">
        <p14:creationId xmlns:p14="http://schemas.microsoft.com/office/powerpoint/2010/main" val="27841035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19</a:t>
            </a:fld>
            <a:endParaRPr lang="en-US"/>
          </a:p>
        </p:txBody>
      </p:sp>
    </p:spTree>
    <p:extLst>
      <p:ext uri="{BB962C8B-B14F-4D97-AF65-F5344CB8AC3E}">
        <p14:creationId xmlns:p14="http://schemas.microsoft.com/office/powerpoint/2010/main" val="41243255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kern="1200" dirty="0">
                <a:solidFill>
                  <a:schemeClr val="tx1"/>
                </a:solidFill>
                <a:effectLst/>
                <a:latin typeface="+mn-lt"/>
                <a:ea typeface="+mn-ea"/>
                <a:cs typeface="+mn-cs"/>
              </a:rPr>
              <a:t>Edit to suit what is in place in your school/setting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kern="1200" dirty="0">
                <a:solidFill>
                  <a:schemeClr val="tx1"/>
                </a:solidFill>
                <a:effectLst/>
                <a:latin typeface="+mn-lt"/>
                <a:ea typeface="+mn-ea"/>
                <a:cs typeface="+mn-cs"/>
              </a:rPr>
              <a:t>Add your website</a:t>
            </a:r>
            <a:r>
              <a:rPr lang="en-GB" sz="1200" b="1" i="1" kern="1200" baseline="0" dirty="0">
                <a:solidFill>
                  <a:schemeClr val="tx1"/>
                </a:solidFill>
                <a:effectLst/>
                <a:latin typeface="+mn-lt"/>
                <a:ea typeface="+mn-ea"/>
                <a:cs typeface="+mn-cs"/>
              </a:rPr>
              <a:t> address, </a:t>
            </a:r>
            <a:r>
              <a:rPr lang="en-GB" sz="1200" b="1" i="1" kern="1200" baseline="0" dirty="0" err="1">
                <a:solidFill>
                  <a:schemeClr val="tx1"/>
                </a:solidFill>
                <a:effectLst/>
                <a:latin typeface="+mn-lt"/>
                <a:ea typeface="+mn-ea"/>
                <a:cs typeface="+mn-cs"/>
              </a:rPr>
              <a:t>facebook</a:t>
            </a:r>
            <a:r>
              <a:rPr lang="en-GB" sz="1200" b="1" i="1" kern="1200" baseline="0" dirty="0">
                <a:solidFill>
                  <a:schemeClr val="tx1"/>
                </a:solidFill>
                <a:effectLst/>
                <a:latin typeface="+mn-lt"/>
                <a:ea typeface="+mn-ea"/>
                <a:cs typeface="+mn-cs"/>
              </a:rPr>
              <a:t> page, twitter account details </a:t>
            </a:r>
            <a:endParaRPr lang="en-US" sz="1200" b="1" kern="1200" dirty="0">
              <a:solidFill>
                <a:schemeClr val="tx1"/>
              </a:solidFill>
              <a:effectLst/>
              <a:latin typeface="+mn-lt"/>
              <a:ea typeface="+mn-ea"/>
              <a:cs typeface="+mn-cs"/>
            </a:endParaRPr>
          </a:p>
          <a:p>
            <a:endParaRPr lang="en-GB" i="1" dirty="0"/>
          </a:p>
        </p:txBody>
      </p:sp>
      <p:sp>
        <p:nvSpPr>
          <p:cNvPr id="4" name="Slide Number Placeholder 3"/>
          <p:cNvSpPr>
            <a:spLocks noGrp="1"/>
          </p:cNvSpPr>
          <p:nvPr>
            <p:ph type="sldNum" sz="quarter" idx="10"/>
          </p:nvPr>
        </p:nvSpPr>
        <p:spPr/>
        <p:txBody>
          <a:bodyPr/>
          <a:lstStyle/>
          <a:p>
            <a:fld id="{53DFBC5D-9444-4997-B900-DD869E0474B9}" type="slidenum">
              <a:rPr lang="en-GB" smtClean="0"/>
              <a:t>20</a:t>
            </a:fld>
            <a:endParaRPr lang="en-GB"/>
          </a:p>
        </p:txBody>
      </p:sp>
    </p:spTree>
    <p:extLst>
      <p:ext uri="{BB962C8B-B14F-4D97-AF65-F5344CB8AC3E}">
        <p14:creationId xmlns:p14="http://schemas.microsoft.com/office/powerpoint/2010/main" val="24008344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38250" y="347663"/>
            <a:ext cx="4090988" cy="3068637"/>
          </a:xfrm>
        </p:spPr>
      </p:sp>
      <p:sp>
        <p:nvSpPr>
          <p:cNvPr id="3" name="Notes Placeholder 2"/>
          <p:cNvSpPr>
            <a:spLocks noGrp="1"/>
          </p:cNvSpPr>
          <p:nvPr>
            <p:ph type="body" idx="1"/>
          </p:nvPr>
        </p:nvSpPr>
        <p:spPr>
          <a:xfrm>
            <a:off x="279460" y="3499140"/>
            <a:ext cx="6329391" cy="5186668"/>
          </a:xfrm>
        </p:spPr>
        <p:txBody>
          <a:bodyPr/>
          <a:lstStyle/>
          <a:p>
            <a:r>
              <a:rPr lang="en-GB" sz="1200" b="1" kern="1200" dirty="0">
                <a:solidFill>
                  <a:schemeClr val="tx1"/>
                </a:solidFill>
                <a:effectLst/>
                <a:latin typeface="+mn-lt"/>
                <a:ea typeface="+mn-ea"/>
                <a:cs typeface="+mn-cs"/>
              </a:rPr>
              <a:t>Safeguarding/Child protection </a:t>
            </a:r>
            <a:r>
              <a:rPr lang="en-GB" sz="1200" kern="1200" dirty="0">
                <a:solidFill>
                  <a:schemeClr val="tx1"/>
                </a:solidFill>
                <a:effectLst/>
                <a:latin typeface="+mn-lt"/>
                <a:ea typeface="+mn-ea"/>
                <a:cs typeface="+mn-cs"/>
              </a:rPr>
              <a:t> Children have a right to be cared for and protected and that protecting them is everyone’s responsibility.</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Explain that it is everyone's duty to respond to concerns about a child's safety. All staff are trained and follow procedures in the schools/settings Child Protection policy (copy on the website).</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Mobile Phones </a:t>
            </a:r>
            <a:r>
              <a:rPr lang="en-US" sz="1200" kern="1200" dirty="0">
                <a:solidFill>
                  <a:schemeClr val="tx1"/>
                </a:solidFill>
                <a:effectLst/>
                <a:latin typeface="+mn-lt"/>
                <a:ea typeface="+mn-ea"/>
                <a:cs typeface="+mn-cs"/>
              </a:rPr>
              <a:t>explain why mobile phones must not be used in school/setting. Talk about why it can be dangerous to share children’s photographs on the internet and your school/setting policy regarding taking photos at school/setting events. Explain how the school/setting keep the children safe when using the internet. </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Road safety and parking </a:t>
            </a:r>
            <a:r>
              <a:rPr lang="en-US" sz="1200" kern="1200" dirty="0">
                <a:solidFill>
                  <a:schemeClr val="tx1"/>
                </a:solidFill>
                <a:effectLst/>
                <a:latin typeface="+mn-lt"/>
                <a:ea typeface="+mn-ea"/>
                <a:cs typeface="+mn-cs"/>
              </a:rPr>
              <a:t>– promote walking to school but if using a car explain safe places to park. Talk about teaching children to cross the road safely</a:t>
            </a:r>
            <a:r>
              <a:rPr lang="en-US" sz="1200" kern="120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Accidents</a:t>
            </a:r>
            <a:r>
              <a:rPr lang="en-US" sz="1200" kern="1200" dirty="0">
                <a:solidFill>
                  <a:schemeClr val="tx1"/>
                </a:solidFill>
                <a:effectLst/>
                <a:latin typeface="+mn-lt"/>
                <a:ea typeface="+mn-ea"/>
                <a:cs typeface="+mn-cs"/>
              </a:rPr>
              <a:t> - explain how the school manage accidents and that first aid is administered in line with the school/setting policy. Talk about the fact that accidents are recorded and how risk assessments are undertaken to manage potential hazards.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First Aid </a:t>
            </a:r>
            <a:r>
              <a:rPr lang="en-US" sz="1200" kern="1200" dirty="0">
                <a:solidFill>
                  <a:schemeClr val="tx1"/>
                </a:solidFill>
                <a:effectLst/>
                <a:latin typeface="+mn-lt"/>
                <a:ea typeface="+mn-ea"/>
                <a:cs typeface="+mn-cs"/>
              </a:rPr>
              <a:t>–explain how and when you administer first aid. For example, talk about staff being first aid trained. Reassure parents that they would be contacted regarding any serious injuries that require further medical attention such as a head injury. </a:t>
            </a:r>
          </a:p>
          <a:p>
            <a:endParaRPr lang="en-US" sz="1200" kern="1200" dirty="0">
              <a:solidFill>
                <a:schemeClr val="tx1"/>
              </a:solidFill>
              <a:effectLst/>
              <a:latin typeface="+mn-lt"/>
              <a:ea typeface="+mn-ea"/>
              <a:cs typeface="+mn-cs"/>
            </a:endParaRPr>
          </a:p>
          <a:p>
            <a:endParaRPr lang="en-US" dirty="0"/>
          </a:p>
          <a:p>
            <a:endParaRPr lang="en-GB" dirty="0"/>
          </a:p>
          <a:p>
            <a:endParaRPr lang="en-GB" dirty="0"/>
          </a:p>
        </p:txBody>
      </p:sp>
      <p:sp>
        <p:nvSpPr>
          <p:cNvPr id="4" name="Slide Number Placeholder 3"/>
          <p:cNvSpPr>
            <a:spLocks noGrp="1"/>
          </p:cNvSpPr>
          <p:nvPr>
            <p:ph type="sldNum" sz="quarter" idx="10"/>
          </p:nvPr>
        </p:nvSpPr>
        <p:spPr/>
        <p:txBody>
          <a:bodyPr/>
          <a:lstStyle/>
          <a:p>
            <a:fld id="{53DFBC5D-9444-4997-B900-DD869E0474B9}" type="slidenum">
              <a:rPr lang="en-GB" smtClean="0"/>
              <a:t>21</a:t>
            </a:fld>
            <a:endParaRPr lang="en-GB"/>
          </a:p>
        </p:txBody>
      </p:sp>
    </p:spTree>
    <p:extLst>
      <p:ext uri="{BB962C8B-B14F-4D97-AF65-F5344CB8AC3E}">
        <p14:creationId xmlns:p14="http://schemas.microsoft.com/office/powerpoint/2010/main" val="262543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82750" y="269875"/>
            <a:ext cx="3462338" cy="2597150"/>
          </a:xfrm>
        </p:spPr>
      </p:sp>
      <p:sp>
        <p:nvSpPr>
          <p:cNvPr id="3" name="Notes Placeholder 2"/>
          <p:cNvSpPr>
            <a:spLocks noGrp="1"/>
          </p:cNvSpPr>
          <p:nvPr>
            <p:ph type="body" idx="1"/>
          </p:nvPr>
        </p:nvSpPr>
        <p:spPr>
          <a:xfrm>
            <a:off x="400308" y="2961447"/>
            <a:ext cx="6223649" cy="4698609"/>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1" kern="1200" dirty="0">
                <a:solidFill>
                  <a:schemeClr val="tx1"/>
                </a:solidFill>
                <a:effectLst/>
              </a:rPr>
              <a:t>Go through each point and</a:t>
            </a:r>
            <a:r>
              <a:rPr lang="en-GB" sz="1100" b="0" i="1" kern="1200" baseline="0" dirty="0">
                <a:solidFill>
                  <a:schemeClr val="tx1"/>
                </a:solidFill>
                <a:effectLst/>
              </a:rPr>
              <a:t> give information on how parents/carers can help support the school to keep children safe</a:t>
            </a:r>
            <a:endParaRPr lang="en-GB" sz="1100" b="0" i="1" kern="1200" dirty="0">
              <a:solidFill>
                <a:schemeClr val="tx1"/>
              </a:solidFill>
              <a:effectLst/>
            </a:endParaRPr>
          </a:p>
          <a:p>
            <a:r>
              <a:rPr lang="en-US" sz="1100" b="1" kern="1200" dirty="0">
                <a:solidFill>
                  <a:schemeClr val="tx1"/>
                </a:solidFill>
                <a:effectLst/>
              </a:rPr>
              <a:t>Children who are unwell </a:t>
            </a:r>
            <a:r>
              <a:rPr lang="en-US" sz="1100" kern="1200" dirty="0">
                <a:solidFill>
                  <a:schemeClr val="tx1"/>
                </a:solidFill>
                <a:effectLst/>
              </a:rPr>
              <a:t>– explain the school policy keep a child off school at least 48 hours after the last attack of vomiting and diarrhea (quote NHS guidelines) informing the school/setting regarding contagious/infectious illnesses</a:t>
            </a:r>
          </a:p>
          <a:p>
            <a:r>
              <a:rPr lang="en-US" sz="1100" kern="1200" dirty="0">
                <a:solidFill>
                  <a:schemeClr val="tx1"/>
                </a:solidFill>
                <a:effectLst/>
              </a:rPr>
              <a:t> </a:t>
            </a:r>
            <a:r>
              <a:rPr lang="en-US" sz="1100" b="1" kern="1200" dirty="0">
                <a:solidFill>
                  <a:schemeClr val="tx1"/>
                </a:solidFill>
                <a:effectLst/>
              </a:rPr>
              <a:t>Medication </a:t>
            </a:r>
            <a:r>
              <a:rPr lang="en-US" sz="1100" kern="1200" dirty="0">
                <a:solidFill>
                  <a:schemeClr val="tx1"/>
                </a:solidFill>
                <a:effectLst/>
              </a:rPr>
              <a:t>–policy on administering medication (for example, antibiotics or paracetamol) parents/</a:t>
            </a:r>
            <a:r>
              <a:rPr lang="en-US" sz="1100" kern="1200" dirty="0" err="1">
                <a:solidFill>
                  <a:schemeClr val="tx1"/>
                </a:solidFill>
                <a:effectLst/>
              </a:rPr>
              <a:t>carers</a:t>
            </a:r>
            <a:r>
              <a:rPr lang="en-US" sz="1100" kern="1200" dirty="0">
                <a:solidFill>
                  <a:schemeClr val="tx1"/>
                </a:solidFill>
                <a:effectLst/>
              </a:rPr>
              <a:t> responsibility to inform the school if their child is taking or requires any type of medication. </a:t>
            </a:r>
          </a:p>
          <a:p>
            <a:r>
              <a:rPr lang="en-US" sz="1100" kern="1200" dirty="0">
                <a:solidFill>
                  <a:schemeClr val="tx1"/>
                </a:solidFill>
                <a:effectLst/>
              </a:rPr>
              <a:t> </a:t>
            </a:r>
            <a:r>
              <a:rPr lang="en-US" sz="1100" b="1" kern="1200" dirty="0">
                <a:solidFill>
                  <a:schemeClr val="tx1"/>
                </a:solidFill>
                <a:effectLst/>
              </a:rPr>
              <a:t>Individual medical needs </a:t>
            </a:r>
            <a:r>
              <a:rPr lang="en-US" sz="1100" kern="1200" dirty="0">
                <a:solidFill>
                  <a:schemeClr val="tx1"/>
                </a:solidFill>
                <a:effectLst/>
              </a:rPr>
              <a:t>–vital for parents to share information about their child’s individual medical needs such as allergies so that a Health Care Plan (HCP) can be completed with the parent/carer</a:t>
            </a:r>
            <a:r>
              <a:rPr lang="en-GB" sz="1100" kern="1200" dirty="0">
                <a:solidFill>
                  <a:schemeClr val="tx1"/>
                </a:solidFill>
                <a:effectLst/>
              </a:rPr>
              <a:t>  </a:t>
            </a:r>
            <a:endParaRPr lang="en-US" sz="1100" kern="1200" dirty="0">
              <a:solidFill>
                <a:schemeClr val="tx1"/>
              </a:solidFill>
              <a:effectLst/>
            </a:endParaRPr>
          </a:p>
          <a:p>
            <a:r>
              <a:rPr lang="en-US" sz="1100" kern="1200" dirty="0">
                <a:solidFill>
                  <a:schemeClr val="tx1"/>
                </a:solidFill>
                <a:effectLst/>
              </a:rPr>
              <a:t>Explain the school’s/setting’s procedures and policy regarding the parent’s responsibility in alerting the school/setting if a child is absent or if they change address and contact details. </a:t>
            </a:r>
          </a:p>
          <a:p>
            <a:endParaRPr lang="en-US" sz="1100" kern="1200" dirty="0">
              <a:solidFill>
                <a:schemeClr val="tx1"/>
              </a:solidFill>
              <a:effectLst/>
            </a:endParaRPr>
          </a:p>
          <a:p>
            <a:endParaRPr lang="en-US" sz="1100" kern="1200" dirty="0">
              <a:solidFill>
                <a:schemeClr val="tx1"/>
              </a:solidFill>
              <a:effectLst/>
            </a:endParaRPr>
          </a:p>
          <a:p>
            <a:endParaRPr lang="en-GB" sz="1100" dirty="0"/>
          </a:p>
        </p:txBody>
      </p:sp>
      <p:sp>
        <p:nvSpPr>
          <p:cNvPr id="4" name="Slide Number Placeholder 3"/>
          <p:cNvSpPr>
            <a:spLocks noGrp="1"/>
          </p:cNvSpPr>
          <p:nvPr>
            <p:ph type="sldNum" sz="quarter" idx="10"/>
          </p:nvPr>
        </p:nvSpPr>
        <p:spPr/>
        <p:txBody>
          <a:bodyPr/>
          <a:lstStyle/>
          <a:p>
            <a:fld id="{53DFBC5D-9444-4997-B900-DD869E0474B9}" type="slidenum">
              <a:rPr lang="en-GB" smtClean="0"/>
              <a:t>22</a:t>
            </a:fld>
            <a:endParaRPr lang="en-GB"/>
          </a:p>
        </p:txBody>
      </p:sp>
    </p:spTree>
    <p:extLst>
      <p:ext uri="{BB962C8B-B14F-4D97-AF65-F5344CB8AC3E}">
        <p14:creationId xmlns:p14="http://schemas.microsoft.com/office/powerpoint/2010/main" val="21143287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23</a:t>
            </a:fld>
            <a:endParaRPr lang="en-US"/>
          </a:p>
        </p:txBody>
      </p:sp>
    </p:spTree>
    <p:extLst>
      <p:ext uri="{BB962C8B-B14F-4D97-AF65-F5344CB8AC3E}">
        <p14:creationId xmlns:p14="http://schemas.microsoft.com/office/powerpoint/2010/main" val="31540277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24</a:t>
            </a:fld>
            <a:endParaRPr lang="en-US"/>
          </a:p>
        </p:txBody>
      </p:sp>
    </p:spTree>
    <p:extLst>
      <p:ext uri="{BB962C8B-B14F-4D97-AF65-F5344CB8AC3E}">
        <p14:creationId xmlns:p14="http://schemas.microsoft.com/office/powerpoint/2010/main" val="2734619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8091" y="3085765"/>
            <a:ext cx="8240108"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2" y="990600"/>
            <a:ext cx="7989752" cy="1504844"/>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2" y="2495444"/>
            <a:ext cx="7989752"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pPr>
              <a:defRPr/>
            </a:pPr>
            <a:fld id="{48CB3C8D-3663-4CAC-880F-7548A6BDFE57}" type="datetimeFigureOut">
              <a:rPr lang="en-US" smtClean="0"/>
              <a:pPr>
                <a:defRPr/>
              </a:pPr>
              <a:t>4/30/2026</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B0A88259-D3E6-4832-A367-636BADABE617}" type="slidenum">
              <a:rPr lang="en-US" smtClean="0"/>
              <a:pPr/>
              <a:t>‹#›</a:t>
            </a:fld>
            <a:endParaRPr lang="en-US"/>
          </a:p>
        </p:txBody>
      </p:sp>
    </p:spTree>
    <p:extLst>
      <p:ext uri="{BB962C8B-B14F-4D97-AF65-F5344CB8AC3E}">
        <p14:creationId xmlns:p14="http://schemas.microsoft.com/office/powerpoint/2010/main" val="2445978176"/>
      </p:ext>
    </p:extLst>
  </p:cSld>
  <p:clrMapOvr>
    <a:masterClrMapping/>
  </p:clrMapOvr>
  <p:transition advClick="0" advTm="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581192" y="2228003"/>
            <a:ext cx="7989752" cy="36307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DBB73922-C4E0-4F71-AE48-C5B0EB481243}" type="datetimeFigureOut">
              <a:rPr lang="en-US" smtClean="0"/>
              <a:pPr>
                <a:defRPr/>
              </a:pPr>
              <a:t>4/30/2026</a:t>
            </a:fld>
            <a:endParaRPr lang="en-US" dirty="0"/>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3292C4E2-B7E8-495B-821C-56C5E77AB07D}" type="slidenum">
              <a:rPr lang="en-US" smtClean="0"/>
              <a:pPr/>
              <a:t>‹#›</a:t>
            </a:fld>
            <a:endParaRPr lang="en-US"/>
          </a:p>
        </p:txBody>
      </p:sp>
    </p:spTree>
    <p:extLst>
      <p:ext uri="{BB962C8B-B14F-4D97-AF65-F5344CB8AC3E}">
        <p14:creationId xmlns:p14="http://schemas.microsoft.com/office/powerpoint/2010/main" val="1372018342"/>
      </p:ext>
    </p:extLst>
  </p:cSld>
  <p:clrMapOvr>
    <a:masterClrMapping/>
  </p:clrMapOvr>
  <p:transition advClick="0" advTm="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52646" y="5141973"/>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36573"/>
            <a:ext cx="7989751" cy="1504844"/>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3" y="4541417"/>
            <a:ext cx="7989751"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pPr>
              <a:defRPr/>
            </a:pPr>
            <a:fld id="{3D6DC0C0-51C3-4E11-8362-7155F6FBF56F}" type="datetimeFigureOut">
              <a:rPr lang="en-US" smtClean="0"/>
              <a:pPr>
                <a:defRPr/>
              </a:pPr>
              <a:t>4/30/2026</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AD3E0605-0F7F-490D-9EF1-E44661638AEA}" type="slidenum">
              <a:rPr lang="en-US" smtClean="0"/>
              <a:pPr/>
              <a:t>‹#›</a:t>
            </a:fld>
            <a:endParaRPr lang="en-US"/>
          </a:p>
        </p:txBody>
      </p:sp>
    </p:spTree>
    <p:extLst>
      <p:ext uri="{BB962C8B-B14F-4D97-AF65-F5344CB8AC3E}">
        <p14:creationId xmlns:p14="http://schemas.microsoft.com/office/powerpoint/2010/main" val="4170874156"/>
      </p:ext>
    </p:extLst>
  </p:cSld>
  <p:clrMapOvr>
    <a:masterClrMapping/>
  </p:clrMapOvr>
  <p:transition advClick="0" advTm="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81192" y="2228002"/>
            <a:ext cx="389952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282" y="2228003"/>
            <a:ext cx="390766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68804D9B-AE50-4231-BD5A-EA7BFE719CB7}" type="datetimeFigureOut">
              <a:rPr lang="en-US" smtClean="0"/>
              <a:pPr>
                <a:defRPr/>
              </a:pPr>
              <a:t>4/30/2026</a:t>
            </a:fld>
            <a:endParaRPr lang="en-US" dirty="0"/>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36D39228-312A-4736-BCEB-96824B20A17B}" type="slidenum">
              <a:rPr lang="en-US" smtClean="0"/>
              <a:pPr/>
              <a:t>‹#›</a:t>
            </a:fld>
            <a:endParaRPr lang="en-US"/>
          </a:p>
        </p:txBody>
      </p:sp>
    </p:spTree>
    <p:extLst>
      <p:ext uri="{BB962C8B-B14F-4D97-AF65-F5344CB8AC3E}">
        <p14:creationId xmlns:p14="http://schemas.microsoft.com/office/powerpoint/2010/main" val="1255381728"/>
      </p:ext>
    </p:extLst>
  </p:cSld>
  <p:clrMapOvr>
    <a:masterClrMapping/>
  </p:clrMapOvr>
  <p:transition advClick="0" advTm="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87219" y="2228003"/>
            <a:ext cx="3593500"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2" y="2926051"/>
            <a:ext cx="3899527"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69308" y="2228003"/>
            <a:ext cx="3601635"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282" y="2926051"/>
            <a:ext cx="3907662"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999B6392-D522-409A-AEB2-B709ADC9D8EE}" type="datetimeFigureOut">
              <a:rPr lang="en-US" smtClean="0"/>
              <a:pPr>
                <a:defRPr/>
              </a:pPr>
              <a:t>4/30/2026</a:t>
            </a:fld>
            <a:endParaRPr lang="en-US" dirty="0"/>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C3A8626E-5F56-4BE9-A1B8-FA1303E5B36A}" type="slidenum">
              <a:rPr lang="en-US" smtClean="0"/>
              <a:pPr/>
              <a:t>‹#›</a:t>
            </a:fld>
            <a:endParaRPr lang="en-US"/>
          </a:p>
        </p:txBody>
      </p:sp>
    </p:spTree>
    <p:extLst>
      <p:ext uri="{BB962C8B-B14F-4D97-AF65-F5344CB8AC3E}">
        <p14:creationId xmlns:p14="http://schemas.microsoft.com/office/powerpoint/2010/main" val="2462444998"/>
      </p:ext>
    </p:extLst>
  </p:cSld>
  <p:clrMapOvr>
    <a:masterClrMapping/>
  </p:clrMapOvr>
  <p:transition advClick="0" advTm="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98B921E9-ED4B-401F-B600-E846B4738E08}" type="datetimeFigureOut">
              <a:rPr lang="en-US" smtClean="0"/>
              <a:pPr>
                <a:defRPr/>
              </a:pPr>
              <a:t>4/30/2026</a:t>
            </a:fld>
            <a:endParaRPr lang="en-US"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94E3C260-0B3F-40B1-8C67-B6E18EC16C79}" type="slidenum">
              <a:rPr lang="en-US" smtClean="0"/>
              <a:pPr/>
              <a:t>‹#›</a:t>
            </a:fld>
            <a:endParaRPr lang="en-US"/>
          </a:p>
        </p:txBody>
      </p:sp>
    </p:spTree>
    <p:extLst>
      <p:ext uri="{BB962C8B-B14F-4D97-AF65-F5344CB8AC3E}">
        <p14:creationId xmlns:p14="http://schemas.microsoft.com/office/powerpoint/2010/main" val="1855377391"/>
      </p:ext>
    </p:extLst>
  </p:cSld>
  <p:clrMapOvr>
    <a:masterClrMapping/>
  </p:clrMapOvr>
  <p:transition advClick="0" advTm="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1C877656-F220-4663-9963-E76E75A1E109}" type="datetimeFigureOut">
              <a:rPr lang="en-US" smtClean="0"/>
              <a:pPr>
                <a:defRPr/>
              </a:pPr>
              <a:t>4/30/2026</a:t>
            </a:fld>
            <a:endParaRPr lang="en-US" dirty="0"/>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67FF16B2-4517-4D67-BA28-DDD07DA849D9}" type="slidenum">
              <a:rPr lang="en-US" smtClean="0"/>
              <a:pPr/>
              <a:t>‹#›</a:t>
            </a:fld>
            <a:endParaRPr lang="en-US"/>
          </a:p>
        </p:txBody>
      </p:sp>
    </p:spTree>
    <p:extLst>
      <p:ext uri="{BB962C8B-B14F-4D97-AF65-F5344CB8AC3E}">
        <p14:creationId xmlns:p14="http://schemas.microsoft.com/office/powerpoint/2010/main" val="2002465291"/>
      </p:ext>
    </p:extLst>
  </p:cSld>
  <p:clrMapOvr>
    <a:masterClrMapping/>
  </p:clrMapOvr>
  <p:transition advClick="0" advTm="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52646" y="5141973"/>
            <a:ext cx="8238707"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352" y="5262296"/>
            <a:ext cx="353662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6399" y="601200"/>
            <a:ext cx="824040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305617" y="5262295"/>
            <a:ext cx="426532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pPr>
              <a:defRPr/>
            </a:pPr>
            <a:fld id="{B9014A80-A961-4ABF-9219-B7D64A032AEB}" type="datetimeFigureOut">
              <a:rPr lang="en-US" smtClean="0"/>
              <a:pPr>
                <a:defRPr/>
              </a:pPr>
              <a:t>4/30/2026</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865D6C34-8937-4A58-917C-0346EB18D059}" type="slidenum">
              <a:rPr lang="en-US" smtClean="0"/>
              <a:pPr/>
              <a:t>‹#›</a:t>
            </a:fld>
            <a:endParaRPr lang="en-US"/>
          </a:p>
        </p:txBody>
      </p:sp>
    </p:spTree>
    <p:extLst>
      <p:ext uri="{BB962C8B-B14F-4D97-AF65-F5344CB8AC3E}">
        <p14:creationId xmlns:p14="http://schemas.microsoft.com/office/powerpoint/2010/main" val="2150718561"/>
      </p:ext>
    </p:extLst>
  </p:cSld>
  <p:clrMapOvr>
    <a:masterClrMapping/>
  </p:clrMapOvr>
  <p:transition advClick="0" advTm="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2" y="4693389"/>
            <a:ext cx="7989752"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8093" y="599725"/>
            <a:ext cx="8238706"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6"/>
            <a:ext cx="7989752"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04869016-5A0D-4C20-BF65-5392CC27509F}" type="datetimeFigureOut">
              <a:rPr lang="en-US" smtClean="0"/>
              <a:pPr>
                <a:defRPr/>
              </a:pPr>
              <a:t>4/30/2026</a:t>
            </a:fld>
            <a:endParaRPr lang="en-US" dirty="0"/>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E454649-790A-4B52-8C41-E182A5C528F0}" type="slidenum">
              <a:rPr lang="en-US" smtClean="0"/>
              <a:pPr/>
              <a:t>‹#›</a:t>
            </a:fld>
            <a:endParaRPr lang="en-US"/>
          </a:p>
        </p:txBody>
      </p:sp>
    </p:spTree>
    <p:extLst>
      <p:ext uri="{BB962C8B-B14F-4D97-AF65-F5344CB8AC3E}">
        <p14:creationId xmlns:p14="http://schemas.microsoft.com/office/powerpoint/2010/main" val="1528515613"/>
      </p:ext>
    </p:extLst>
  </p:cSld>
  <p:clrMapOvr>
    <a:masterClrMapping/>
  </p:clrMapOvr>
  <p:transition advClick="0" advTm="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A78D48B-6051-4A10-9B2E-B606E0B6CC60}" type="datetimeFigureOut">
              <a:rPr lang="en-US" smtClean="0"/>
              <a:pPr>
                <a:defRPr/>
              </a:pPr>
              <a:t>4/30/2026</a:t>
            </a:fld>
            <a:endParaRPr lang="en-US" dirty="0"/>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D3EE0F25-60D3-4609-A532-A05588EA042B}" type="slidenum">
              <a:rPr lang="en-US" smtClean="0"/>
              <a:pPr/>
              <a:t>‹#›</a:t>
            </a:fld>
            <a:endParaRPr lang="en-US"/>
          </a:p>
        </p:txBody>
      </p:sp>
    </p:spTree>
    <p:extLst>
      <p:ext uri="{BB962C8B-B14F-4D97-AF65-F5344CB8AC3E}">
        <p14:creationId xmlns:p14="http://schemas.microsoft.com/office/powerpoint/2010/main" val="3863505198"/>
      </p:ext>
    </p:extLst>
  </p:cSld>
  <p:clrMapOvr>
    <a:masterClrMapping/>
  </p:clrMapOvr>
  <p:transition advClick="0" advTm="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6629400" y="599725"/>
            <a:ext cx="2057399"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6629400" y="675725"/>
            <a:ext cx="1503123"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81192" y="675725"/>
            <a:ext cx="592220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745255" y="5956136"/>
            <a:ext cx="947672" cy="365125"/>
          </a:xfrm>
        </p:spPr>
        <p:txBody>
          <a:bodyPr/>
          <a:lstStyle>
            <a:lvl1pPr>
              <a:defRPr>
                <a:solidFill>
                  <a:schemeClr val="accent1">
                    <a:lumMod val="75000"/>
                    <a:lumOff val="25000"/>
                  </a:schemeClr>
                </a:solidFill>
              </a:defRPr>
            </a:lvl1pPr>
          </a:lstStyle>
          <a:p>
            <a:pPr>
              <a:defRPr/>
            </a:pPr>
            <a:fld id="{5AB7561E-6359-4AB3-B2FE-32243678B4AD}" type="datetimeFigureOut">
              <a:rPr lang="en-US" smtClean="0"/>
              <a:pPr>
                <a:defRPr/>
              </a:pPr>
              <a:t>4/30/2026</a:t>
            </a:fld>
            <a:endParaRPr lang="en-US" dirty="0"/>
          </a:p>
        </p:txBody>
      </p:sp>
      <p:sp>
        <p:nvSpPr>
          <p:cNvPr id="5" name="Footer Placeholder 4"/>
          <p:cNvSpPr>
            <a:spLocks noGrp="1"/>
          </p:cNvSpPr>
          <p:nvPr>
            <p:ph type="ftr" sz="quarter" idx="11"/>
          </p:nvPr>
        </p:nvSpPr>
        <p:spPr>
          <a:xfrm>
            <a:off x="581192" y="5951810"/>
            <a:ext cx="5922209" cy="365125"/>
          </a:xfrm>
        </p:spPr>
        <p:txBody>
          <a:bodyPr/>
          <a:lstStyle/>
          <a:p>
            <a:pPr>
              <a:defRPr/>
            </a:pPr>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2955F435-59A7-4038-9AC6-4756A4501D37}" type="slidenum">
              <a:rPr lang="en-US" smtClean="0"/>
              <a:pPr/>
              <a:t>‹#›</a:t>
            </a:fld>
            <a:endParaRPr lang="en-US"/>
          </a:p>
        </p:txBody>
      </p:sp>
    </p:spTree>
    <p:extLst>
      <p:ext uri="{BB962C8B-B14F-4D97-AF65-F5344CB8AC3E}">
        <p14:creationId xmlns:p14="http://schemas.microsoft.com/office/powerpoint/2010/main" val="2236135962"/>
      </p:ext>
    </p:extLst>
  </p:cSld>
  <p:clrMapOvr>
    <a:masterClrMapping/>
  </p:clrMapOvr>
  <p:transition advClick="0" advTm="2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687474"/>
            <a:ext cx="7989752" cy="108332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228003"/>
            <a:ext cx="7989752" cy="3630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559327" y="5956136"/>
            <a:ext cx="2133600" cy="365125"/>
          </a:xfrm>
          <a:prstGeom prst="rect">
            <a:avLst/>
          </a:prstGeom>
        </p:spPr>
        <p:txBody>
          <a:bodyPr vert="horz" lIns="91440" tIns="45720" rIns="91440" bIns="45720" rtlCol="0" anchor="ctr"/>
          <a:lstStyle>
            <a:lvl1pPr algn="r">
              <a:defRPr sz="900">
                <a:solidFill>
                  <a:schemeClr val="accent2"/>
                </a:solidFill>
              </a:defRPr>
            </a:lvl1pPr>
          </a:lstStyle>
          <a:p>
            <a:pPr>
              <a:defRPr/>
            </a:pPr>
            <a:fld id="{5F7E0378-7C92-42B5-BB74-4453BBFFBD2E}" type="datetimeFigureOut">
              <a:rPr lang="en-US" smtClean="0"/>
              <a:pPr>
                <a:defRPr/>
              </a:pPr>
              <a:t>4/30/2026</a:t>
            </a:fld>
            <a:endParaRPr lang="en-US" dirty="0"/>
          </a:p>
        </p:txBody>
      </p:sp>
      <p:sp>
        <p:nvSpPr>
          <p:cNvPr id="5" name="Footer Placeholder 4"/>
          <p:cNvSpPr>
            <a:spLocks noGrp="1"/>
          </p:cNvSpPr>
          <p:nvPr>
            <p:ph type="ftr" sz="quarter" idx="3"/>
          </p:nvPr>
        </p:nvSpPr>
        <p:spPr>
          <a:xfrm>
            <a:off x="581192" y="5951810"/>
            <a:ext cx="4870585" cy="365125"/>
          </a:xfrm>
          <a:prstGeom prst="rect">
            <a:avLst/>
          </a:prstGeom>
        </p:spPr>
        <p:txBody>
          <a:bodyPr vert="horz" lIns="91440" tIns="45720" rIns="91440" bIns="45720" rtlCol="0" anchor="ctr"/>
          <a:lstStyle>
            <a:lvl1pPr algn="l">
              <a:defRPr sz="900" cap="all">
                <a:solidFill>
                  <a:schemeClr val="accent2"/>
                </a:solidFill>
              </a:defRPr>
            </a:lvl1pPr>
          </a:lstStyle>
          <a:p>
            <a:pPr>
              <a:defRPr/>
            </a:pPr>
            <a:endParaRPr lang="en-US"/>
          </a:p>
        </p:txBody>
      </p:sp>
      <p:sp>
        <p:nvSpPr>
          <p:cNvPr id="6" name="Slide Number Placeholder 5"/>
          <p:cNvSpPr>
            <a:spLocks noGrp="1"/>
          </p:cNvSpPr>
          <p:nvPr>
            <p:ph type="sldNum" sz="quarter" idx="4"/>
          </p:nvPr>
        </p:nvSpPr>
        <p:spPr>
          <a:xfrm>
            <a:off x="7800476" y="5956136"/>
            <a:ext cx="770468" cy="365125"/>
          </a:xfrm>
          <a:prstGeom prst="rect">
            <a:avLst/>
          </a:prstGeom>
        </p:spPr>
        <p:txBody>
          <a:bodyPr vert="horz" lIns="91440" tIns="45720" rIns="91440" bIns="45720" rtlCol="0" anchor="ctr"/>
          <a:lstStyle>
            <a:lvl1pPr algn="r">
              <a:defRPr sz="900">
                <a:solidFill>
                  <a:schemeClr val="accent2"/>
                </a:solidFill>
              </a:defRPr>
            </a:lvl1pPr>
          </a:lstStyle>
          <a:p>
            <a:fld id="{72B4AF3C-07D6-4B35-BA76-6CDF6D67C01E}" type="slidenum">
              <a:rPr lang="en-US" smtClean="0"/>
              <a:pPr/>
              <a:t>‹#›</a:t>
            </a:fld>
            <a:endParaRPr lang="en-US"/>
          </a:p>
        </p:txBody>
      </p:sp>
      <p:sp>
        <p:nvSpPr>
          <p:cNvPr id="9" name="Rectangle 8"/>
          <p:cNvSpPr/>
          <p:nvPr/>
        </p:nvSpPr>
        <p:spPr>
          <a:xfrm>
            <a:off x="448091" y="441325"/>
            <a:ext cx="2719909"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976001" y="441325"/>
            <a:ext cx="2710800"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3216601" y="441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698087061"/>
      </p:ext>
    </p:extLst>
  </p:cSld>
  <p:clrMap bg1="lt1" tx1="dk1" bg2="lt2" tx2="dk2" accent1="accent1" accent2="accent2" accent3="accent3" accent4="accent4" accent5="accent5" accent6="accent6" hlink="hlink" folHlink="folHlink"/>
  <p:sldLayoutIdLst>
    <p:sldLayoutId id="2147484058" r:id="rId1"/>
    <p:sldLayoutId id="2147484059" r:id="rId2"/>
    <p:sldLayoutId id="2147484060" r:id="rId3"/>
    <p:sldLayoutId id="2147484061" r:id="rId4"/>
    <p:sldLayoutId id="2147484062" r:id="rId5"/>
    <p:sldLayoutId id="2147484063" r:id="rId6"/>
    <p:sldLayoutId id="2147484064" r:id="rId7"/>
    <p:sldLayoutId id="2147484065" r:id="rId8"/>
    <p:sldLayoutId id="2147484066" r:id="rId9"/>
    <p:sldLayoutId id="2147484067" r:id="rId10"/>
    <p:sldLayoutId id="2147484068" r:id="rId11"/>
  </p:sldLayoutIdLst>
  <p:transition advClick="0" advTm="2000">
    <p:zoom/>
  </p:transition>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1.png"/><Relationship Id="rId5" Type="http://schemas.openxmlformats.org/officeDocument/2006/relationships/image" Target="../media/image14.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7" Type="http://schemas.microsoft.com/office/2007/relationships/hdphoto" Target="../media/hdphoto2.wdp"/><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png"/><Relationship Id="rId7"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36.png"/><Relationship Id="rId5" Type="http://schemas.microsoft.com/office/2007/relationships/hdphoto" Target="../media/hdphoto4.wdp"/><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png"/></Relationships>
</file>

<file path=ppt/slides/_rels/slide22.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jpeg"/><Relationship Id="rId7" Type="http://schemas.openxmlformats.org/officeDocument/2006/relationships/image" Target="../media/image49.jpeg"/><Relationship Id="rId12"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48.jpeg"/><Relationship Id="rId11" Type="http://schemas.openxmlformats.org/officeDocument/2006/relationships/image" Target="../media/image53.jpeg"/><Relationship Id="rId5" Type="http://schemas.openxmlformats.org/officeDocument/2006/relationships/image" Target="../media/image47.jpeg"/><Relationship Id="rId10" Type="http://schemas.openxmlformats.org/officeDocument/2006/relationships/image" Target="../media/image52.jpeg"/><Relationship Id="rId4" Type="http://schemas.openxmlformats.org/officeDocument/2006/relationships/image" Target="../media/image46.jpeg"/><Relationship Id="rId9" Type="http://schemas.openxmlformats.org/officeDocument/2006/relationships/image" Target="../media/image5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idx="4294967295"/>
          </p:nvPr>
        </p:nvSpPr>
        <p:spPr>
          <a:xfrm>
            <a:off x="1282638" y="1339253"/>
            <a:ext cx="6831717" cy="1447800"/>
          </a:xfrm>
        </p:spPr>
        <p:txBody>
          <a:bodyPr anchor="ctr">
            <a:normAutofit fontScale="90000"/>
          </a:bodyPr>
          <a:lstStyle/>
          <a:p>
            <a:pPr algn="ctr" eaLnBrk="1" hangingPunct="1"/>
            <a:r>
              <a:rPr lang="en-US" altLang="en-US" dirty="0">
                <a:solidFill>
                  <a:srgbClr val="000000"/>
                </a:solidFill>
                <a:latin typeface="Calibri" panose="020F0502020204030204" pitchFamily="34" charset="0"/>
                <a:cs typeface="Calibri" panose="020F0502020204030204" pitchFamily="34" charset="0"/>
              </a:rPr>
              <a:t>	</a:t>
            </a:r>
            <a:br>
              <a:rPr lang="en-US" altLang="en-US" dirty="0">
                <a:solidFill>
                  <a:srgbClr val="000000"/>
                </a:solidFill>
                <a:latin typeface="Calibri" panose="020F0502020204030204" pitchFamily="34" charset="0"/>
                <a:cs typeface="Calibri" panose="020F0502020204030204" pitchFamily="34" charset="0"/>
              </a:rPr>
            </a:br>
            <a:br>
              <a:rPr lang="en-US" altLang="en-US" dirty="0">
                <a:solidFill>
                  <a:srgbClr val="000000"/>
                </a:solidFill>
                <a:latin typeface="Calibri" panose="020F0502020204030204" pitchFamily="34" charset="0"/>
                <a:cs typeface="Calibri" panose="020F0502020204030204" pitchFamily="34" charset="0"/>
              </a:rPr>
            </a:br>
            <a:r>
              <a:rPr lang="en-US" altLang="en-US" sz="3600" dirty="0">
                <a:solidFill>
                  <a:srgbClr val="0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Welcome to Bonneygrove Primary School Reception!</a:t>
            </a:r>
            <a:br>
              <a:rPr lang="en-US" altLang="en-US" dirty="0">
                <a:solidFill>
                  <a:srgbClr val="000000"/>
                </a:solidFill>
                <a:latin typeface="Calibri" panose="020F0502020204030204" pitchFamily="34" charset="0"/>
                <a:cs typeface="Calibri" panose="020F0502020204030204" pitchFamily="34" charset="0"/>
              </a:rPr>
            </a:br>
            <a:br>
              <a:rPr lang="en-US" altLang="en-US" dirty="0">
                <a:solidFill>
                  <a:srgbClr val="000000"/>
                </a:solidFill>
                <a:latin typeface="Calibri" panose="020F0502020204030204" pitchFamily="34" charset="0"/>
                <a:cs typeface="Calibri" panose="020F0502020204030204" pitchFamily="34" charset="0"/>
              </a:rPr>
            </a:br>
            <a:br>
              <a:rPr lang="en-US" altLang="en-US" dirty="0">
                <a:solidFill>
                  <a:srgbClr val="000000"/>
                </a:solidFill>
                <a:latin typeface="Calibri" panose="020F0502020204030204" pitchFamily="34" charset="0"/>
                <a:cs typeface="Calibri" panose="020F0502020204030204" pitchFamily="34" charset="0"/>
              </a:rPr>
            </a:br>
            <a:endParaRPr lang="en-US" altLang="en-US" dirty="0">
              <a:solidFill>
                <a:srgbClr val="000000"/>
              </a:solidFill>
              <a:latin typeface="Calibri" panose="020F0502020204030204" pitchFamily="34" charset="0"/>
              <a:cs typeface="Calibri" panose="020F0502020204030204" pitchFamily="34" charset="0"/>
            </a:endParaRPr>
          </a:p>
        </p:txBody>
      </p:sp>
      <p:grpSp>
        <p:nvGrpSpPr>
          <p:cNvPr id="2" name="Group 4"/>
          <p:cNvGrpSpPr>
            <a:grpSpLocks noChangeAspect="1"/>
          </p:cNvGrpSpPr>
          <p:nvPr/>
        </p:nvGrpSpPr>
        <p:grpSpPr bwMode="auto">
          <a:xfrm>
            <a:off x="1524000" y="6400809"/>
            <a:ext cx="5734050" cy="360363"/>
            <a:chOff x="960" y="4032"/>
            <a:chExt cx="3612" cy="227"/>
          </a:xfrm>
        </p:grpSpPr>
        <p:sp>
          <p:nvSpPr>
            <p:cNvPr id="3" name="AutoShape 3"/>
            <p:cNvSpPr>
              <a:spLocks noChangeAspect="1" noChangeArrowheads="1" noTextEdit="1"/>
            </p:cNvSpPr>
            <p:nvPr/>
          </p:nvSpPr>
          <p:spPr bwMode="auto">
            <a:xfrm>
              <a:off x="960" y="4032"/>
              <a:ext cx="361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 name="Rectangle 7"/>
            <p:cNvSpPr>
              <a:spLocks noChangeArrowheads="1"/>
            </p:cNvSpPr>
            <p:nvPr/>
          </p:nvSpPr>
          <p:spPr bwMode="auto">
            <a:xfrm>
              <a:off x="3876" y="4032"/>
              <a:ext cx="72"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700" b="0" i="1" u="none" strike="noStrike" cap="none" normalizeH="0" baseline="0">
                  <a:ln>
                    <a:noFill/>
                  </a:ln>
                  <a:solidFill>
                    <a:srgbClr val="000000"/>
                  </a:solidFill>
                  <a:effectLst/>
                  <a:latin typeface="Comic Sans MS" pitchFamily="66"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grpSp>
      <p:pic>
        <p:nvPicPr>
          <p:cNvPr id="4" name="Picture 3">
            <a:extLst>
              <a:ext uri="{FF2B5EF4-FFF2-40B4-BE49-F238E27FC236}">
                <a16:creationId xmlns:a16="http://schemas.microsoft.com/office/drawing/2014/main" id="{5A103F43-593F-4787-85C1-F1A2C862C552}"/>
              </a:ext>
            </a:extLst>
          </p:cNvPr>
          <p:cNvPicPr>
            <a:picLocks noChangeAspect="1"/>
          </p:cNvPicPr>
          <p:nvPr/>
        </p:nvPicPr>
        <p:blipFill>
          <a:blip r:embed="rId3"/>
          <a:stretch>
            <a:fillRect/>
          </a:stretch>
        </p:blipFill>
        <p:spPr>
          <a:xfrm>
            <a:off x="228599" y="152390"/>
            <a:ext cx="2514601" cy="1066809"/>
          </a:xfrm>
          <a:prstGeom prst="rect">
            <a:avLst/>
          </a:prstGeom>
        </p:spPr>
      </p:pic>
      <p:pic>
        <p:nvPicPr>
          <p:cNvPr id="6146" name="Picture 2">
            <a:extLst>
              <a:ext uri="{FF2B5EF4-FFF2-40B4-BE49-F238E27FC236}">
                <a16:creationId xmlns:a16="http://schemas.microsoft.com/office/drawing/2014/main" id="{1451A486-F212-BF43-93CD-0847020C55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2638" y="2667000"/>
            <a:ext cx="6425197" cy="34937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Click="0" advTm="2000">
    <p:zo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0325" y="550641"/>
            <a:ext cx="6619875" cy="646331"/>
          </a:xfrm>
          <a:prstGeom prst="rect">
            <a:avLst/>
          </a:prstGeom>
          <a:noFill/>
        </p:spPr>
        <p:txBody>
          <a:bodyPr wrap="square" rtlCol="0">
            <a:spAutoFit/>
          </a:bodyPr>
          <a:lstStyle/>
          <a:p>
            <a:pPr algn="ctr"/>
            <a:r>
              <a:rPr lang="en-GB" sz="3600" dirty="0">
                <a:effectLst>
                  <a:outerShdw blurRad="38100" dist="38100" dir="2700000" algn="tl">
                    <a:srgbClr val="000000">
                      <a:alpha val="43137"/>
                    </a:srgbClr>
                  </a:outerShdw>
                </a:effectLst>
                <a:latin typeface="Calibri" pitchFamily="34" charset="0"/>
                <a:cs typeface="Calibri" pitchFamily="34" charset="0"/>
              </a:rPr>
              <a:t>Bonneygrove Primary School Staff</a:t>
            </a:r>
          </a:p>
        </p:txBody>
      </p:sp>
      <p:pic>
        <p:nvPicPr>
          <p:cNvPr id="4" name="Picture 3">
            <a:extLst>
              <a:ext uri="{FF2B5EF4-FFF2-40B4-BE49-F238E27FC236}">
                <a16:creationId xmlns:a16="http://schemas.microsoft.com/office/drawing/2014/main" id="{F46E4D6F-3109-4BC2-970B-BCA1AF60A2E7}"/>
              </a:ext>
            </a:extLst>
          </p:cNvPr>
          <p:cNvPicPr>
            <a:picLocks noChangeAspect="1"/>
          </p:cNvPicPr>
          <p:nvPr/>
        </p:nvPicPr>
        <p:blipFill>
          <a:blip r:embed="rId3"/>
          <a:stretch>
            <a:fillRect/>
          </a:stretch>
        </p:blipFill>
        <p:spPr>
          <a:xfrm>
            <a:off x="228599" y="152390"/>
            <a:ext cx="2514601" cy="1066809"/>
          </a:xfrm>
          <a:prstGeom prst="rect">
            <a:avLst/>
          </a:prstGeom>
        </p:spPr>
      </p:pic>
      <p:pic>
        <p:nvPicPr>
          <p:cNvPr id="6" name="Picture 5">
            <a:extLst>
              <a:ext uri="{FF2B5EF4-FFF2-40B4-BE49-F238E27FC236}">
                <a16:creationId xmlns:a16="http://schemas.microsoft.com/office/drawing/2014/main" id="{249A6F4B-0657-3C61-8D19-C1C26BF1E408}"/>
              </a:ext>
            </a:extLst>
          </p:cNvPr>
          <p:cNvPicPr>
            <a:picLocks noChangeAspect="1"/>
          </p:cNvPicPr>
          <p:nvPr/>
        </p:nvPicPr>
        <p:blipFill>
          <a:blip r:embed="rId4"/>
          <a:stretch>
            <a:fillRect/>
          </a:stretch>
        </p:blipFill>
        <p:spPr>
          <a:xfrm>
            <a:off x="424163" y="1246239"/>
            <a:ext cx="1666277" cy="2182761"/>
          </a:xfrm>
          <a:prstGeom prst="rect">
            <a:avLst/>
          </a:prstGeom>
        </p:spPr>
      </p:pic>
      <p:sp>
        <p:nvSpPr>
          <p:cNvPr id="7" name="TextBox 6">
            <a:extLst>
              <a:ext uri="{FF2B5EF4-FFF2-40B4-BE49-F238E27FC236}">
                <a16:creationId xmlns:a16="http://schemas.microsoft.com/office/drawing/2014/main" id="{E06A58D7-4139-E1F7-40E8-82C8894CEC78}"/>
              </a:ext>
            </a:extLst>
          </p:cNvPr>
          <p:cNvSpPr txBox="1"/>
          <p:nvPr/>
        </p:nvSpPr>
        <p:spPr>
          <a:xfrm>
            <a:off x="1" y="3414496"/>
            <a:ext cx="2514602" cy="923330"/>
          </a:xfrm>
          <a:prstGeom prst="rect">
            <a:avLst/>
          </a:prstGeom>
          <a:noFill/>
        </p:spPr>
        <p:txBody>
          <a:bodyPr wrap="square" rtlCol="0">
            <a:spAutoFit/>
          </a:bodyPr>
          <a:lstStyle/>
          <a:p>
            <a:pPr algn="ctr"/>
            <a:r>
              <a:rPr lang="en-GB" sz="1800" dirty="0">
                <a:latin typeface="Calibri" pitchFamily="34" charset="0"/>
                <a:cs typeface="Calibri" pitchFamily="34" charset="0"/>
              </a:rPr>
              <a:t>Executive </a:t>
            </a:r>
            <a:r>
              <a:rPr lang="en-GB" sz="1800">
                <a:latin typeface="Calibri" pitchFamily="34" charset="0"/>
                <a:cs typeface="Calibri" pitchFamily="34" charset="0"/>
              </a:rPr>
              <a:t>Headteacher</a:t>
            </a:r>
            <a:r>
              <a:rPr lang="en-GB" sz="1800" dirty="0">
                <a:latin typeface="Calibri" pitchFamily="34" charset="0"/>
                <a:cs typeface="Calibri" pitchFamily="34" charset="0"/>
              </a:rPr>
              <a:t> </a:t>
            </a:r>
            <a:br>
              <a:rPr lang="en-GB" sz="1800" dirty="0">
                <a:latin typeface="Calibri" pitchFamily="34" charset="0"/>
                <a:cs typeface="Calibri" pitchFamily="34" charset="0"/>
              </a:rPr>
            </a:br>
            <a:r>
              <a:rPr lang="en-GB" sz="1800" dirty="0">
                <a:latin typeface="Calibri" pitchFamily="34" charset="0"/>
                <a:cs typeface="Calibri" pitchFamily="34" charset="0"/>
              </a:rPr>
              <a:t> Mr Hamilton</a:t>
            </a:r>
          </a:p>
          <a:p>
            <a:endParaRPr lang="en-GB" dirty="0"/>
          </a:p>
        </p:txBody>
      </p:sp>
      <p:pic>
        <p:nvPicPr>
          <p:cNvPr id="9" name="Picture 8">
            <a:extLst>
              <a:ext uri="{FF2B5EF4-FFF2-40B4-BE49-F238E27FC236}">
                <a16:creationId xmlns:a16="http://schemas.microsoft.com/office/drawing/2014/main" id="{2BFF9B53-FF95-F577-FB05-6BB8EB9A99AB}"/>
              </a:ext>
            </a:extLst>
          </p:cNvPr>
          <p:cNvPicPr>
            <a:picLocks noChangeAspect="1"/>
          </p:cNvPicPr>
          <p:nvPr/>
        </p:nvPicPr>
        <p:blipFill>
          <a:blip r:embed="rId5"/>
          <a:stretch>
            <a:fillRect/>
          </a:stretch>
        </p:blipFill>
        <p:spPr>
          <a:xfrm>
            <a:off x="3636306" y="1450905"/>
            <a:ext cx="1666277" cy="1978095"/>
          </a:xfrm>
          <a:prstGeom prst="rect">
            <a:avLst/>
          </a:prstGeom>
        </p:spPr>
      </p:pic>
      <p:sp>
        <p:nvSpPr>
          <p:cNvPr id="10" name="TextBox 9">
            <a:extLst>
              <a:ext uri="{FF2B5EF4-FFF2-40B4-BE49-F238E27FC236}">
                <a16:creationId xmlns:a16="http://schemas.microsoft.com/office/drawing/2014/main" id="{403FCD10-DCC4-64C1-6E65-FA067D3F88E9}"/>
              </a:ext>
            </a:extLst>
          </p:cNvPr>
          <p:cNvSpPr txBox="1"/>
          <p:nvPr/>
        </p:nvSpPr>
        <p:spPr>
          <a:xfrm>
            <a:off x="3166963" y="3429000"/>
            <a:ext cx="2514602" cy="923330"/>
          </a:xfrm>
          <a:prstGeom prst="rect">
            <a:avLst/>
          </a:prstGeom>
          <a:noFill/>
        </p:spPr>
        <p:txBody>
          <a:bodyPr wrap="square" rtlCol="0">
            <a:spAutoFit/>
          </a:bodyPr>
          <a:lstStyle/>
          <a:p>
            <a:pPr algn="ctr"/>
            <a:r>
              <a:rPr lang="en-GB" sz="1800" dirty="0">
                <a:latin typeface="Calibri" pitchFamily="34" charset="0"/>
                <a:cs typeface="Calibri" pitchFamily="34" charset="0"/>
              </a:rPr>
              <a:t>Head of </a:t>
            </a:r>
            <a:r>
              <a:rPr lang="en-GB" sz="1800">
                <a:latin typeface="Calibri" pitchFamily="34" charset="0"/>
                <a:cs typeface="Calibri" pitchFamily="34" charset="0"/>
              </a:rPr>
              <a:t>School</a:t>
            </a:r>
            <a:endParaRPr lang="en-GB" sz="1800" dirty="0">
              <a:latin typeface="Calibri" pitchFamily="34" charset="0"/>
              <a:cs typeface="Calibri" pitchFamily="34" charset="0"/>
            </a:endParaRPr>
          </a:p>
          <a:p>
            <a:pPr algn="ctr"/>
            <a:r>
              <a:rPr lang="en-GB" dirty="0">
                <a:latin typeface="Calibri" pitchFamily="34" charset="0"/>
                <a:cs typeface="Calibri" pitchFamily="34" charset="0"/>
              </a:rPr>
              <a:t>Miss Hurry</a:t>
            </a:r>
            <a:endParaRPr lang="en-GB" sz="1800" dirty="0">
              <a:latin typeface="Calibri" pitchFamily="34" charset="0"/>
              <a:cs typeface="Calibri" pitchFamily="34" charset="0"/>
            </a:endParaRPr>
          </a:p>
          <a:p>
            <a:endParaRPr lang="en-GB" dirty="0"/>
          </a:p>
        </p:txBody>
      </p:sp>
      <p:pic>
        <p:nvPicPr>
          <p:cNvPr id="12" name="Picture 11">
            <a:extLst>
              <a:ext uri="{FF2B5EF4-FFF2-40B4-BE49-F238E27FC236}">
                <a16:creationId xmlns:a16="http://schemas.microsoft.com/office/drawing/2014/main" id="{E564A8A2-BEDC-9A09-9A2B-DEFF58B6452F}"/>
              </a:ext>
            </a:extLst>
          </p:cNvPr>
          <p:cNvPicPr>
            <a:picLocks noChangeAspect="1"/>
          </p:cNvPicPr>
          <p:nvPr/>
        </p:nvPicPr>
        <p:blipFill>
          <a:blip r:embed="rId6"/>
          <a:stretch>
            <a:fillRect/>
          </a:stretch>
        </p:blipFill>
        <p:spPr>
          <a:xfrm>
            <a:off x="6758088" y="1450905"/>
            <a:ext cx="1619476" cy="2019582"/>
          </a:xfrm>
          <a:prstGeom prst="rect">
            <a:avLst/>
          </a:prstGeom>
        </p:spPr>
      </p:pic>
      <p:sp>
        <p:nvSpPr>
          <p:cNvPr id="13" name="TextBox 12">
            <a:extLst>
              <a:ext uri="{FF2B5EF4-FFF2-40B4-BE49-F238E27FC236}">
                <a16:creationId xmlns:a16="http://schemas.microsoft.com/office/drawing/2014/main" id="{51758B6A-2534-F955-320B-918DAA30BCEF}"/>
              </a:ext>
            </a:extLst>
          </p:cNvPr>
          <p:cNvSpPr txBox="1"/>
          <p:nvPr/>
        </p:nvSpPr>
        <p:spPr>
          <a:xfrm>
            <a:off x="6349165" y="3500967"/>
            <a:ext cx="2514602" cy="923330"/>
          </a:xfrm>
          <a:prstGeom prst="rect">
            <a:avLst/>
          </a:prstGeom>
          <a:noFill/>
        </p:spPr>
        <p:txBody>
          <a:bodyPr wrap="square" rtlCol="0">
            <a:spAutoFit/>
          </a:bodyPr>
          <a:lstStyle/>
          <a:p>
            <a:pPr algn="ctr"/>
            <a:r>
              <a:rPr lang="en-GB" sz="1800" dirty="0">
                <a:latin typeface="Calibri" pitchFamily="34" charset="0"/>
                <a:cs typeface="Calibri" pitchFamily="34" charset="0"/>
              </a:rPr>
              <a:t>Head of </a:t>
            </a:r>
            <a:r>
              <a:rPr lang="en-GB" sz="1800">
                <a:latin typeface="Calibri" pitchFamily="34" charset="0"/>
                <a:cs typeface="Calibri" pitchFamily="34" charset="0"/>
              </a:rPr>
              <a:t>Inclusion </a:t>
            </a:r>
            <a:endParaRPr lang="en-GB" sz="1800" dirty="0">
              <a:latin typeface="Calibri" pitchFamily="34" charset="0"/>
              <a:cs typeface="Calibri" pitchFamily="34" charset="0"/>
            </a:endParaRPr>
          </a:p>
          <a:p>
            <a:pPr algn="ctr"/>
            <a:r>
              <a:rPr lang="en-GB" dirty="0">
                <a:latin typeface="Calibri" pitchFamily="34" charset="0"/>
                <a:cs typeface="Calibri" pitchFamily="34" charset="0"/>
              </a:rPr>
              <a:t>Miss Stevens</a:t>
            </a:r>
            <a:endParaRPr lang="en-GB" sz="1800" dirty="0">
              <a:latin typeface="Calibri" pitchFamily="34" charset="0"/>
              <a:cs typeface="Calibri" pitchFamily="34" charset="0"/>
            </a:endParaRPr>
          </a:p>
          <a:p>
            <a:endParaRPr lang="en-GB" dirty="0"/>
          </a:p>
        </p:txBody>
      </p:sp>
      <p:pic>
        <p:nvPicPr>
          <p:cNvPr id="15" name="Picture 14">
            <a:extLst>
              <a:ext uri="{FF2B5EF4-FFF2-40B4-BE49-F238E27FC236}">
                <a16:creationId xmlns:a16="http://schemas.microsoft.com/office/drawing/2014/main" id="{C5E56EE9-56D4-7E74-B12F-D1C98900D782}"/>
              </a:ext>
            </a:extLst>
          </p:cNvPr>
          <p:cNvPicPr>
            <a:picLocks noChangeAspect="1"/>
          </p:cNvPicPr>
          <p:nvPr/>
        </p:nvPicPr>
        <p:blipFill>
          <a:blip r:embed="rId7"/>
          <a:stretch>
            <a:fillRect/>
          </a:stretch>
        </p:blipFill>
        <p:spPr>
          <a:xfrm>
            <a:off x="2431553" y="4508893"/>
            <a:ext cx="1657581" cy="2067213"/>
          </a:xfrm>
          <a:prstGeom prst="rect">
            <a:avLst/>
          </a:prstGeom>
        </p:spPr>
      </p:pic>
      <p:sp>
        <p:nvSpPr>
          <p:cNvPr id="16" name="TextBox 15">
            <a:extLst>
              <a:ext uri="{FF2B5EF4-FFF2-40B4-BE49-F238E27FC236}">
                <a16:creationId xmlns:a16="http://schemas.microsoft.com/office/drawing/2014/main" id="{587E5EBB-42E8-32F2-1BF9-BF422B1ECAEF}"/>
              </a:ext>
            </a:extLst>
          </p:cNvPr>
          <p:cNvSpPr txBox="1"/>
          <p:nvPr/>
        </p:nvSpPr>
        <p:spPr>
          <a:xfrm>
            <a:off x="3950032" y="5132830"/>
            <a:ext cx="2705101" cy="1200329"/>
          </a:xfrm>
          <a:prstGeom prst="rect">
            <a:avLst/>
          </a:prstGeom>
          <a:noFill/>
        </p:spPr>
        <p:txBody>
          <a:bodyPr wrap="square" rtlCol="0">
            <a:spAutoFit/>
          </a:bodyPr>
          <a:lstStyle/>
          <a:p>
            <a:pPr algn="ctr"/>
            <a:r>
              <a:rPr lang="en-GB" sz="1800" dirty="0">
                <a:latin typeface="Calibri" pitchFamily="34" charset="0"/>
                <a:cs typeface="Calibri" pitchFamily="34" charset="0"/>
              </a:rPr>
              <a:t>Acting Assistant </a:t>
            </a:r>
            <a:br>
              <a:rPr lang="en-GB" dirty="0">
                <a:latin typeface="Calibri" pitchFamily="34" charset="0"/>
                <a:cs typeface="Calibri" pitchFamily="34" charset="0"/>
              </a:rPr>
            </a:br>
            <a:r>
              <a:rPr lang="en-GB" dirty="0">
                <a:latin typeface="Calibri" pitchFamily="34" charset="0"/>
                <a:cs typeface="Calibri" pitchFamily="34" charset="0"/>
              </a:rPr>
              <a:t>Early Years Lead</a:t>
            </a:r>
            <a:endParaRPr lang="en-GB" sz="1800" dirty="0">
              <a:latin typeface="Calibri" pitchFamily="34" charset="0"/>
              <a:cs typeface="Calibri" pitchFamily="34" charset="0"/>
            </a:endParaRPr>
          </a:p>
          <a:p>
            <a:pPr algn="ctr"/>
            <a:r>
              <a:rPr lang="en-GB" dirty="0">
                <a:latin typeface="Calibri" pitchFamily="34" charset="0"/>
                <a:cs typeface="Calibri" pitchFamily="34" charset="0"/>
              </a:rPr>
              <a:t>Mrs </a:t>
            </a:r>
            <a:r>
              <a:rPr lang="en-GB" dirty="0" err="1">
                <a:latin typeface="Calibri" pitchFamily="34" charset="0"/>
                <a:cs typeface="Calibri" pitchFamily="34" charset="0"/>
              </a:rPr>
              <a:t>Photi</a:t>
            </a:r>
            <a:endParaRPr lang="en-GB" sz="1800" dirty="0">
              <a:latin typeface="Calibri" pitchFamily="34" charset="0"/>
              <a:cs typeface="Calibri" pitchFamily="34" charset="0"/>
            </a:endParaRPr>
          </a:p>
          <a:p>
            <a:endParaRPr lang="en-GB" dirty="0"/>
          </a:p>
        </p:txBody>
      </p:sp>
    </p:spTree>
    <p:extLst>
      <p:ext uri="{BB962C8B-B14F-4D97-AF65-F5344CB8AC3E}">
        <p14:creationId xmlns:p14="http://schemas.microsoft.com/office/powerpoint/2010/main" val="244615960"/>
      </p:ext>
    </p:extLst>
  </p:cSld>
  <p:clrMapOvr>
    <a:masterClrMapping/>
  </p:clrMapOvr>
  <p:transition advClick="0" advTm="2000">
    <p:zo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0325" y="550641"/>
            <a:ext cx="6619875" cy="646331"/>
          </a:xfrm>
          <a:prstGeom prst="rect">
            <a:avLst/>
          </a:prstGeom>
          <a:noFill/>
        </p:spPr>
        <p:txBody>
          <a:bodyPr wrap="square" rtlCol="0">
            <a:spAutoFit/>
          </a:bodyPr>
          <a:lstStyle/>
          <a:p>
            <a:pPr algn="ctr"/>
            <a:r>
              <a:rPr lang="en-GB" sz="3600" dirty="0">
                <a:effectLst>
                  <a:outerShdw blurRad="38100" dist="38100" dir="2700000" algn="tl">
                    <a:srgbClr val="000000">
                      <a:alpha val="43137"/>
                    </a:srgbClr>
                  </a:outerShdw>
                </a:effectLst>
                <a:latin typeface="Calibri" pitchFamily="34" charset="0"/>
                <a:cs typeface="Calibri" pitchFamily="34" charset="0"/>
              </a:rPr>
              <a:t>Bonneygrove Primary School Staff</a:t>
            </a:r>
          </a:p>
        </p:txBody>
      </p:sp>
      <p:pic>
        <p:nvPicPr>
          <p:cNvPr id="4" name="Picture 3">
            <a:extLst>
              <a:ext uri="{FF2B5EF4-FFF2-40B4-BE49-F238E27FC236}">
                <a16:creationId xmlns:a16="http://schemas.microsoft.com/office/drawing/2014/main" id="{F46E4D6F-3109-4BC2-970B-BCA1AF60A2E7}"/>
              </a:ext>
            </a:extLst>
          </p:cNvPr>
          <p:cNvPicPr>
            <a:picLocks noChangeAspect="1"/>
          </p:cNvPicPr>
          <p:nvPr/>
        </p:nvPicPr>
        <p:blipFill>
          <a:blip r:embed="rId3"/>
          <a:stretch>
            <a:fillRect/>
          </a:stretch>
        </p:blipFill>
        <p:spPr>
          <a:xfrm>
            <a:off x="228599" y="152390"/>
            <a:ext cx="2514601" cy="1066809"/>
          </a:xfrm>
          <a:prstGeom prst="rect">
            <a:avLst/>
          </a:prstGeom>
        </p:spPr>
      </p:pic>
      <p:sp>
        <p:nvSpPr>
          <p:cNvPr id="7" name="TextBox 6">
            <a:extLst>
              <a:ext uri="{FF2B5EF4-FFF2-40B4-BE49-F238E27FC236}">
                <a16:creationId xmlns:a16="http://schemas.microsoft.com/office/drawing/2014/main" id="{E06A58D7-4139-E1F7-40E8-82C8894CEC78}"/>
              </a:ext>
            </a:extLst>
          </p:cNvPr>
          <p:cNvSpPr txBox="1"/>
          <p:nvPr/>
        </p:nvSpPr>
        <p:spPr>
          <a:xfrm>
            <a:off x="723899" y="3420070"/>
            <a:ext cx="3086101" cy="923330"/>
          </a:xfrm>
          <a:prstGeom prst="rect">
            <a:avLst/>
          </a:prstGeom>
          <a:noFill/>
        </p:spPr>
        <p:txBody>
          <a:bodyPr wrap="square" rtlCol="0">
            <a:spAutoFit/>
          </a:bodyPr>
          <a:lstStyle/>
          <a:p>
            <a:pPr algn="ctr"/>
            <a:r>
              <a:rPr lang="en-GB" sz="1800" dirty="0">
                <a:latin typeface="Calibri" pitchFamily="34" charset="0"/>
                <a:cs typeface="Calibri" pitchFamily="34" charset="0"/>
              </a:rPr>
              <a:t>Miss Morris</a:t>
            </a:r>
          </a:p>
          <a:p>
            <a:pPr algn="ctr"/>
            <a:r>
              <a:rPr lang="en-GB" sz="1800" dirty="0">
                <a:latin typeface="Calibri" pitchFamily="34" charset="0"/>
                <a:cs typeface="Calibri" pitchFamily="34" charset="0"/>
              </a:rPr>
              <a:t>Receptio</a:t>
            </a:r>
            <a:r>
              <a:rPr lang="en-GB" dirty="0">
                <a:latin typeface="Calibri" pitchFamily="34" charset="0"/>
                <a:cs typeface="Calibri" pitchFamily="34" charset="0"/>
              </a:rPr>
              <a:t>n Teacher</a:t>
            </a:r>
          </a:p>
          <a:p>
            <a:endParaRPr lang="en-GB" dirty="0"/>
          </a:p>
        </p:txBody>
      </p:sp>
      <p:sp>
        <p:nvSpPr>
          <p:cNvPr id="10" name="TextBox 9">
            <a:extLst>
              <a:ext uri="{FF2B5EF4-FFF2-40B4-BE49-F238E27FC236}">
                <a16:creationId xmlns:a16="http://schemas.microsoft.com/office/drawing/2014/main" id="{403FCD10-DCC4-64C1-6E65-FA067D3F88E9}"/>
              </a:ext>
            </a:extLst>
          </p:cNvPr>
          <p:cNvSpPr txBox="1"/>
          <p:nvPr/>
        </p:nvSpPr>
        <p:spPr>
          <a:xfrm>
            <a:off x="5709250" y="3469331"/>
            <a:ext cx="2514602" cy="1200329"/>
          </a:xfrm>
          <a:prstGeom prst="rect">
            <a:avLst/>
          </a:prstGeom>
          <a:noFill/>
        </p:spPr>
        <p:txBody>
          <a:bodyPr wrap="square" rtlCol="0">
            <a:spAutoFit/>
          </a:bodyPr>
          <a:lstStyle/>
          <a:p>
            <a:pPr algn="ctr"/>
            <a:r>
              <a:rPr lang="en-GB" dirty="0">
                <a:latin typeface="Calibri" pitchFamily="34" charset="0"/>
                <a:cs typeface="Calibri" pitchFamily="34" charset="0"/>
              </a:rPr>
              <a:t>Mrs </a:t>
            </a:r>
            <a:r>
              <a:rPr lang="en-GB" dirty="0" err="1">
                <a:latin typeface="Calibri" pitchFamily="34" charset="0"/>
                <a:cs typeface="Calibri" pitchFamily="34" charset="0"/>
              </a:rPr>
              <a:t>Darrington</a:t>
            </a:r>
            <a:endParaRPr lang="en-GB" sz="1800" dirty="0">
              <a:latin typeface="Calibri" pitchFamily="34" charset="0"/>
              <a:cs typeface="Calibri" pitchFamily="34" charset="0"/>
            </a:endParaRPr>
          </a:p>
          <a:p>
            <a:pPr algn="ctr"/>
            <a:r>
              <a:rPr lang="en-GB" sz="1800" dirty="0">
                <a:latin typeface="Calibri" pitchFamily="34" charset="0"/>
                <a:cs typeface="Calibri" pitchFamily="34" charset="0"/>
              </a:rPr>
              <a:t>Reception Teacher</a:t>
            </a:r>
          </a:p>
          <a:p>
            <a:pPr algn="ctr"/>
            <a:endParaRPr lang="en-GB" sz="1800" dirty="0">
              <a:latin typeface="Calibri" pitchFamily="34" charset="0"/>
              <a:cs typeface="Calibri" pitchFamily="34" charset="0"/>
            </a:endParaRPr>
          </a:p>
          <a:p>
            <a:endParaRPr lang="en-GB" dirty="0"/>
          </a:p>
        </p:txBody>
      </p:sp>
      <p:sp>
        <p:nvSpPr>
          <p:cNvPr id="16" name="TextBox 15">
            <a:extLst>
              <a:ext uri="{FF2B5EF4-FFF2-40B4-BE49-F238E27FC236}">
                <a16:creationId xmlns:a16="http://schemas.microsoft.com/office/drawing/2014/main" id="{587E5EBB-42E8-32F2-1BF9-BF422B1ECAEF}"/>
              </a:ext>
            </a:extLst>
          </p:cNvPr>
          <p:cNvSpPr txBox="1"/>
          <p:nvPr/>
        </p:nvSpPr>
        <p:spPr>
          <a:xfrm>
            <a:off x="2057400" y="6163270"/>
            <a:ext cx="2705101" cy="923330"/>
          </a:xfrm>
          <a:prstGeom prst="rect">
            <a:avLst/>
          </a:prstGeom>
          <a:noFill/>
        </p:spPr>
        <p:txBody>
          <a:bodyPr wrap="square" rtlCol="0">
            <a:spAutoFit/>
          </a:bodyPr>
          <a:lstStyle/>
          <a:p>
            <a:pPr algn="ctr"/>
            <a:r>
              <a:rPr lang="en-GB" sz="1800" dirty="0">
                <a:latin typeface="Calibri" pitchFamily="34" charset="0"/>
                <a:cs typeface="Calibri" pitchFamily="34" charset="0"/>
              </a:rPr>
              <a:t>Mrs </a:t>
            </a:r>
            <a:r>
              <a:rPr lang="en-GB" sz="1800" dirty="0" err="1">
                <a:latin typeface="Calibri" pitchFamily="34" charset="0"/>
                <a:cs typeface="Calibri" pitchFamily="34" charset="0"/>
              </a:rPr>
              <a:t>Nobrega</a:t>
            </a:r>
            <a:endParaRPr lang="en-GB" sz="1800" dirty="0">
              <a:latin typeface="Calibri" pitchFamily="34" charset="0"/>
              <a:cs typeface="Calibri" pitchFamily="34" charset="0"/>
            </a:endParaRPr>
          </a:p>
          <a:p>
            <a:pPr algn="ctr"/>
            <a:r>
              <a:rPr lang="en-GB" dirty="0">
                <a:latin typeface="Calibri" pitchFamily="34" charset="0"/>
                <a:cs typeface="Calibri" pitchFamily="34" charset="0"/>
              </a:rPr>
              <a:t>Reception TA</a:t>
            </a:r>
            <a:endParaRPr lang="en-GB" sz="1800" dirty="0">
              <a:latin typeface="Calibri" pitchFamily="34" charset="0"/>
              <a:cs typeface="Calibri" pitchFamily="34" charset="0"/>
            </a:endParaRPr>
          </a:p>
          <a:p>
            <a:endParaRPr lang="en-GB" dirty="0"/>
          </a:p>
        </p:txBody>
      </p:sp>
      <p:pic>
        <p:nvPicPr>
          <p:cNvPr id="5" name="Picture 4">
            <a:extLst>
              <a:ext uri="{FF2B5EF4-FFF2-40B4-BE49-F238E27FC236}">
                <a16:creationId xmlns:a16="http://schemas.microsoft.com/office/drawing/2014/main" id="{6C58924F-5AD2-3753-CE46-00CAEFEFF301}"/>
              </a:ext>
            </a:extLst>
          </p:cNvPr>
          <p:cNvPicPr>
            <a:picLocks noChangeAspect="1"/>
          </p:cNvPicPr>
          <p:nvPr/>
        </p:nvPicPr>
        <p:blipFill>
          <a:blip r:embed="rId4"/>
          <a:stretch>
            <a:fillRect/>
          </a:stretch>
        </p:blipFill>
        <p:spPr>
          <a:xfrm>
            <a:off x="1415932" y="1192739"/>
            <a:ext cx="1667108" cy="2210108"/>
          </a:xfrm>
          <a:prstGeom prst="rect">
            <a:avLst/>
          </a:prstGeom>
        </p:spPr>
      </p:pic>
      <p:pic>
        <p:nvPicPr>
          <p:cNvPr id="11" name="Picture 10">
            <a:extLst>
              <a:ext uri="{FF2B5EF4-FFF2-40B4-BE49-F238E27FC236}">
                <a16:creationId xmlns:a16="http://schemas.microsoft.com/office/drawing/2014/main" id="{9A7E3366-A60B-5417-49F0-D908B306FE7D}"/>
              </a:ext>
            </a:extLst>
          </p:cNvPr>
          <p:cNvPicPr>
            <a:picLocks noChangeAspect="1"/>
          </p:cNvPicPr>
          <p:nvPr/>
        </p:nvPicPr>
        <p:blipFill>
          <a:blip r:embed="rId5"/>
          <a:stretch>
            <a:fillRect/>
          </a:stretch>
        </p:blipFill>
        <p:spPr>
          <a:xfrm>
            <a:off x="2600325" y="4000208"/>
            <a:ext cx="1705213" cy="2095792"/>
          </a:xfrm>
          <a:prstGeom prst="rect">
            <a:avLst/>
          </a:prstGeom>
        </p:spPr>
      </p:pic>
      <p:pic>
        <p:nvPicPr>
          <p:cNvPr id="17" name="Picture 16">
            <a:extLst>
              <a:ext uri="{FF2B5EF4-FFF2-40B4-BE49-F238E27FC236}">
                <a16:creationId xmlns:a16="http://schemas.microsoft.com/office/drawing/2014/main" id="{394A9FCE-CD0D-E6C9-51B9-3A9C13EDE32E}"/>
              </a:ext>
            </a:extLst>
          </p:cNvPr>
          <p:cNvPicPr>
            <a:picLocks noChangeAspect="1"/>
          </p:cNvPicPr>
          <p:nvPr/>
        </p:nvPicPr>
        <p:blipFill>
          <a:blip r:embed="rId6"/>
          <a:stretch>
            <a:fillRect/>
          </a:stretch>
        </p:blipFill>
        <p:spPr>
          <a:xfrm>
            <a:off x="4838464" y="4162144"/>
            <a:ext cx="1648055" cy="2010056"/>
          </a:xfrm>
          <a:prstGeom prst="rect">
            <a:avLst/>
          </a:prstGeom>
        </p:spPr>
      </p:pic>
      <p:sp>
        <p:nvSpPr>
          <p:cNvPr id="18" name="TextBox 17">
            <a:extLst>
              <a:ext uri="{FF2B5EF4-FFF2-40B4-BE49-F238E27FC236}">
                <a16:creationId xmlns:a16="http://schemas.microsoft.com/office/drawing/2014/main" id="{AFB9255B-4965-0346-7757-FB743F4BA2A2}"/>
              </a:ext>
            </a:extLst>
          </p:cNvPr>
          <p:cNvSpPr txBox="1"/>
          <p:nvPr/>
        </p:nvSpPr>
        <p:spPr>
          <a:xfrm>
            <a:off x="4261450" y="6163270"/>
            <a:ext cx="2705101" cy="923330"/>
          </a:xfrm>
          <a:prstGeom prst="rect">
            <a:avLst/>
          </a:prstGeom>
          <a:noFill/>
        </p:spPr>
        <p:txBody>
          <a:bodyPr wrap="square" rtlCol="0">
            <a:spAutoFit/>
          </a:bodyPr>
          <a:lstStyle/>
          <a:p>
            <a:pPr algn="ctr"/>
            <a:r>
              <a:rPr lang="en-GB" sz="1800" dirty="0">
                <a:latin typeface="Calibri" pitchFamily="34" charset="0"/>
                <a:cs typeface="Calibri" pitchFamily="34" charset="0"/>
              </a:rPr>
              <a:t>Mrs </a:t>
            </a:r>
            <a:r>
              <a:rPr lang="en-GB" sz="1800" dirty="0" err="1">
                <a:latin typeface="Calibri" pitchFamily="34" charset="0"/>
                <a:cs typeface="Calibri" pitchFamily="34" charset="0"/>
              </a:rPr>
              <a:t>Kipkebut</a:t>
            </a:r>
            <a:endParaRPr lang="en-GB" sz="1800" dirty="0">
              <a:latin typeface="Calibri" pitchFamily="34" charset="0"/>
              <a:cs typeface="Calibri" pitchFamily="34" charset="0"/>
            </a:endParaRPr>
          </a:p>
          <a:p>
            <a:pPr algn="ctr"/>
            <a:r>
              <a:rPr lang="en-GB" dirty="0">
                <a:latin typeface="Calibri" pitchFamily="34" charset="0"/>
                <a:cs typeface="Calibri" pitchFamily="34" charset="0"/>
              </a:rPr>
              <a:t>Reception TA</a:t>
            </a:r>
            <a:endParaRPr lang="en-GB" sz="1800" dirty="0">
              <a:latin typeface="Calibri" pitchFamily="34" charset="0"/>
              <a:cs typeface="Calibri" pitchFamily="34" charset="0"/>
            </a:endParaRPr>
          </a:p>
          <a:p>
            <a:endParaRPr lang="en-GB" dirty="0"/>
          </a:p>
        </p:txBody>
      </p:sp>
      <p:pic>
        <p:nvPicPr>
          <p:cNvPr id="20" name="Picture 19">
            <a:extLst>
              <a:ext uri="{FF2B5EF4-FFF2-40B4-BE49-F238E27FC236}">
                <a16:creationId xmlns:a16="http://schemas.microsoft.com/office/drawing/2014/main" id="{0520518F-7F58-4C3D-C155-8FC7D659C155}"/>
              </a:ext>
            </a:extLst>
          </p:cNvPr>
          <p:cNvPicPr>
            <a:picLocks noChangeAspect="1"/>
          </p:cNvPicPr>
          <p:nvPr/>
        </p:nvPicPr>
        <p:blipFill>
          <a:blip r:embed="rId7"/>
          <a:stretch>
            <a:fillRect/>
          </a:stretch>
        </p:blipFill>
        <p:spPr>
          <a:xfrm>
            <a:off x="5894447" y="1086119"/>
            <a:ext cx="1743318" cy="2333951"/>
          </a:xfrm>
          <a:prstGeom prst="rect">
            <a:avLst/>
          </a:prstGeom>
        </p:spPr>
      </p:pic>
    </p:spTree>
    <p:extLst>
      <p:ext uri="{BB962C8B-B14F-4D97-AF65-F5344CB8AC3E}">
        <p14:creationId xmlns:p14="http://schemas.microsoft.com/office/powerpoint/2010/main" val="215831511"/>
      </p:ext>
    </p:extLst>
  </p:cSld>
  <p:clrMapOvr>
    <a:masterClrMapping/>
  </p:clrMapOvr>
  <p:transition advClick="0" advTm="2000">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a:bodyPr>
          <a:lstStyle/>
          <a:p>
            <a:r>
              <a:rPr lang="en-GB" dirty="0"/>
              <a:t>What will my child be learning?</a:t>
            </a:r>
            <a:endParaRPr lang="en-GB" altLang="en-US" sz="2200" b="1" dirty="0">
              <a:solidFill>
                <a:srgbClr val="7BCBB7"/>
              </a:solidFill>
            </a:endParaRPr>
          </a:p>
        </p:txBody>
      </p:sp>
      <p:graphicFrame>
        <p:nvGraphicFramePr>
          <p:cNvPr id="7171" name="Group 3"/>
          <p:cNvGraphicFramePr>
            <a:graphicFrameLocks noGrp="1"/>
          </p:cNvGraphicFramePr>
          <p:nvPr>
            <p:ph idx="4294967295"/>
            <p:extLst>
              <p:ext uri="{D42A27DB-BD31-4B8C-83A1-F6EECF244321}">
                <p14:modId xmlns:p14="http://schemas.microsoft.com/office/powerpoint/2010/main" val="4268733133"/>
              </p:ext>
            </p:extLst>
          </p:nvPr>
        </p:nvGraphicFramePr>
        <p:xfrm>
          <a:off x="1143000" y="2438400"/>
          <a:ext cx="7185521" cy="3423318"/>
        </p:xfrm>
        <a:graphic>
          <a:graphicData uri="http://schemas.openxmlformats.org/drawingml/2006/table">
            <a:tbl>
              <a:tblPr/>
              <a:tblGrid>
                <a:gridCol w="3503498">
                  <a:extLst>
                    <a:ext uri="{9D8B030D-6E8A-4147-A177-3AD203B41FA5}">
                      <a16:colId xmlns:a16="http://schemas.microsoft.com/office/drawing/2014/main" val="20000"/>
                    </a:ext>
                  </a:extLst>
                </a:gridCol>
                <a:gridCol w="3682023">
                  <a:extLst>
                    <a:ext uri="{9D8B030D-6E8A-4147-A177-3AD203B41FA5}">
                      <a16:colId xmlns:a16="http://schemas.microsoft.com/office/drawing/2014/main" val="20001"/>
                    </a:ext>
                  </a:extLst>
                </a:gridCol>
              </a:tblGrid>
              <a:tr h="62926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000" b="1" i="0" u="none" strike="noStrike" cap="none" normalizeH="0" baseline="0" dirty="0">
                          <a:ln>
                            <a:noFill/>
                          </a:ln>
                          <a:solidFill>
                            <a:schemeClr val="bg1"/>
                          </a:solidFill>
                          <a:effectLst/>
                          <a:latin typeface="Arial" charset="0"/>
                        </a:rPr>
                        <a:t>Prime Areas of Learning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0A522"/>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000" b="1" i="0" u="none" strike="noStrike" cap="none" normalizeH="0" baseline="0" dirty="0">
                          <a:ln>
                            <a:noFill/>
                          </a:ln>
                          <a:solidFill>
                            <a:schemeClr val="bg1"/>
                          </a:solidFill>
                          <a:effectLst/>
                          <a:latin typeface="Arial" charset="0"/>
                        </a:rPr>
                        <a:t>Specific Areas of Learning</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0A522"/>
                    </a:solidFill>
                  </a:tcPr>
                </a:tc>
                <a:extLst>
                  <a:ext uri="{0D108BD9-81ED-4DB2-BD59-A6C34878D82A}">
                    <a16:rowId xmlns:a16="http://schemas.microsoft.com/office/drawing/2014/main" val="10000"/>
                  </a:ext>
                </a:extLst>
              </a:tr>
              <a:tr h="69915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charset="0"/>
                        </a:rPr>
                        <a:t>Personal, Social and Emotional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Arial" charset="0"/>
                        </a:rPr>
                        <a:t>Literacy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9915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charset="0"/>
                        </a:rPr>
                        <a:t>Communication and Language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Arial" charset="0"/>
                        </a:rPr>
                        <a:t>Mathematics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68081">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charset="0"/>
                        </a:rPr>
                        <a:t>Physical Development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Arial" charset="0"/>
                        </a:rPr>
                        <a:t>Understanding the World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6808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Arial" charset="0"/>
                        </a:rPr>
                        <a:t>Expressive Arts and Design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82021294"/>
                  </a:ext>
                </a:extLst>
              </a:tr>
            </a:tbl>
          </a:graphicData>
        </a:graphic>
      </p:graphicFrame>
      <p:pic>
        <p:nvPicPr>
          <p:cNvPr id="4" name="Picture 3">
            <a:extLst>
              <a:ext uri="{FF2B5EF4-FFF2-40B4-BE49-F238E27FC236}">
                <a16:creationId xmlns:a16="http://schemas.microsoft.com/office/drawing/2014/main" id="{EE68B740-8B2C-4E6F-B6A9-23D672E7CFCE}"/>
              </a:ext>
            </a:extLst>
          </p:cNvPr>
          <p:cNvPicPr>
            <a:picLocks noChangeAspect="1"/>
          </p:cNvPicPr>
          <p:nvPr/>
        </p:nvPicPr>
        <p:blipFill>
          <a:blip r:embed="rId3"/>
          <a:stretch>
            <a:fillRect/>
          </a:stretch>
        </p:blipFill>
        <p:spPr>
          <a:xfrm>
            <a:off x="228599" y="152390"/>
            <a:ext cx="2514601" cy="1066809"/>
          </a:xfrm>
          <a:prstGeom prst="rect">
            <a:avLst/>
          </a:prstGeom>
        </p:spPr>
      </p:pic>
    </p:spTree>
    <p:extLst>
      <p:ext uri="{BB962C8B-B14F-4D97-AF65-F5344CB8AC3E}">
        <p14:creationId xmlns:p14="http://schemas.microsoft.com/office/powerpoint/2010/main" val="4180018395"/>
      </p:ext>
    </p:extLst>
  </p:cSld>
  <p:clrMapOvr>
    <a:masterClrMapping/>
  </p:clrMapOvr>
  <p:transition advClick="0" advTm="2000">
    <p:zo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0" y="493487"/>
            <a:ext cx="7343274" cy="646331"/>
          </a:xfrm>
          <a:prstGeom prst="rect">
            <a:avLst/>
          </a:prstGeom>
          <a:noFill/>
        </p:spPr>
        <p:txBody>
          <a:bodyPr wrap="square" rtlCol="0">
            <a:spAutoFit/>
          </a:bodyPr>
          <a:lstStyle/>
          <a:p>
            <a:pPr algn="ctr"/>
            <a:r>
              <a:rPr lang="en-GB" sz="3600" u="sng" dirty="0">
                <a:latin typeface="+mn-lt"/>
                <a:cs typeface="Calibri" pitchFamily="34" charset="0"/>
              </a:rPr>
              <a:t>Reception Timetable</a:t>
            </a:r>
          </a:p>
        </p:txBody>
      </p:sp>
      <p:pic>
        <p:nvPicPr>
          <p:cNvPr id="9" name="Picture 8">
            <a:extLst>
              <a:ext uri="{FF2B5EF4-FFF2-40B4-BE49-F238E27FC236}">
                <a16:creationId xmlns:a16="http://schemas.microsoft.com/office/drawing/2014/main" id="{542BFB29-8316-4BC2-B7E0-AD8086FD16F8}"/>
              </a:ext>
            </a:extLst>
          </p:cNvPr>
          <p:cNvPicPr>
            <a:picLocks noChangeAspect="1"/>
          </p:cNvPicPr>
          <p:nvPr/>
        </p:nvPicPr>
        <p:blipFill>
          <a:blip r:embed="rId3"/>
          <a:stretch>
            <a:fillRect/>
          </a:stretch>
        </p:blipFill>
        <p:spPr>
          <a:xfrm>
            <a:off x="228599" y="152390"/>
            <a:ext cx="2514601" cy="1066809"/>
          </a:xfrm>
          <a:prstGeom prst="rect">
            <a:avLst/>
          </a:prstGeom>
        </p:spPr>
      </p:pic>
      <p:sp>
        <p:nvSpPr>
          <p:cNvPr id="4" name="TextBox 3">
            <a:extLst>
              <a:ext uri="{FF2B5EF4-FFF2-40B4-BE49-F238E27FC236}">
                <a16:creationId xmlns:a16="http://schemas.microsoft.com/office/drawing/2014/main" id="{1C09E427-FFB5-769D-0A84-3EA45679D7EA}"/>
              </a:ext>
            </a:extLst>
          </p:cNvPr>
          <p:cNvSpPr txBox="1"/>
          <p:nvPr/>
        </p:nvSpPr>
        <p:spPr>
          <a:xfrm>
            <a:off x="228599" y="1772698"/>
            <a:ext cx="5493225" cy="4247317"/>
          </a:xfrm>
          <a:prstGeom prst="rect">
            <a:avLst/>
          </a:prstGeom>
          <a:noFill/>
        </p:spPr>
        <p:txBody>
          <a:bodyPr wrap="square" rtlCol="0">
            <a:spAutoFit/>
          </a:bodyPr>
          <a:lstStyle/>
          <a:p>
            <a:r>
              <a:rPr lang="en-GB" dirty="0"/>
              <a:t>8.35 – 8.50 – Early morning activity as children arrive</a:t>
            </a:r>
          </a:p>
          <a:p>
            <a:r>
              <a:rPr lang="en-GB" dirty="0"/>
              <a:t>8.50 – 9.00 – Register</a:t>
            </a:r>
          </a:p>
          <a:p>
            <a:r>
              <a:rPr lang="en-GB" dirty="0"/>
              <a:t>9.00-9.30 – Phonics</a:t>
            </a:r>
          </a:p>
          <a:p>
            <a:r>
              <a:rPr lang="en-GB" dirty="0"/>
              <a:t>9.30 – 10.00 – Child Initiated Learning</a:t>
            </a:r>
          </a:p>
          <a:p>
            <a:r>
              <a:rPr lang="en-GB" dirty="0"/>
              <a:t>10.00-10.10 – Snack</a:t>
            </a:r>
          </a:p>
          <a:p>
            <a:r>
              <a:rPr lang="en-GB" dirty="0"/>
              <a:t>10.10 – 11.00 –Child Initiated Learning</a:t>
            </a:r>
          </a:p>
          <a:p>
            <a:r>
              <a:rPr lang="en-GB" dirty="0"/>
              <a:t>11.00-11.30 – Topic/ Talk for Writing</a:t>
            </a:r>
          </a:p>
          <a:p>
            <a:r>
              <a:rPr lang="en-GB" dirty="0"/>
              <a:t>11.30-11.45 – Story / get ready for lunch</a:t>
            </a:r>
          </a:p>
          <a:p>
            <a:r>
              <a:rPr lang="en-GB" dirty="0"/>
              <a:t>11.45-12.55 – Lunch time</a:t>
            </a:r>
          </a:p>
          <a:p>
            <a:r>
              <a:rPr lang="en-GB" dirty="0"/>
              <a:t>12.55-1.00 – Register</a:t>
            </a:r>
          </a:p>
          <a:p>
            <a:r>
              <a:rPr lang="en-GB" dirty="0"/>
              <a:t>1.00 – 1.25 – Maths</a:t>
            </a:r>
          </a:p>
          <a:p>
            <a:r>
              <a:rPr lang="en-GB" dirty="0"/>
              <a:t>1.25 – 2.45 – Child Initiated Learning</a:t>
            </a:r>
          </a:p>
          <a:p>
            <a:r>
              <a:rPr lang="en-GB" dirty="0"/>
              <a:t>2.45 – 3.00 – Phonics</a:t>
            </a:r>
          </a:p>
          <a:p>
            <a:r>
              <a:rPr lang="en-GB" dirty="0"/>
              <a:t>3.00 – 3.15 – Story time</a:t>
            </a:r>
          </a:p>
          <a:p>
            <a:r>
              <a:rPr lang="en-GB" dirty="0"/>
              <a:t>3.15 – Home time</a:t>
            </a:r>
          </a:p>
        </p:txBody>
      </p:sp>
      <p:sp>
        <p:nvSpPr>
          <p:cNvPr id="6" name="Cloud 5">
            <a:extLst>
              <a:ext uri="{FF2B5EF4-FFF2-40B4-BE49-F238E27FC236}">
                <a16:creationId xmlns:a16="http://schemas.microsoft.com/office/drawing/2014/main" id="{E3291193-0DF5-E259-BDB1-20F68BBCBA25}"/>
              </a:ext>
            </a:extLst>
          </p:cNvPr>
          <p:cNvSpPr/>
          <p:nvPr/>
        </p:nvSpPr>
        <p:spPr>
          <a:xfrm>
            <a:off x="5113045" y="2283579"/>
            <a:ext cx="3907773" cy="1752600"/>
          </a:xfrm>
          <a:prstGeom prst="cloud">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Guided reading 3 x per week</a:t>
            </a:r>
          </a:p>
        </p:txBody>
      </p:sp>
      <p:sp>
        <p:nvSpPr>
          <p:cNvPr id="11" name="Cloud 10">
            <a:extLst>
              <a:ext uri="{FF2B5EF4-FFF2-40B4-BE49-F238E27FC236}">
                <a16:creationId xmlns:a16="http://schemas.microsoft.com/office/drawing/2014/main" id="{C915D270-FABB-9FC9-F9D7-D2AF01B51C9E}"/>
              </a:ext>
            </a:extLst>
          </p:cNvPr>
          <p:cNvSpPr/>
          <p:nvPr/>
        </p:nvSpPr>
        <p:spPr>
          <a:xfrm>
            <a:off x="4572000" y="4547060"/>
            <a:ext cx="3907773" cy="1752600"/>
          </a:xfrm>
          <a:prstGeom prst="cloud">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PE / Visit to the woods once per week</a:t>
            </a:r>
          </a:p>
        </p:txBody>
      </p:sp>
    </p:spTree>
    <p:extLst>
      <p:ext uri="{BB962C8B-B14F-4D97-AF65-F5344CB8AC3E}">
        <p14:creationId xmlns:p14="http://schemas.microsoft.com/office/powerpoint/2010/main" val="497901834"/>
      </p:ext>
    </p:extLst>
  </p:cSld>
  <p:clrMapOvr>
    <a:masterClrMapping/>
  </p:clrMapOvr>
  <p:transition advClick="0" advTm="2000">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3"/>
          <p:cNvSpPr>
            <a:spLocks noGrp="1"/>
          </p:cNvSpPr>
          <p:nvPr>
            <p:ph type="title"/>
          </p:nvPr>
        </p:nvSpPr>
        <p:spPr>
          <a:xfrm>
            <a:off x="3651250" y="838200"/>
            <a:ext cx="6870700" cy="990600"/>
          </a:xfrm>
        </p:spPr>
        <p:txBody>
          <a:bodyPr/>
          <a:lstStyle/>
          <a:p>
            <a:r>
              <a:rPr lang="en-GB" altLang="en-US" sz="3600" u="sng" dirty="0"/>
              <a:t>Lunch</a:t>
            </a:r>
          </a:p>
        </p:txBody>
      </p:sp>
      <p:sp>
        <p:nvSpPr>
          <p:cNvPr id="3" name="TextBox 2"/>
          <p:cNvSpPr txBox="1"/>
          <p:nvPr/>
        </p:nvSpPr>
        <p:spPr>
          <a:xfrm>
            <a:off x="1" y="2286000"/>
            <a:ext cx="4419600" cy="4278094"/>
          </a:xfrm>
          <a:prstGeom prst="rect">
            <a:avLst/>
          </a:prstGeom>
          <a:noFill/>
        </p:spPr>
        <p:txBody>
          <a:bodyPr wrap="square" rtlCol="0">
            <a:spAutoFit/>
          </a:bodyPr>
          <a:lstStyle/>
          <a:p>
            <a:pPr marL="342900" indent="-342900">
              <a:spcAft>
                <a:spcPts val="600"/>
              </a:spcAft>
              <a:buFont typeface="Wingdings" panose="05000000000000000000" pitchFamily="2" charset="2"/>
              <a:buChar char="§"/>
            </a:pPr>
            <a:r>
              <a:rPr lang="en-GB" dirty="0"/>
              <a:t>Every child in Reception and KS1 is entitled to a free school meal. </a:t>
            </a:r>
          </a:p>
          <a:p>
            <a:pPr marL="342900" indent="-342900">
              <a:spcAft>
                <a:spcPts val="600"/>
              </a:spcAft>
              <a:buFont typeface="Wingdings" panose="05000000000000000000" pitchFamily="2" charset="2"/>
              <a:buChar char="§"/>
            </a:pPr>
            <a:r>
              <a:rPr lang="en-GB" dirty="0"/>
              <a:t>You will receive a copy of the school dinner menu.</a:t>
            </a:r>
          </a:p>
          <a:p>
            <a:pPr marL="342900" indent="-342900">
              <a:spcAft>
                <a:spcPts val="600"/>
              </a:spcAft>
              <a:buFont typeface="Wingdings" panose="05000000000000000000" pitchFamily="2" charset="2"/>
              <a:buChar char="§"/>
            </a:pPr>
            <a:r>
              <a:rPr lang="en-GB" dirty="0"/>
              <a:t>You will select your child’s lunch choices for the week on Arbor</a:t>
            </a:r>
          </a:p>
          <a:p>
            <a:pPr marL="342900" indent="-342900">
              <a:spcAft>
                <a:spcPts val="600"/>
              </a:spcAft>
              <a:buFont typeface="Wingdings" panose="05000000000000000000" pitchFamily="2" charset="2"/>
              <a:buChar char="§"/>
            </a:pPr>
            <a:r>
              <a:rPr lang="en-GB" dirty="0"/>
              <a:t>Children will choose from a selection of vegetables or salad to accompany their dinner, along with a choice of dessert</a:t>
            </a:r>
          </a:p>
          <a:p>
            <a:pPr marL="342900" indent="-342900">
              <a:spcAft>
                <a:spcPts val="600"/>
              </a:spcAft>
              <a:buFont typeface="Wingdings" panose="05000000000000000000" pitchFamily="2" charset="2"/>
              <a:buChar char="§"/>
            </a:pPr>
            <a:r>
              <a:rPr lang="en-GB" dirty="0"/>
              <a:t>We encourage children to use cutlery correctly from the beginning by supporting them to cut their own food. Mid-day supervisors are on hand to assist children.</a:t>
            </a:r>
          </a:p>
        </p:txBody>
      </p:sp>
      <p:pic>
        <p:nvPicPr>
          <p:cNvPr id="7" name="Picture 6">
            <a:extLst>
              <a:ext uri="{FF2B5EF4-FFF2-40B4-BE49-F238E27FC236}">
                <a16:creationId xmlns:a16="http://schemas.microsoft.com/office/drawing/2014/main" id="{9D38D759-CF8D-4D5F-9E1F-41F21882F33F}"/>
              </a:ext>
            </a:extLst>
          </p:cNvPr>
          <p:cNvPicPr>
            <a:picLocks noChangeAspect="1"/>
          </p:cNvPicPr>
          <p:nvPr/>
        </p:nvPicPr>
        <p:blipFill>
          <a:blip r:embed="rId3"/>
          <a:stretch>
            <a:fillRect/>
          </a:stretch>
        </p:blipFill>
        <p:spPr>
          <a:xfrm>
            <a:off x="228599" y="152390"/>
            <a:ext cx="2514601" cy="1066809"/>
          </a:xfrm>
          <a:prstGeom prst="rect">
            <a:avLst/>
          </a:prstGeom>
        </p:spPr>
      </p:pic>
      <p:pic>
        <p:nvPicPr>
          <p:cNvPr id="2052" name="Picture 4" descr="15 million free school meals served as part of Co-operation Agreement |  Welsh Government News">
            <a:extLst>
              <a:ext uri="{FF2B5EF4-FFF2-40B4-BE49-F238E27FC236}">
                <a16:creationId xmlns:a16="http://schemas.microsoft.com/office/drawing/2014/main" id="{0C38CF4B-7AB7-92B6-E89D-4688294A717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833" t="6492" r="5833" b="10020"/>
          <a:stretch/>
        </p:blipFill>
        <p:spPr bwMode="auto">
          <a:xfrm>
            <a:off x="4390846" y="1965386"/>
            <a:ext cx="4550535" cy="3048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566259"/>
      </p:ext>
    </p:extLst>
  </p:cSld>
  <p:clrMapOvr>
    <a:masterClrMapping/>
  </p:clrMapOvr>
  <p:transition advClick="0" advTm="2000">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446E5-F6BD-BECD-B275-D08FD4D138FB}"/>
              </a:ext>
            </a:extLst>
          </p:cNvPr>
          <p:cNvSpPr>
            <a:spLocks noGrp="1"/>
          </p:cNvSpPr>
          <p:nvPr>
            <p:ph type="title"/>
          </p:nvPr>
        </p:nvSpPr>
        <p:spPr/>
        <p:txBody>
          <a:bodyPr/>
          <a:lstStyle/>
          <a:p>
            <a:endParaRPr lang="en-GB"/>
          </a:p>
        </p:txBody>
      </p:sp>
      <p:pic>
        <p:nvPicPr>
          <p:cNvPr id="7" name="Picture 6">
            <a:extLst>
              <a:ext uri="{FF2B5EF4-FFF2-40B4-BE49-F238E27FC236}">
                <a16:creationId xmlns:a16="http://schemas.microsoft.com/office/drawing/2014/main" id="{0538A46A-4FD5-52A9-D660-89856C52F6D5}"/>
              </a:ext>
            </a:extLst>
          </p:cNvPr>
          <p:cNvPicPr>
            <a:picLocks noChangeAspect="1"/>
          </p:cNvPicPr>
          <p:nvPr/>
        </p:nvPicPr>
        <p:blipFill>
          <a:blip r:embed="rId3"/>
          <a:stretch>
            <a:fillRect/>
          </a:stretch>
        </p:blipFill>
        <p:spPr>
          <a:xfrm rot="5400000">
            <a:off x="1208187" y="-1154013"/>
            <a:ext cx="6781800" cy="9089825"/>
          </a:xfrm>
          <a:prstGeom prst="rect">
            <a:avLst/>
          </a:prstGeom>
        </p:spPr>
      </p:pic>
    </p:spTree>
    <p:extLst>
      <p:ext uri="{BB962C8B-B14F-4D97-AF65-F5344CB8AC3E}">
        <p14:creationId xmlns:p14="http://schemas.microsoft.com/office/powerpoint/2010/main" val="201186196"/>
      </p:ext>
    </p:extLst>
  </p:cSld>
  <p:clrMapOvr>
    <a:masterClrMapping/>
  </p:clrMapOvr>
  <p:transition advClick="0" advTm="2000">
    <p:zoom/>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5" name="Rectangle 27654">
            <a:extLst>
              <a:ext uri="{FF2B5EF4-FFF2-40B4-BE49-F238E27FC236}">
                <a16:creationId xmlns:a16="http://schemas.microsoft.com/office/drawing/2014/main" id="{1E5E4503-CC62-4DA9-9121-0A1571998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657" name="Rectangle 27656">
            <a:extLst>
              <a:ext uri="{FF2B5EF4-FFF2-40B4-BE49-F238E27FC236}">
                <a16:creationId xmlns:a16="http://schemas.microsoft.com/office/drawing/2014/main" id="{D8D61A1B-3C4C-4F0E-965F-15837624C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659" name="Rectangle 27658">
            <a:extLst>
              <a:ext uri="{FF2B5EF4-FFF2-40B4-BE49-F238E27FC236}">
                <a16:creationId xmlns:a16="http://schemas.microsoft.com/office/drawing/2014/main" id="{00E56243-9701-44E8-8A92-319433305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661" name="Rectangle 27660">
            <a:extLst>
              <a:ext uri="{FF2B5EF4-FFF2-40B4-BE49-F238E27FC236}">
                <a16:creationId xmlns:a16="http://schemas.microsoft.com/office/drawing/2014/main" id="{5B1F1915-E076-48EB-BB4A-EE9808EB40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3085765"/>
            <a:ext cx="8447150"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663" name="Rectangle 27662">
            <a:extLst>
              <a:ext uri="{FF2B5EF4-FFF2-40B4-BE49-F238E27FC236}">
                <a16:creationId xmlns:a16="http://schemas.microsoft.com/office/drawing/2014/main" id="{CB2C2501-B64D-4866-AF9F-64F65F7CC5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0"/>
            <a:ext cx="914400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descr="A lunch box with different foods&#10;&#10;AI-generated content may be incorrect.">
            <a:extLst>
              <a:ext uri="{FF2B5EF4-FFF2-40B4-BE49-F238E27FC236}">
                <a16:creationId xmlns:a16="http://schemas.microsoft.com/office/drawing/2014/main" id="{541F859D-DE91-6331-5B4B-7A3DAD4E55C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698" b="89933" l="9746" r="89831">
                        <a14:foregroundMark x1="9746" y1="75839" x2="21186" y2="86242"/>
                        <a14:foregroundMark x1="21186" y1="86242" x2="49576" y2="89262"/>
                        <a14:foregroundMark x1="49576" y1="89262" x2="62288" y2="87919"/>
                        <a14:foregroundMark x1="62288" y1="87919" x2="63559" y2="87584"/>
                        <a14:foregroundMark x1="6356" y1="74161" x2="8051" y2="14094"/>
                        <a14:foregroundMark x1="8051" y1="14094" x2="17373" y2="3020"/>
                        <a14:foregroundMark x1="17373" y1="3020" x2="72034" y2="8725"/>
                        <a14:foregroundMark x1="72034" y1="8725" x2="91525" y2="38926"/>
                        <a14:foregroundMark x1="91525" y1="38926" x2="90254" y2="61074"/>
                        <a14:foregroundMark x1="90254" y1="61074" x2="88136" y2="65436"/>
                        <a14:foregroundMark x1="21610" y1="9060" x2="54237" y2="5369"/>
                        <a14:foregroundMark x1="54237" y1="5369" x2="73305" y2="7718"/>
                        <a14:foregroundMark x1="73305" y1="7718" x2="80508" y2="11074"/>
                        <a14:foregroundMark x1="86017" y1="13423" x2="86017" y2="13423"/>
                        <a14:foregroundMark x1="86441" y1="14765" x2="88136" y2="26846"/>
                        <a14:foregroundMark x1="88136" y1="26846" x2="86864" y2="33221"/>
                        <a14:foregroundMark x1="55932" y1="89933" x2="68644" y2="87919"/>
                        <a14:foregroundMark x1="68644" y1="87919" x2="80085" y2="82215"/>
                        <a14:foregroundMark x1="80085" y1="82215" x2="89407" y2="66779"/>
                        <a14:foregroundMark x1="64407" y1="4698" x2="64407" y2="4698"/>
                      </a14:backgroundRemoval>
                    </a14:imgEffect>
                  </a14:imgLayer>
                </a14:imgProps>
              </a:ext>
            </a:extLst>
          </a:blip>
          <a:srcRect r="-3" b="1952"/>
          <a:stretch>
            <a:fillRect/>
          </a:stretch>
        </p:blipFill>
        <p:spPr>
          <a:xfrm>
            <a:off x="20" y="10"/>
            <a:ext cx="3408406" cy="4219688"/>
          </a:xfrm>
          <a:prstGeom prst="rect">
            <a:avLst/>
          </a:prstGeom>
        </p:spPr>
      </p:pic>
      <p:pic>
        <p:nvPicPr>
          <p:cNvPr id="1026" name="Picture 2" descr="Brandling Primary School - Packed Lunch Guidance">
            <a:extLst>
              <a:ext uri="{FF2B5EF4-FFF2-40B4-BE49-F238E27FC236}">
                <a16:creationId xmlns:a16="http://schemas.microsoft.com/office/drawing/2014/main" id="{5031AB4A-48AC-81FE-B0AC-F2B6A9D9FB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21449" r="4107" b="1"/>
          <a:stretch>
            <a:fillRect/>
          </a:stretch>
        </p:blipFill>
        <p:spPr bwMode="auto">
          <a:xfrm>
            <a:off x="3471621" y="10"/>
            <a:ext cx="5672379" cy="42669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tree and a fence&#10;&#10;AI-generated content may be incorrect.">
            <a:extLst>
              <a:ext uri="{FF2B5EF4-FFF2-40B4-BE49-F238E27FC236}">
                <a16:creationId xmlns:a16="http://schemas.microsoft.com/office/drawing/2014/main" id="{9D38D759-CF8D-4D5F-9E1F-41F21882F33F}"/>
              </a:ext>
            </a:extLst>
          </p:cNvPr>
          <p:cNvPicPr>
            <a:picLocks noChangeAspect="1"/>
          </p:cNvPicPr>
          <p:nvPr/>
        </p:nvPicPr>
        <p:blipFill>
          <a:blip r:embed="rId6"/>
          <a:srcRect l="28355" r="20390" b="-1"/>
          <a:stretch>
            <a:fillRect/>
          </a:stretch>
        </p:blipFill>
        <p:spPr>
          <a:xfrm>
            <a:off x="20" y="4310260"/>
            <a:ext cx="3408406" cy="2547280"/>
          </a:xfrm>
          <a:prstGeom prst="rect">
            <a:avLst/>
          </a:prstGeom>
        </p:spPr>
      </p:pic>
      <p:sp>
        <p:nvSpPr>
          <p:cNvPr id="27665" name="Rectangle 27664">
            <a:extLst>
              <a:ext uri="{FF2B5EF4-FFF2-40B4-BE49-F238E27FC236}">
                <a16:creationId xmlns:a16="http://schemas.microsoft.com/office/drawing/2014/main" id="{B496DDB9-0BC9-40CD-B3AE-B57DC71D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623" y="4267831"/>
            <a:ext cx="5664377" cy="2590169"/>
          </a:xfrm>
          <a:prstGeom prst="rect">
            <a:avLst/>
          </a:prstGeom>
          <a:solidFill>
            <a:schemeClr val="accent1"/>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650" name="Title 3"/>
          <p:cNvSpPr>
            <a:spLocks noGrp="1"/>
          </p:cNvSpPr>
          <p:nvPr>
            <p:ph type="title"/>
          </p:nvPr>
        </p:nvSpPr>
        <p:spPr>
          <a:xfrm>
            <a:off x="3817381" y="4571122"/>
            <a:ext cx="4943968" cy="1037907"/>
          </a:xfrm>
        </p:spPr>
        <p:txBody>
          <a:bodyPr vert="horz" lIns="91440" tIns="45720" rIns="91440" bIns="45720" rtlCol="0" anchor="b">
            <a:normAutofit/>
          </a:bodyPr>
          <a:lstStyle/>
          <a:p>
            <a:r>
              <a:rPr lang="en-US" altLang="en-US" sz="3600" u="sng" dirty="0">
                <a:solidFill>
                  <a:srgbClr val="FFFFFF"/>
                </a:solidFill>
              </a:rPr>
              <a:t>Packed Lunch</a:t>
            </a:r>
          </a:p>
        </p:txBody>
      </p:sp>
      <p:sp>
        <p:nvSpPr>
          <p:cNvPr id="3" name="TextBox 2"/>
          <p:cNvSpPr txBox="1"/>
          <p:nvPr/>
        </p:nvSpPr>
        <p:spPr>
          <a:xfrm>
            <a:off x="3817381" y="5603909"/>
            <a:ext cx="4943968" cy="525793"/>
          </a:xfrm>
          <a:prstGeom prst="rect">
            <a:avLst/>
          </a:prstGeom>
        </p:spPr>
        <p:txBody>
          <a:bodyPr vert="horz" lIns="91440" tIns="45720" rIns="91440" bIns="45720" rtlCol="0" anchor="t">
            <a:normAutofit/>
          </a:bodyPr>
          <a:lstStyle/>
          <a:p>
            <a:pPr>
              <a:lnSpc>
                <a:spcPct val="90000"/>
              </a:lnSpc>
              <a:spcBef>
                <a:spcPct val="20000"/>
              </a:spcBef>
              <a:spcAft>
                <a:spcPts val="600"/>
              </a:spcAft>
              <a:buClr>
                <a:schemeClr val="accent2"/>
              </a:buClr>
              <a:buSzPct val="92000"/>
            </a:pPr>
            <a:r>
              <a:rPr lang="en-US" sz="1500" cap="all">
                <a:solidFill>
                  <a:srgbClr val="FFFFFF">
                    <a:alpha val="70000"/>
                  </a:srgbClr>
                </a:solidFill>
              </a:rPr>
              <a:t>You can choose for your child to bring a packed lunch instead of a school dinner.</a:t>
            </a:r>
          </a:p>
        </p:txBody>
      </p:sp>
      <p:sp>
        <p:nvSpPr>
          <p:cNvPr id="27667" name="Rectangle 27666">
            <a:extLst>
              <a:ext uri="{FF2B5EF4-FFF2-40B4-BE49-F238E27FC236}">
                <a16:creationId xmlns:a16="http://schemas.microsoft.com/office/drawing/2014/main" id="{03F4845B-54A6-46F4-B0A0-95B580A9F9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8994" y="4220158"/>
            <a:ext cx="5766821" cy="9010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908501682"/>
      </p:ext>
    </p:extLst>
  </p:cSld>
  <p:clrMapOvr>
    <a:masterClrMapping/>
  </p:clrMapOvr>
  <p:transition advClick="0" advTm="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7650"/>
                                        </p:tgtEl>
                                        <p:attrNameLst>
                                          <p:attrName>style.visibility</p:attrName>
                                        </p:attrNameLst>
                                      </p:cBhvr>
                                      <p:to>
                                        <p:strVal val="visible"/>
                                      </p:to>
                                    </p:set>
                                    <p:animEffect transition="in" filter="fade">
                                      <p:cBhvr>
                                        <p:cTn id="7" dur="4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5A629-5C79-F18D-BB8A-660C9F33C47D}"/>
              </a:ext>
            </a:extLst>
          </p:cNvPr>
          <p:cNvSpPr>
            <a:spLocks noGrp="1"/>
          </p:cNvSpPr>
          <p:nvPr>
            <p:ph type="title"/>
          </p:nvPr>
        </p:nvSpPr>
        <p:spPr/>
        <p:txBody>
          <a:bodyPr/>
          <a:lstStyle/>
          <a:p>
            <a:endParaRPr lang="en-GB"/>
          </a:p>
        </p:txBody>
      </p:sp>
      <p:pic>
        <p:nvPicPr>
          <p:cNvPr id="8194" name="Picture 2" descr="Cut grapes lengthwise or into quarters!">
            <a:extLst>
              <a:ext uri="{FF2B5EF4-FFF2-40B4-BE49-F238E27FC236}">
                <a16:creationId xmlns:a16="http://schemas.microsoft.com/office/drawing/2014/main" id="{A62776B7-50BE-154F-8E27-03ADB9FEE8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472" y="2133600"/>
            <a:ext cx="41910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Nutella Hazelnut Chocolate Spread, 350g : Amazon.co.uk: Grocery">
            <a:extLst>
              <a:ext uri="{FF2B5EF4-FFF2-40B4-BE49-F238E27FC236}">
                <a16:creationId xmlns:a16="http://schemas.microsoft.com/office/drawing/2014/main" id="{2B830EC5-E6E2-F1FB-76C7-780C0FC32D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03248" y="4648200"/>
            <a:ext cx="1631608" cy="2164122"/>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Allergies | The Market Weighton School">
            <a:extLst>
              <a:ext uri="{FF2B5EF4-FFF2-40B4-BE49-F238E27FC236}">
                <a16:creationId xmlns:a16="http://schemas.microsoft.com/office/drawing/2014/main" id="{B9F7A345-BDC0-BFD3-BE83-5A9FCE6989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32962" y="1924050"/>
            <a:ext cx="3133725" cy="3009900"/>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1,900+ Red Cross Sign Stock Photos, Pictures &amp; Royalty-Free Images - iStock  | Sunglasses, Shibuya, Hospital">
            <a:extLst>
              <a:ext uri="{FF2B5EF4-FFF2-40B4-BE49-F238E27FC236}">
                <a16:creationId xmlns:a16="http://schemas.microsoft.com/office/drawing/2014/main" id="{736EEA18-6453-0656-AA4C-487A0262348E}"/>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5562600" y="4246052"/>
            <a:ext cx="5281020" cy="2968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523432"/>
      </p:ext>
    </p:extLst>
  </p:cSld>
  <p:clrMapOvr>
    <a:masterClrMapping/>
  </p:clrMapOvr>
  <p:transition advClick="0" advTm="2000">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40011-5E56-AEB0-164D-BDB8DC20336B}"/>
              </a:ext>
            </a:extLst>
          </p:cNvPr>
          <p:cNvSpPr>
            <a:spLocks noGrp="1"/>
          </p:cNvSpPr>
          <p:nvPr>
            <p:ph type="title"/>
          </p:nvPr>
        </p:nvSpPr>
        <p:spPr/>
        <p:txBody>
          <a:bodyPr/>
          <a:lstStyle/>
          <a:p>
            <a:r>
              <a:rPr lang="en-GB" dirty="0"/>
              <a:t>SNACK</a:t>
            </a:r>
          </a:p>
        </p:txBody>
      </p:sp>
      <p:pic>
        <p:nvPicPr>
          <p:cNvPr id="1026" name="Picture 2" descr="The Best and Only Way to Make A Bagel">
            <a:extLst>
              <a:ext uri="{FF2B5EF4-FFF2-40B4-BE49-F238E27FC236}">
                <a16:creationId xmlns:a16="http://schemas.microsoft.com/office/drawing/2014/main" id="{D95063F4-295B-E12D-B1A5-7690F3FC732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6667" t="12366" r="9166" b="4838"/>
          <a:stretch/>
        </p:blipFill>
        <p:spPr bwMode="auto">
          <a:xfrm>
            <a:off x="4547558" y="2981053"/>
            <a:ext cx="2457987" cy="21061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0C4B107-35D4-7E1B-8EB7-75ABAAA07ADA}"/>
              </a:ext>
            </a:extLst>
          </p:cNvPr>
          <p:cNvPicPr>
            <a:picLocks noChangeAspect="1"/>
          </p:cNvPicPr>
          <p:nvPr/>
        </p:nvPicPr>
        <p:blipFill>
          <a:blip r:embed="rId4"/>
          <a:stretch>
            <a:fillRect/>
          </a:stretch>
        </p:blipFill>
        <p:spPr>
          <a:xfrm>
            <a:off x="457200" y="1770803"/>
            <a:ext cx="3884945" cy="5179926"/>
          </a:xfrm>
          <a:prstGeom prst="rect">
            <a:avLst/>
          </a:prstGeom>
          <a:ln>
            <a:noFill/>
          </a:ln>
          <a:effectLst>
            <a:softEdge rad="112500"/>
          </a:effectLst>
        </p:spPr>
      </p:pic>
      <p:sp>
        <p:nvSpPr>
          <p:cNvPr id="5" name="TextBox 4">
            <a:extLst>
              <a:ext uri="{FF2B5EF4-FFF2-40B4-BE49-F238E27FC236}">
                <a16:creationId xmlns:a16="http://schemas.microsoft.com/office/drawing/2014/main" id="{B6C85A83-C1F9-34F1-5EB8-675CEA95330B}"/>
              </a:ext>
            </a:extLst>
          </p:cNvPr>
          <p:cNvSpPr txBox="1"/>
          <p:nvPr/>
        </p:nvSpPr>
        <p:spPr>
          <a:xfrm>
            <a:off x="4603302" y="2024655"/>
            <a:ext cx="3657600" cy="923330"/>
          </a:xfrm>
          <a:prstGeom prst="rect">
            <a:avLst/>
          </a:prstGeom>
          <a:noFill/>
        </p:spPr>
        <p:txBody>
          <a:bodyPr wrap="square" rtlCol="0">
            <a:spAutoFit/>
          </a:bodyPr>
          <a:lstStyle/>
          <a:p>
            <a:r>
              <a:rPr lang="en-GB" dirty="0"/>
              <a:t>Fruit is available daily</a:t>
            </a:r>
          </a:p>
          <a:p>
            <a:endParaRPr lang="en-GB" dirty="0"/>
          </a:p>
          <a:p>
            <a:r>
              <a:rPr lang="en-GB" dirty="0"/>
              <a:t>Bagels are available most days</a:t>
            </a:r>
          </a:p>
        </p:txBody>
      </p:sp>
      <p:pic>
        <p:nvPicPr>
          <p:cNvPr id="1030" name="Picture 6" descr="It's not unmoosual! Welsh cows produce more listening to Tom Jones">
            <a:extLst>
              <a:ext uri="{FF2B5EF4-FFF2-40B4-BE49-F238E27FC236}">
                <a16:creationId xmlns:a16="http://schemas.microsoft.com/office/drawing/2014/main" id="{7D731E8B-F985-8BD9-CBDC-5A1B8F7A492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5600" y="4029106"/>
            <a:ext cx="2085975" cy="20859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69AFDD2-2BB1-93DA-84DC-11B60071027B}"/>
              </a:ext>
            </a:extLst>
          </p:cNvPr>
          <p:cNvSpPr txBox="1"/>
          <p:nvPr/>
        </p:nvSpPr>
        <p:spPr>
          <a:xfrm>
            <a:off x="4427089" y="5835783"/>
            <a:ext cx="3321498" cy="923330"/>
          </a:xfrm>
          <a:prstGeom prst="rect">
            <a:avLst/>
          </a:prstGeom>
          <a:noFill/>
        </p:spPr>
        <p:txBody>
          <a:bodyPr wrap="square" rtlCol="0">
            <a:spAutoFit/>
          </a:bodyPr>
          <a:lstStyle/>
          <a:p>
            <a:r>
              <a:rPr lang="en-GB" dirty="0"/>
              <a:t>Milk available and free to all children under 5 Years</a:t>
            </a:r>
          </a:p>
          <a:p>
            <a:r>
              <a:rPr lang="en-GB" i="1" dirty="0"/>
              <a:t>(can be purchased after that)</a:t>
            </a:r>
          </a:p>
        </p:txBody>
      </p:sp>
    </p:spTree>
    <p:extLst>
      <p:ext uri="{BB962C8B-B14F-4D97-AF65-F5344CB8AC3E}">
        <p14:creationId xmlns:p14="http://schemas.microsoft.com/office/powerpoint/2010/main" val="52237361"/>
      </p:ext>
    </p:extLst>
  </p:cSld>
  <p:clrMapOvr>
    <a:masterClrMapping/>
  </p:clrMapOvr>
  <p:transition advClick="0" advTm="2000">
    <p:zo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256A5-03A2-18AA-B1B7-511787520791}"/>
              </a:ext>
            </a:extLst>
          </p:cNvPr>
          <p:cNvSpPr>
            <a:spLocks noGrp="1"/>
          </p:cNvSpPr>
          <p:nvPr>
            <p:ph type="title"/>
          </p:nvPr>
        </p:nvSpPr>
        <p:spPr/>
        <p:txBody>
          <a:bodyPr/>
          <a:lstStyle/>
          <a:p>
            <a:r>
              <a:rPr lang="en-GB" dirty="0"/>
              <a:t>Water bottles</a:t>
            </a:r>
          </a:p>
        </p:txBody>
      </p:sp>
      <p:pic>
        <p:nvPicPr>
          <p:cNvPr id="2050" name="Picture 2" descr="Kids Flip-Top Water Bottle">
            <a:extLst>
              <a:ext uri="{FF2B5EF4-FFF2-40B4-BE49-F238E27FC236}">
                <a16:creationId xmlns:a16="http://schemas.microsoft.com/office/drawing/2014/main" id="{4672F545-EF3A-9305-3639-AABB55FAAB34}"/>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5555" r="28889"/>
          <a:stretch/>
        </p:blipFill>
        <p:spPr bwMode="auto">
          <a:xfrm>
            <a:off x="581192" y="2286000"/>
            <a:ext cx="1839807" cy="40386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eak Proof Kids Water Bottle, Recyclon, Pink, 350ml (12oz)">
            <a:extLst>
              <a:ext uri="{FF2B5EF4-FFF2-40B4-BE49-F238E27FC236}">
                <a16:creationId xmlns:a16="http://schemas.microsoft.com/office/drawing/2014/main" id="{DF17A9A8-D633-4196-C2D1-66F119A5BCC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556" r="24444"/>
          <a:stretch/>
        </p:blipFill>
        <p:spPr bwMode="auto">
          <a:xfrm>
            <a:off x="6723003" y="2209800"/>
            <a:ext cx="2209800" cy="441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01F89B9-6C12-A2BD-49E1-BBC6AAFDD540}"/>
              </a:ext>
            </a:extLst>
          </p:cNvPr>
          <p:cNvSpPr txBox="1"/>
          <p:nvPr/>
        </p:nvSpPr>
        <p:spPr>
          <a:xfrm>
            <a:off x="2753264" y="3486329"/>
            <a:ext cx="3810000" cy="1631216"/>
          </a:xfrm>
          <a:prstGeom prst="rect">
            <a:avLst/>
          </a:prstGeom>
          <a:noFill/>
        </p:spPr>
        <p:txBody>
          <a:bodyPr wrap="square" rtlCol="0">
            <a:spAutoFit/>
          </a:bodyPr>
          <a:lstStyle/>
          <a:p>
            <a:r>
              <a:rPr lang="en-GB" sz="2000" dirty="0"/>
              <a:t>Ensure your child has a  </a:t>
            </a:r>
            <a:r>
              <a:rPr lang="en-GB" sz="2000" b="1" u="sng" dirty="0">
                <a:solidFill>
                  <a:srgbClr val="FF0000"/>
                </a:solidFill>
              </a:rPr>
              <a:t>NAMED</a:t>
            </a:r>
            <a:r>
              <a:rPr lang="en-GB" sz="2000" dirty="0"/>
              <a:t> water bottle with them every day.</a:t>
            </a:r>
          </a:p>
          <a:p>
            <a:r>
              <a:rPr lang="en-GB" sz="2000" dirty="0"/>
              <a:t>These are available for children to help themselves throughout the day.</a:t>
            </a:r>
          </a:p>
        </p:txBody>
      </p:sp>
    </p:spTree>
    <p:extLst>
      <p:ext uri="{BB962C8B-B14F-4D97-AF65-F5344CB8AC3E}">
        <p14:creationId xmlns:p14="http://schemas.microsoft.com/office/powerpoint/2010/main" val="2044905739"/>
      </p:ext>
    </p:extLst>
  </p:cSld>
  <p:clrMapOvr>
    <a:masterClrMapping/>
  </p:clrMapOvr>
  <p:transition advClick="0" advTm="2000">
    <p:zo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FECA7-A685-FB34-86E2-6EB650061667}"/>
              </a:ext>
            </a:extLst>
          </p:cNvPr>
          <p:cNvSpPr>
            <a:spLocks noGrp="1"/>
          </p:cNvSpPr>
          <p:nvPr>
            <p:ph type="title"/>
          </p:nvPr>
        </p:nvSpPr>
        <p:spPr/>
        <p:txBody>
          <a:bodyPr/>
          <a:lstStyle/>
          <a:p>
            <a:pPr algn="ctr"/>
            <a:r>
              <a:rPr lang="en-GB" dirty="0"/>
              <a:t>uniform</a:t>
            </a:r>
          </a:p>
        </p:txBody>
      </p:sp>
      <p:pic>
        <p:nvPicPr>
          <p:cNvPr id="5" name="Picture 4" descr="A child standing in front of a door&#10;&#10;Description automatically generated with medium confidence">
            <a:extLst>
              <a:ext uri="{FF2B5EF4-FFF2-40B4-BE49-F238E27FC236}">
                <a16:creationId xmlns:a16="http://schemas.microsoft.com/office/drawing/2014/main" id="{BF6ADCD6-5721-DDA1-CB98-D5670D08CD9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151" t="25146" r="2376" b="21052"/>
          <a:stretch/>
        </p:blipFill>
        <p:spPr>
          <a:xfrm rot="5400000">
            <a:off x="-887897" y="3264278"/>
            <a:ext cx="4899994" cy="2209800"/>
          </a:xfrm>
          <a:prstGeom prst="rect">
            <a:avLst/>
          </a:prstGeom>
        </p:spPr>
      </p:pic>
      <p:pic>
        <p:nvPicPr>
          <p:cNvPr id="7" name="Picture 6" descr="A child standing in front of a blue board&#10;&#10;Description automatically generated with low confidence">
            <a:extLst>
              <a:ext uri="{FF2B5EF4-FFF2-40B4-BE49-F238E27FC236}">
                <a16:creationId xmlns:a16="http://schemas.microsoft.com/office/drawing/2014/main" id="{11BCEB1B-3BD8-072D-92B6-DE6C707567C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423" t="25146" r="2595" b="21052"/>
          <a:stretch/>
        </p:blipFill>
        <p:spPr>
          <a:xfrm rot="5400000">
            <a:off x="5201064" y="3314284"/>
            <a:ext cx="4861685" cy="2109787"/>
          </a:xfrm>
          <a:prstGeom prst="rect">
            <a:avLst/>
          </a:prstGeom>
        </p:spPr>
      </p:pic>
      <p:sp>
        <p:nvSpPr>
          <p:cNvPr id="4" name="TextBox 3">
            <a:extLst>
              <a:ext uri="{FF2B5EF4-FFF2-40B4-BE49-F238E27FC236}">
                <a16:creationId xmlns:a16="http://schemas.microsoft.com/office/drawing/2014/main" id="{EF8B8776-5840-A535-6AC8-486795239DD1}"/>
              </a:ext>
            </a:extLst>
          </p:cNvPr>
          <p:cNvSpPr txBox="1"/>
          <p:nvPr/>
        </p:nvSpPr>
        <p:spPr>
          <a:xfrm>
            <a:off x="2695576" y="2055783"/>
            <a:ext cx="4572000" cy="369332"/>
          </a:xfrm>
          <a:prstGeom prst="rect">
            <a:avLst/>
          </a:prstGeom>
          <a:noFill/>
        </p:spPr>
        <p:txBody>
          <a:bodyPr wrap="square">
            <a:spAutoFit/>
          </a:bodyPr>
          <a:lstStyle/>
          <a:p>
            <a:pPr marL="285750" indent="-285750">
              <a:buFont typeface="Arial" panose="020B0604020202020204" pitchFamily="34" charset="0"/>
              <a:buChar char="•"/>
            </a:pPr>
            <a:r>
              <a:rPr lang="en-GB" dirty="0"/>
              <a:t>Burgundy v neck jumper or cardigan</a:t>
            </a:r>
          </a:p>
        </p:txBody>
      </p:sp>
      <p:sp>
        <p:nvSpPr>
          <p:cNvPr id="8" name="TextBox 7">
            <a:extLst>
              <a:ext uri="{FF2B5EF4-FFF2-40B4-BE49-F238E27FC236}">
                <a16:creationId xmlns:a16="http://schemas.microsoft.com/office/drawing/2014/main" id="{893A4EDC-CFCC-2E99-4E42-4D49E293873C}"/>
              </a:ext>
            </a:extLst>
          </p:cNvPr>
          <p:cNvSpPr txBox="1"/>
          <p:nvPr/>
        </p:nvSpPr>
        <p:spPr>
          <a:xfrm>
            <a:off x="2731294" y="2624528"/>
            <a:ext cx="3781425" cy="2585323"/>
          </a:xfrm>
          <a:prstGeom prst="rect">
            <a:avLst/>
          </a:prstGeom>
          <a:noFill/>
        </p:spPr>
        <p:txBody>
          <a:bodyPr wrap="square">
            <a:spAutoFit/>
          </a:bodyPr>
          <a:lstStyle/>
          <a:p>
            <a:pPr marL="285750" indent="-285750">
              <a:buFont typeface="Arial" panose="020B0604020202020204" pitchFamily="34" charset="0"/>
              <a:buChar char="•"/>
            </a:pPr>
            <a:r>
              <a:rPr lang="en-GB" dirty="0"/>
              <a:t>Grey skirt</a:t>
            </a:r>
          </a:p>
          <a:p>
            <a:endParaRPr lang="en-GB" dirty="0"/>
          </a:p>
          <a:p>
            <a:pPr marL="285750" indent="-285750">
              <a:buFont typeface="Arial" panose="020B0604020202020204" pitchFamily="34" charset="0"/>
              <a:buChar char="•"/>
            </a:pPr>
            <a:r>
              <a:rPr lang="en-GB" dirty="0"/>
              <a:t>Grey / black trousers / jogging bottoms</a:t>
            </a:r>
          </a:p>
          <a:p>
            <a:endParaRPr lang="en-GB" dirty="0"/>
          </a:p>
          <a:p>
            <a:pPr marL="285750" indent="-285750">
              <a:buFont typeface="Arial" panose="020B0604020202020204" pitchFamily="34" charset="0"/>
              <a:buChar char="•"/>
            </a:pPr>
            <a:r>
              <a:rPr lang="en-GB" dirty="0"/>
              <a:t>White long or short sleeved shirt with clip on tie </a:t>
            </a:r>
          </a:p>
          <a:p>
            <a:endParaRPr lang="en-GB" dirty="0"/>
          </a:p>
          <a:p>
            <a:pPr marL="285750" indent="-285750">
              <a:buFont typeface="Arial" panose="020B0604020202020204" pitchFamily="34" charset="0"/>
              <a:buChar char="•"/>
            </a:pPr>
            <a:r>
              <a:rPr lang="en-GB" dirty="0"/>
              <a:t>Black footwear.</a:t>
            </a:r>
          </a:p>
        </p:txBody>
      </p:sp>
      <p:sp>
        <p:nvSpPr>
          <p:cNvPr id="3" name="TextBox 2">
            <a:extLst>
              <a:ext uri="{FF2B5EF4-FFF2-40B4-BE49-F238E27FC236}">
                <a16:creationId xmlns:a16="http://schemas.microsoft.com/office/drawing/2014/main" id="{35BC38E3-9BDF-FAC0-34E9-8189781FF8E1}"/>
              </a:ext>
            </a:extLst>
          </p:cNvPr>
          <p:cNvSpPr txBox="1"/>
          <p:nvPr/>
        </p:nvSpPr>
        <p:spPr>
          <a:xfrm>
            <a:off x="2667001" y="5247196"/>
            <a:ext cx="1856121" cy="1200329"/>
          </a:xfrm>
          <a:prstGeom prst="rect">
            <a:avLst/>
          </a:prstGeom>
          <a:noFill/>
        </p:spPr>
        <p:txBody>
          <a:bodyPr wrap="square" rtlCol="0">
            <a:spAutoFit/>
          </a:bodyPr>
          <a:lstStyle/>
          <a:p>
            <a:pPr algn="ctr"/>
            <a:r>
              <a:rPr lang="en-GB" sz="2400" b="1" u="sng" dirty="0">
                <a:solidFill>
                  <a:srgbClr val="FF0000"/>
                </a:solidFill>
                <a:effectLst>
                  <a:outerShdw blurRad="38100" dist="38100" dir="2700000" algn="tl">
                    <a:srgbClr val="000000">
                      <a:alpha val="43137"/>
                    </a:srgbClr>
                  </a:outerShdw>
                </a:effectLst>
              </a:rPr>
              <a:t>PLEASE LABEL UNIFORM</a:t>
            </a:r>
          </a:p>
        </p:txBody>
      </p:sp>
      <p:pic>
        <p:nvPicPr>
          <p:cNvPr id="4098" name="Picture 2" descr="Our name stamps are incredibly durable, with the ink withstanding a minimum  of 50 washes when stamped onto care labels 🙌🏻">
            <a:extLst>
              <a:ext uri="{FF2B5EF4-FFF2-40B4-BE49-F238E27FC236}">
                <a16:creationId xmlns:a16="http://schemas.microsoft.com/office/drawing/2014/main" id="{EFE457D9-D1F7-360B-CB88-76246801C63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200" t="12922" r="-1741" b="21315"/>
          <a:stretch/>
        </p:blipFill>
        <p:spPr bwMode="auto">
          <a:xfrm>
            <a:off x="4648954" y="5061241"/>
            <a:ext cx="1752600" cy="1572237"/>
          </a:xfrm>
          <a:prstGeom prst="rect">
            <a:avLst/>
          </a:prstGeom>
          <a:noFill/>
          <a:ln>
            <a:solidFill>
              <a:srgbClr val="FF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0852029"/>
      </p:ext>
    </p:extLst>
  </p:cSld>
  <p:clrMapOvr>
    <a:masterClrMapping/>
  </p:clrMapOvr>
  <p:transition advClick="0" advTm="2000">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B656E-308D-CAF8-5D00-4BF7B5AADAFB}"/>
              </a:ext>
            </a:extLst>
          </p:cNvPr>
          <p:cNvSpPr>
            <a:spLocks noGrp="1"/>
          </p:cNvSpPr>
          <p:nvPr>
            <p:ph type="title"/>
          </p:nvPr>
        </p:nvSpPr>
        <p:spPr/>
        <p:txBody>
          <a:bodyPr/>
          <a:lstStyle/>
          <a:p>
            <a:r>
              <a:rPr lang="en-GB" dirty="0"/>
              <a:t>PE KITS</a:t>
            </a:r>
          </a:p>
        </p:txBody>
      </p:sp>
      <p:sp>
        <p:nvSpPr>
          <p:cNvPr id="3" name="Content Placeholder 2">
            <a:extLst>
              <a:ext uri="{FF2B5EF4-FFF2-40B4-BE49-F238E27FC236}">
                <a16:creationId xmlns:a16="http://schemas.microsoft.com/office/drawing/2014/main" id="{438F3E35-9946-48A2-5C5E-DF976D688ED9}"/>
              </a:ext>
            </a:extLst>
          </p:cNvPr>
          <p:cNvSpPr>
            <a:spLocks noGrp="1"/>
          </p:cNvSpPr>
          <p:nvPr>
            <p:ph idx="1"/>
          </p:nvPr>
        </p:nvSpPr>
        <p:spPr>
          <a:xfrm>
            <a:off x="6315720" y="2522478"/>
            <a:ext cx="2808152" cy="3630795"/>
          </a:xfrm>
        </p:spPr>
        <p:txBody>
          <a:bodyPr>
            <a:normAutofit/>
          </a:bodyPr>
          <a:lstStyle/>
          <a:p>
            <a:pPr marL="0" indent="0">
              <a:buNone/>
            </a:pPr>
            <a:r>
              <a:rPr lang="en-GB" dirty="0">
                <a:cs typeface="Calibri" pitchFamily="34" charset="0"/>
              </a:rPr>
              <a:t>Plain white t-shirt, </a:t>
            </a:r>
          </a:p>
          <a:p>
            <a:pPr marL="0" indent="0">
              <a:buNone/>
            </a:pPr>
            <a:r>
              <a:rPr lang="en-GB" dirty="0">
                <a:cs typeface="Calibri" pitchFamily="34" charset="0"/>
              </a:rPr>
              <a:t>black P.E. shorts, </a:t>
            </a:r>
          </a:p>
          <a:p>
            <a:pPr marL="0" indent="0">
              <a:buNone/>
            </a:pPr>
            <a:r>
              <a:rPr lang="en-GB" dirty="0">
                <a:cs typeface="Calibri" pitchFamily="34" charset="0"/>
              </a:rPr>
              <a:t>trainers (Velcro please)</a:t>
            </a:r>
          </a:p>
          <a:p>
            <a:pPr marL="0" indent="0">
              <a:buNone/>
            </a:pPr>
            <a:r>
              <a:rPr lang="en-GB" dirty="0">
                <a:cs typeface="Calibri" pitchFamily="34" charset="0"/>
              </a:rPr>
              <a:t> Winter: tracksuit bottoms</a:t>
            </a:r>
          </a:p>
          <a:p>
            <a:pPr marL="0" indent="0">
              <a:buNone/>
            </a:pPr>
            <a:endParaRPr lang="en-GB" dirty="0">
              <a:cs typeface="Calibri" pitchFamily="34" charset="0"/>
            </a:endParaRPr>
          </a:p>
          <a:p>
            <a:pPr marL="0" indent="0">
              <a:buNone/>
            </a:pPr>
            <a:r>
              <a:rPr lang="en-GB" dirty="0">
                <a:cs typeface="Calibri" pitchFamily="34" charset="0"/>
              </a:rPr>
              <a:t> Provide P.E. kit in a labelled, draw string bag</a:t>
            </a:r>
          </a:p>
          <a:p>
            <a:pPr marL="0" indent="0">
              <a:buNone/>
            </a:pPr>
            <a:r>
              <a:rPr lang="en-GB" dirty="0">
                <a:cs typeface="Calibri" pitchFamily="34" charset="0"/>
              </a:rPr>
              <a:t> – they will be returned half termly. </a:t>
            </a:r>
          </a:p>
          <a:p>
            <a:endParaRPr lang="en-GB" dirty="0"/>
          </a:p>
        </p:txBody>
      </p:sp>
      <p:pic>
        <p:nvPicPr>
          <p:cNvPr id="5" name="Picture 4">
            <a:extLst>
              <a:ext uri="{FF2B5EF4-FFF2-40B4-BE49-F238E27FC236}">
                <a16:creationId xmlns:a16="http://schemas.microsoft.com/office/drawing/2014/main" id="{0581573B-9210-12C1-EBE2-565C510B2B78}"/>
              </a:ext>
            </a:extLst>
          </p:cNvPr>
          <p:cNvPicPr>
            <a:picLocks noChangeAspect="1"/>
          </p:cNvPicPr>
          <p:nvPr/>
        </p:nvPicPr>
        <p:blipFill>
          <a:blip r:embed="rId3"/>
          <a:stretch>
            <a:fillRect/>
          </a:stretch>
        </p:blipFill>
        <p:spPr>
          <a:xfrm>
            <a:off x="20128" y="1812726"/>
            <a:ext cx="5715000" cy="3232548"/>
          </a:xfrm>
          <a:prstGeom prst="rect">
            <a:avLst/>
          </a:prstGeom>
        </p:spPr>
      </p:pic>
      <p:pic>
        <p:nvPicPr>
          <p:cNvPr id="3074" name="Picture 2" descr="Premium Plain PE Bag In Maroon. - Trophy Textiles SW Limited">
            <a:extLst>
              <a:ext uri="{FF2B5EF4-FFF2-40B4-BE49-F238E27FC236}">
                <a16:creationId xmlns:a16="http://schemas.microsoft.com/office/drawing/2014/main" id="{61B51EA9-A313-F288-A71C-D815EA3D994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58320" y="4768249"/>
            <a:ext cx="2057400" cy="20574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CDD0A13-9E2C-015A-513C-6F748E74D585}"/>
              </a:ext>
            </a:extLst>
          </p:cNvPr>
          <p:cNvSpPr txBox="1"/>
          <p:nvPr/>
        </p:nvSpPr>
        <p:spPr>
          <a:xfrm>
            <a:off x="-1368258" y="5600447"/>
            <a:ext cx="4597878" cy="954107"/>
          </a:xfrm>
          <a:prstGeom prst="rect">
            <a:avLst/>
          </a:prstGeom>
          <a:noFill/>
        </p:spPr>
        <p:txBody>
          <a:bodyPr wrap="square">
            <a:spAutoFit/>
          </a:bodyPr>
          <a:lstStyle/>
          <a:p>
            <a:pPr algn="ctr"/>
            <a:r>
              <a:rPr lang="en-GB" sz="2800" b="1" u="sng" dirty="0">
                <a:solidFill>
                  <a:srgbClr val="FF0000"/>
                </a:solidFill>
                <a:effectLst>
                  <a:outerShdw blurRad="38100" dist="38100" dir="2700000" algn="tl">
                    <a:srgbClr val="000000">
                      <a:alpha val="43137"/>
                    </a:srgbClr>
                  </a:outerShdw>
                </a:effectLst>
              </a:rPr>
              <a:t>PLEASE </a:t>
            </a:r>
          </a:p>
          <a:p>
            <a:pPr algn="ctr"/>
            <a:r>
              <a:rPr lang="en-GB" sz="2800" b="1" u="sng" dirty="0">
                <a:solidFill>
                  <a:srgbClr val="FF0000"/>
                </a:solidFill>
                <a:effectLst>
                  <a:outerShdw blurRad="38100" dist="38100" dir="2700000" algn="tl">
                    <a:srgbClr val="000000">
                      <a:alpha val="43137"/>
                    </a:srgbClr>
                  </a:outerShdw>
                </a:effectLst>
              </a:rPr>
              <a:t>LABEL </a:t>
            </a:r>
            <a:endParaRPr lang="en-GB" sz="2800" dirty="0"/>
          </a:p>
        </p:txBody>
      </p:sp>
      <p:pic>
        <p:nvPicPr>
          <p:cNvPr id="8" name="Picture 2" descr="Our name stamps are incredibly durable, with the ink withstanding a minimum  of 50 washes when stamped onto care labels 🙌🏻">
            <a:extLst>
              <a:ext uri="{FF2B5EF4-FFF2-40B4-BE49-F238E27FC236}">
                <a16:creationId xmlns:a16="http://schemas.microsoft.com/office/drawing/2014/main" id="{DB85A36A-5E5F-A029-2DF4-A9BDF4628CD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200" t="12922" r="-1741" b="21315"/>
          <a:stretch/>
        </p:blipFill>
        <p:spPr bwMode="auto">
          <a:xfrm>
            <a:off x="1752600" y="5174595"/>
            <a:ext cx="1752600" cy="1572237"/>
          </a:xfrm>
          <a:prstGeom prst="rect">
            <a:avLst/>
          </a:prstGeom>
          <a:noFill/>
          <a:ln>
            <a:solidFill>
              <a:srgbClr val="FF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2079544"/>
      </p:ext>
    </p:extLst>
  </p:cSld>
  <p:clrMapOvr>
    <a:masterClrMapping/>
  </p:clrMapOvr>
  <p:transition advClick="0" advTm="2000">
    <p:zo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0E570-2E8F-6163-7F90-4D8DDC2B75A9}"/>
              </a:ext>
            </a:extLst>
          </p:cNvPr>
          <p:cNvSpPr>
            <a:spLocks noGrp="1"/>
          </p:cNvSpPr>
          <p:nvPr>
            <p:ph type="title"/>
          </p:nvPr>
        </p:nvSpPr>
        <p:spPr/>
        <p:txBody>
          <a:bodyPr/>
          <a:lstStyle/>
          <a:p>
            <a:r>
              <a:rPr lang="en-GB" dirty="0"/>
              <a:t>EXTRAS</a:t>
            </a:r>
          </a:p>
        </p:txBody>
      </p:sp>
      <p:sp>
        <p:nvSpPr>
          <p:cNvPr id="3" name="Content Placeholder 2">
            <a:extLst>
              <a:ext uri="{FF2B5EF4-FFF2-40B4-BE49-F238E27FC236}">
                <a16:creationId xmlns:a16="http://schemas.microsoft.com/office/drawing/2014/main" id="{FE13E720-778E-D11C-1665-53A2D46DB1E8}"/>
              </a:ext>
            </a:extLst>
          </p:cNvPr>
          <p:cNvSpPr>
            <a:spLocks noGrp="1"/>
          </p:cNvSpPr>
          <p:nvPr>
            <p:ph idx="1"/>
          </p:nvPr>
        </p:nvSpPr>
        <p:spPr>
          <a:xfrm>
            <a:off x="228600" y="1734709"/>
            <a:ext cx="4343400" cy="3072092"/>
          </a:xfrm>
        </p:spPr>
        <p:txBody>
          <a:bodyPr/>
          <a:lstStyle/>
          <a:p>
            <a:r>
              <a:rPr lang="en-GB" sz="2400" b="1" dirty="0">
                <a:cs typeface="Calibri" pitchFamily="34" charset="0"/>
              </a:rPr>
              <a:t>Wellies - </a:t>
            </a:r>
            <a:r>
              <a:rPr lang="en-GB" dirty="0">
                <a:cs typeface="Calibri" pitchFamily="34" charset="0"/>
              </a:rPr>
              <a:t>Please provide children with wellies that can remain at school as we encourage learning to be outdoors in all weather conditions. Suitable clothing expected to suit all weather conditions.</a:t>
            </a:r>
          </a:p>
          <a:p>
            <a:endParaRPr lang="en-GB" dirty="0">
              <a:cs typeface="Calibri" pitchFamily="34" charset="0"/>
            </a:endParaRPr>
          </a:p>
          <a:p>
            <a:endParaRPr lang="en-GB" dirty="0"/>
          </a:p>
        </p:txBody>
      </p:sp>
      <p:pic>
        <p:nvPicPr>
          <p:cNvPr id="9" name="Picture 8">
            <a:extLst>
              <a:ext uri="{FF2B5EF4-FFF2-40B4-BE49-F238E27FC236}">
                <a16:creationId xmlns:a16="http://schemas.microsoft.com/office/drawing/2014/main" id="{370F036B-794F-5AA3-F59E-645B10784665}"/>
              </a:ext>
            </a:extLst>
          </p:cNvPr>
          <p:cNvPicPr>
            <a:picLocks noChangeAspect="1"/>
          </p:cNvPicPr>
          <p:nvPr/>
        </p:nvPicPr>
        <p:blipFill>
          <a:blip r:embed="rId3"/>
          <a:srcRect l="35691" t="53055" b="1"/>
          <a:stretch/>
        </p:blipFill>
        <p:spPr>
          <a:xfrm>
            <a:off x="5562600" y="1916565"/>
            <a:ext cx="2286001" cy="2022706"/>
          </a:xfrm>
          <a:prstGeom prst="rect">
            <a:avLst/>
          </a:prstGeom>
        </p:spPr>
      </p:pic>
      <p:sp>
        <p:nvSpPr>
          <p:cNvPr id="10" name="Content Placeholder 2">
            <a:extLst>
              <a:ext uri="{FF2B5EF4-FFF2-40B4-BE49-F238E27FC236}">
                <a16:creationId xmlns:a16="http://schemas.microsoft.com/office/drawing/2014/main" id="{62700A4C-22E9-9E63-F733-D10BB9B9BF1D}"/>
              </a:ext>
            </a:extLst>
          </p:cNvPr>
          <p:cNvSpPr txBox="1">
            <a:spLocks/>
          </p:cNvSpPr>
          <p:nvPr/>
        </p:nvSpPr>
        <p:spPr>
          <a:xfrm>
            <a:off x="4559968" y="5786650"/>
            <a:ext cx="4343400" cy="1467881"/>
          </a:xfrm>
          <a:prstGeom prst="rect">
            <a:avLst/>
          </a:prstGeom>
        </p:spPr>
        <p:txBody>
          <a:bodyPr vert="horz" lIns="91440" tIns="45720" rIns="91440" bIns="45720" rtlCol="0" anchor="ctr">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r>
              <a:rPr lang="en-GB" sz="2400" b="1" dirty="0">
                <a:cs typeface="Calibri" pitchFamily="34" charset="0"/>
              </a:rPr>
              <a:t>Spare clothes- </a:t>
            </a:r>
            <a:r>
              <a:rPr lang="en-GB" dirty="0">
                <a:cs typeface="Calibri" pitchFamily="34" charset="0"/>
              </a:rPr>
              <a:t>Please provide children with a bag of spare clothes that they can change into should they need to.</a:t>
            </a:r>
          </a:p>
          <a:p>
            <a:endParaRPr lang="en-GB" dirty="0">
              <a:cs typeface="Calibri" pitchFamily="34" charset="0"/>
            </a:endParaRPr>
          </a:p>
          <a:p>
            <a:endParaRPr lang="en-GB" dirty="0"/>
          </a:p>
        </p:txBody>
      </p:sp>
      <p:sp>
        <p:nvSpPr>
          <p:cNvPr id="13" name="Content Placeholder 2">
            <a:extLst>
              <a:ext uri="{FF2B5EF4-FFF2-40B4-BE49-F238E27FC236}">
                <a16:creationId xmlns:a16="http://schemas.microsoft.com/office/drawing/2014/main" id="{A485E918-AB00-D7A3-0FCD-4F5A132980C3}"/>
              </a:ext>
            </a:extLst>
          </p:cNvPr>
          <p:cNvSpPr txBox="1">
            <a:spLocks/>
          </p:cNvSpPr>
          <p:nvPr/>
        </p:nvSpPr>
        <p:spPr>
          <a:xfrm>
            <a:off x="4343400" y="4531828"/>
            <a:ext cx="5450640" cy="1467881"/>
          </a:xfrm>
          <a:prstGeom prst="rect">
            <a:avLst/>
          </a:prstGeom>
        </p:spPr>
        <p:txBody>
          <a:bodyPr vert="horz" lIns="91440" tIns="45720" rIns="91440" bIns="45720" rtlCol="0" anchor="ctr">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r>
              <a:rPr lang="en-GB" sz="2400" b="1" dirty="0">
                <a:cs typeface="Calibri" pitchFamily="34" charset="0"/>
              </a:rPr>
              <a:t>Book Bag </a:t>
            </a:r>
            <a:r>
              <a:rPr lang="en-GB" dirty="0">
                <a:cs typeface="Calibri" pitchFamily="34" charset="0"/>
              </a:rPr>
              <a:t>(available to purchase from the school office) brought to school every day: key words, reading records + book, letters home, homework. Please </a:t>
            </a:r>
            <a:r>
              <a:rPr lang="en-GB" b="1" dirty="0">
                <a:cs typeface="Calibri" pitchFamily="34" charset="0"/>
              </a:rPr>
              <a:t>no rucksacks</a:t>
            </a:r>
            <a:r>
              <a:rPr lang="en-GB" dirty="0">
                <a:cs typeface="Calibri" pitchFamily="34" charset="0"/>
              </a:rPr>
              <a:t>!</a:t>
            </a:r>
          </a:p>
          <a:p>
            <a:endParaRPr lang="en-GB" dirty="0">
              <a:cs typeface="Calibri" pitchFamily="34" charset="0"/>
            </a:endParaRPr>
          </a:p>
          <a:p>
            <a:endParaRPr lang="en-GB" dirty="0">
              <a:cs typeface="Calibri" pitchFamily="34" charset="0"/>
            </a:endParaRPr>
          </a:p>
          <a:p>
            <a:endParaRPr lang="en-GB" dirty="0"/>
          </a:p>
        </p:txBody>
      </p:sp>
      <p:pic>
        <p:nvPicPr>
          <p:cNvPr id="5122" name="Picture 2" descr="Mapac - Schoolwear, Workwear, Sportswear, Promotional Products or Art  Supplies. Quality, innovation and value since 1955">
            <a:extLst>
              <a:ext uri="{FF2B5EF4-FFF2-40B4-BE49-F238E27FC236}">
                <a16:creationId xmlns:a16="http://schemas.microsoft.com/office/drawing/2014/main" id="{73B74173-D450-AFA7-D30B-9E4C67520D6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882" b="8882"/>
          <a:stretch/>
        </p:blipFill>
        <p:spPr bwMode="auto">
          <a:xfrm>
            <a:off x="376723" y="3729722"/>
            <a:ext cx="3661878" cy="2990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0546856"/>
      </p:ext>
    </p:extLst>
  </p:cSld>
  <p:clrMapOvr>
    <a:masterClrMapping/>
  </p:clrMapOvr>
  <p:transition advClick="0" advTm="2000">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914400"/>
            <a:ext cx="6870700" cy="838200"/>
          </a:xfrm>
        </p:spPr>
        <p:txBody>
          <a:bodyPr/>
          <a:lstStyle/>
          <a:p>
            <a:endParaRPr lang="en-GB" sz="3600" u="sng" dirty="0">
              <a:latin typeface="+mn-lt"/>
              <a:cs typeface="Calibri" pitchFamily="34" charset="0"/>
            </a:endParaRPr>
          </a:p>
        </p:txBody>
      </p:sp>
      <p:sp>
        <p:nvSpPr>
          <p:cNvPr id="4" name="TextBox 3"/>
          <p:cNvSpPr txBox="1"/>
          <p:nvPr/>
        </p:nvSpPr>
        <p:spPr>
          <a:xfrm>
            <a:off x="73025" y="1692442"/>
            <a:ext cx="6632576" cy="1031051"/>
          </a:xfrm>
          <a:prstGeom prst="rect">
            <a:avLst/>
          </a:prstGeom>
          <a:noFill/>
        </p:spPr>
        <p:txBody>
          <a:bodyPr wrap="square" rtlCol="0">
            <a:spAutoFit/>
          </a:bodyPr>
          <a:lstStyle/>
          <a:p>
            <a:pPr>
              <a:spcAft>
                <a:spcPts val="600"/>
              </a:spcAft>
            </a:pPr>
            <a:endParaRPr lang="en-GB" dirty="0">
              <a:cs typeface="Calibri" pitchFamily="34" charset="0"/>
            </a:endParaRPr>
          </a:p>
          <a:p>
            <a:pPr marL="342900" indent="-342900">
              <a:spcAft>
                <a:spcPts val="600"/>
              </a:spcAft>
              <a:buFont typeface="Wingdings" panose="05000000000000000000" pitchFamily="2" charset="2"/>
              <a:buChar char="§"/>
            </a:pPr>
            <a:r>
              <a:rPr lang="en-GB" sz="2000" b="1" dirty="0">
                <a:cs typeface="Calibri" pitchFamily="34" charset="0"/>
              </a:rPr>
              <a:t>Hair</a:t>
            </a:r>
            <a:r>
              <a:rPr lang="en-GB" dirty="0">
                <a:cs typeface="Calibri" pitchFamily="34" charset="0"/>
              </a:rPr>
              <a:t> – long hair tied back. Accessories: small bows, head bands to be in line with Bonneygrove uniform colour (burgundy).</a:t>
            </a:r>
          </a:p>
        </p:txBody>
      </p:sp>
      <p:pic>
        <p:nvPicPr>
          <p:cNvPr id="5" name="Picture 4">
            <a:extLst>
              <a:ext uri="{FF2B5EF4-FFF2-40B4-BE49-F238E27FC236}">
                <a16:creationId xmlns:a16="http://schemas.microsoft.com/office/drawing/2014/main" id="{FCA8424F-72FD-4468-A6D4-4DB16EED6F03}"/>
              </a:ext>
            </a:extLst>
          </p:cNvPr>
          <p:cNvPicPr>
            <a:picLocks noChangeAspect="1"/>
          </p:cNvPicPr>
          <p:nvPr/>
        </p:nvPicPr>
        <p:blipFill>
          <a:blip r:embed="rId3"/>
          <a:stretch>
            <a:fillRect/>
          </a:stretch>
        </p:blipFill>
        <p:spPr>
          <a:xfrm>
            <a:off x="228599" y="152390"/>
            <a:ext cx="2514601" cy="1066809"/>
          </a:xfrm>
          <a:prstGeom prst="rect">
            <a:avLst/>
          </a:prstGeom>
        </p:spPr>
      </p:pic>
      <p:pic>
        <p:nvPicPr>
          <p:cNvPr id="6146" name="Picture 2" descr="Hair Accessories | School Shop | Kiddie Boutique">
            <a:extLst>
              <a:ext uri="{FF2B5EF4-FFF2-40B4-BE49-F238E27FC236}">
                <a16:creationId xmlns:a16="http://schemas.microsoft.com/office/drawing/2014/main" id="{A4C9CE45-4709-0EC7-0296-424B4C8D9E7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58000" y="2025316"/>
            <a:ext cx="2003126" cy="250390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1D22BD0-6022-3FFE-3DCA-2F7B2F5A6EFB}"/>
              </a:ext>
            </a:extLst>
          </p:cNvPr>
          <p:cNvSpPr txBox="1"/>
          <p:nvPr/>
        </p:nvSpPr>
        <p:spPr>
          <a:xfrm>
            <a:off x="149225" y="2986009"/>
            <a:ext cx="6632576" cy="1031051"/>
          </a:xfrm>
          <a:prstGeom prst="rect">
            <a:avLst/>
          </a:prstGeom>
          <a:noFill/>
        </p:spPr>
        <p:txBody>
          <a:bodyPr wrap="square" rtlCol="0">
            <a:spAutoFit/>
          </a:bodyPr>
          <a:lstStyle/>
          <a:p>
            <a:pPr>
              <a:spcAft>
                <a:spcPts val="600"/>
              </a:spcAft>
            </a:pPr>
            <a:endParaRPr lang="en-GB" dirty="0">
              <a:cs typeface="Calibri" pitchFamily="34" charset="0"/>
            </a:endParaRPr>
          </a:p>
          <a:p>
            <a:pPr marL="342900" indent="-342900">
              <a:spcAft>
                <a:spcPts val="600"/>
              </a:spcAft>
              <a:buFont typeface="Wingdings" panose="05000000000000000000" pitchFamily="2" charset="2"/>
              <a:buChar char="§"/>
            </a:pPr>
            <a:r>
              <a:rPr lang="en-GB" sz="2000" b="1" dirty="0">
                <a:cs typeface="Calibri" pitchFamily="34" charset="0"/>
              </a:rPr>
              <a:t>Shoes</a:t>
            </a:r>
            <a:r>
              <a:rPr lang="en-GB" b="1" dirty="0">
                <a:cs typeface="Calibri" pitchFamily="34" charset="0"/>
              </a:rPr>
              <a:t>- </a:t>
            </a:r>
            <a:r>
              <a:rPr lang="en-GB" dirty="0">
                <a:cs typeface="Calibri" pitchFamily="34" charset="0"/>
              </a:rPr>
              <a:t>A sensible pair of hard-wearing school shoes. (Please no laces )</a:t>
            </a:r>
            <a:endParaRPr lang="en-GB" b="1" dirty="0">
              <a:cs typeface="Calibri" pitchFamily="34" charset="0"/>
            </a:endParaRPr>
          </a:p>
        </p:txBody>
      </p:sp>
      <p:pic>
        <p:nvPicPr>
          <p:cNvPr id="6148" name="Picture 4" descr="Girls Boys Black School Shoes Kids Teen Flat Comfortable Casual Leather  Shoes UK">
            <a:extLst>
              <a:ext uri="{FF2B5EF4-FFF2-40B4-BE49-F238E27FC236}">
                <a16:creationId xmlns:a16="http://schemas.microsoft.com/office/drawing/2014/main" id="{BE883B12-CE28-FDBC-7C92-488C5EEA2AC9}"/>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50000"/>
          <a:stretch/>
        </p:blipFill>
        <p:spPr bwMode="auto">
          <a:xfrm>
            <a:off x="5435160" y="4728287"/>
            <a:ext cx="4034242" cy="201712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Boys Black Patent Brogue Lace Up Shoes">
            <a:extLst>
              <a:ext uri="{FF2B5EF4-FFF2-40B4-BE49-F238E27FC236}">
                <a16:creationId xmlns:a16="http://schemas.microsoft.com/office/drawing/2014/main" id="{A783597D-20E8-F479-DBC9-0E4CE6F81348}"/>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5556" b="15555"/>
          <a:stretch/>
        </p:blipFill>
        <p:spPr bwMode="auto">
          <a:xfrm>
            <a:off x="228599" y="4017060"/>
            <a:ext cx="2917526" cy="200985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Girls Boys Black School Shoes Kids Teen Flat Comfortable Casual Leather  Shoes UK">
            <a:extLst>
              <a:ext uri="{FF2B5EF4-FFF2-40B4-BE49-F238E27FC236}">
                <a16:creationId xmlns:a16="http://schemas.microsoft.com/office/drawing/2014/main" id="{B2FA1211-5918-4F52-57F9-A8F37235C51F}"/>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3631" r="14965" b="47765"/>
          <a:stretch/>
        </p:blipFill>
        <p:spPr bwMode="auto">
          <a:xfrm>
            <a:off x="3428999" y="3885569"/>
            <a:ext cx="2662643" cy="194779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641F19E-9F5A-9C87-3E74-D837022746D9}"/>
              </a:ext>
            </a:extLst>
          </p:cNvPr>
          <p:cNvSpPr txBox="1"/>
          <p:nvPr/>
        </p:nvSpPr>
        <p:spPr>
          <a:xfrm>
            <a:off x="-235992" y="6172200"/>
            <a:ext cx="3480242" cy="369332"/>
          </a:xfrm>
          <a:prstGeom prst="rect">
            <a:avLst/>
          </a:prstGeom>
          <a:noFill/>
        </p:spPr>
        <p:txBody>
          <a:bodyPr wrap="square" rtlCol="0">
            <a:spAutoFit/>
          </a:bodyPr>
          <a:lstStyle/>
          <a:p>
            <a:pPr algn="ctr"/>
            <a:r>
              <a:rPr lang="en-GB" b="1" dirty="0">
                <a:solidFill>
                  <a:srgbClr val="FF0000"/>
                </a:solidFill>
              </a:rPr>
              <a:t>No laces please</a:t>
            </a:r>
          </a:p>
        </p:txBody>
      </p:sp>
      <p:sp>
        <p:nvSpPr>
          <p:cNvPr id="8" name="Multiplication Sign 7">
            <a:extLst>
              <a:ext uri="{FF2B5EF4-FFF2-40B4-BE49-F238E27FC236}">
                <a16:creationId xmlns:a16="http://schemas.microsoft.com/office/drawing/2014/main" id="{CD4B23F9-23E5-79CA-9A0F-4A8F74F551A9}"/>
              </a:ext>
            </a:extLst>
          </p:cNvPr>
          <p:cNvSpPr/>
          <p:nvPr/>
        </p:nvSpPr>
        <p:spPr>
          <a:xfrm>
            <a:off x="256316" y="4460017"/>
            <a:ext cx="1519543" cy="1411081"/>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52" name="Picture 8" descr="Bright Green Tick Clip Art at Clker.com - vector clip art online, royalty  free &amp; public domain">
            <a:extLst>
              <a:ext uri="{FF2B5EF4-FFF2-40B4-BE49-F238E27FC236}">
                <a16:creationId xmlns:a16="http://schemas.microsoft.com/office/drawing/2014/main" id="{5A21319B-26B1-B8F0-1EE1-B889009F6F9F}"/>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3057" b="99127" l="2273" r="95455">
                        <a14:foregroundMark x1="2727" y1="68996" x2="2727" y2="68996"/>
                        <a14:foregroundMark x1="18636" y1="94323" x2="18636" y2="94323"/>
                        <a14:foregroundMark x1="89545" y1="7424" x2="89545" y2="7424"/>
                        <a14:foregroundMark x1="95455" y1="3493" x2="95455" y2="3493"/>
                        <a14:foregroundMark x1="20000" y1="99127" x2="20000" y2="99127"/>
                      </a14:backgroundRemoval>
                    </a14:imgEffect>
                  </a14:imgLayer>
                </a14:imgProps>
              </a:ext>
              <a:ext uri="{28A0092B-C50C-407E-A947-70E740481C1C}">
                <a14:useLocalDpi xmlns:a14="http://schemas.microsoft.com/office/drawing/2010/main" val="0"/>
              </a:ext>
            </a:extLst>
          </a:blip>
          <a:srcRect/>
          <a:stretch>
            <a:fillRect/>
          </a:stretch>
        </p:blipFill>
        <p:spPr bwMode="auto">
          <a:xfrm>
            <a:off x="5293944" y="4958645"/>
            <a:ext cx="1047750" cy="109061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Bright Green Tick Clip Art at Clker.com - vector clip art online, royalty  free &amp; public domain">
            <a:extLst>
              <a:ext uri="{FF2B5EF4-FFF2-40B4-BE49-F238E27FC236}">
                <a16:creationId xmlns:a16="http://schemas.microsoft.com/office/drawing/2014/main" id="{555DD902-55B2-233B-6E5A-CC74D39ACCDB}"/>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3057" b="99127" l="2273" r="95455">
                        <a14:foregroundMark x1="2727" y1="68996" x2="2727" y2="68996"/>
                        <a14:foregroundMark x1="18636" y1="94323" x2="18636" y2="94323"/>
                        <a14:foregroundMark x1="89545" y1="7424" x2="89545" y2="7424"/>
                        <a14:foregroundMark x1="95455" y1="3493" x2="95455" y2="3493"/>
                        <a14:foregroundMark x1="20000" y1="99127" x2="20000" y2="99127"/>
                      </a14:backgroundRemoval>
                    </a14:imgEffect>
                  </a14:imgLayer>
                </a14:imgProps>
              </a:ext>
              <a:ext uri="{28A0092B-C50C-407E-A947-70E740481C1C}">
                <a14:useLocalDpi xmlns:a14="http://schemas.microsoft.com/office/drawing/2010/main" val="0"/>
              </a:ext>
            </a:extLst>
          </a:blip>
          <a:srcRect/>
          <a:stretch>
            <a:fillRect/>
          </a:stretch>
        </p:blipFill>
        <p:spPr bwMode="auto">
          <a:xfrm>
            <a:off x="8054641" y="5626893"/>
            <a:ext cx="1047750" cy="10906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Click="0" advTm="2000">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9361" y="2096393"/>
            <a:ext cx="5307677" cy="3847207"/>
          </a:xfrm>
          <a:prstGeom prst="rect">
            <a:avLst/>
          </a:prstGeom>
        </p:spPr>
        <p:txBody>
          <a:bodyPr wrap="square">
            <a:spAutoFit/>
          </a:bodyPr>
          <a:lstStyle/>
          <a:p>
            <a:pPr marL="285750" indent="-285750">
              <a:spcAft>
                <a:spcPts val="600"/>
              </a:spcAft>
              <a:buFont typeface="Wingdings" panose="05000000000000000000" pitchFamily="2" charset="2"/>
              <a:buChar char="§"/>
            </a:pPr>
            <a:r>
              <a:rPr lang="en-GB" sz="2400" b="1" dirty="0">
                <a:cs typeface="Calibri" pitchFamily="34" charset="0"/>
              </a:rPr>
              <a:t>Medical </a:t>
            </a:r>
            <a:r>
              <a:rPr lang="en-GB" dirty="0">
                <a:cs typeface="Calibri" pitchFamily="34" charset="0"/>
              </a:rPr>
              <a:t>– asthma pumps must be in date; they will be stored in the classroom cupboard.  An asthma History Questionnaire will need to be completed with the school office before the pump can be accepted.</a:t>
            </a:r>
          </a:p>
          <a:p>
            <a:pPr marL="285750" indent="-285750">
              <a:spcAft>
                <a:spcPts val="600"/>
              </a:spcAft>
              <a:buFont typeface="Wingdings" panose="05000000000000000000" pitchFamily="2" charset="2"/>
              <a:buChar char="§"/>
            </a:pPr>
            <a:r>
              <a:rPr lang="en-GB" dirty="0">
                <a:cs typeface="Calibri" pitchFamily="34" charset="0"/>
              </a:rPr>
              <a:t>Collecting children at </a:t>
            </a:r>
            <a:r>
              <a:rPr lang="en-GB" sz="2400" b="1" dirty="0">
                <a:cs typeface="Calibri" pitchFamily="34" charset="0"/>
              </a:rPr>
              <a:t>home time</a:t>
            </a:r>
            <a:r>
              <a:rPr lang="en-GB" dirty="0">
                <a:cs typeface="Calibri" pitchFamily="34" charset="0"/>
              </a:rPr>
              <a:t>.  Children will not be sent home with anyone who is not on their ‘pick up list’, without permission from parent/ carer. </a:t>
            </a:r>
          </a:p>
          <a:p>
            <a:pPr marL="285750" indent="-285750">
              <a:spcAft>
                <a:spcPts val="600"/>
              </a:spcAft>
              <a:buFont typeface="Wingdings" panose="05000000000000000000" pitchFamily="2" charset="2"/>
              <a:buChar char="§"/>
            </a:pPr>
            <a:r>
              <a:rPr lang="en-GB" sz="2400" b="1" dirty="0">
                <a:cs typeface="Calibri" pitchFamily="34" charset="0"/>
              </a:rPr>
              <a:t>Arbor </a:t>
            </a:r>
            <a:r>
              <a:rPr lang="en-GB" dirty="0">
                <a:cs typeface="Calibri" pitchFamily="34" charset="0"/>
              </a:rPr>
              <a:t>– a log in will be provided once your child is on Roll.  Information and payments are made via this method. </a:t>
            </a:r>
          </a:p>
        </p:txBody>
      </p:sp>
      <p:sp>
        <p:nvSpPr>
          <p:cNvPr id="4" name="Title 1"/>
          <p:cNvSpPr>
            <a:spLocks noGrp="1"/>
          </p:cNvSpPr>
          <p:nvPr>
            <p:ph type="title"/>
          </p:nvPr>
        </p:nvSpPr>
        <p:spPr>
          <a:xfrm>
            <a:off x="2209800" y="914400"/>
            <a:ext cx="6870700" cy="838200"/>
          </a:xfrm>
        </p:spPr>
        <p:txBody>
          <a:bodyPr>
            <a:normAutofit/>
          </a:bodyPr>
          <a:lstStyle/>
          <a:p>
            <a:endParaRPr lang="en-GB" sz="3200" u="sng" dirty="0">
              <a:latin typeface="+mn-lt"/>
              <a:cs typeface="Calibri" pitchFamily="34" charset="0"/>
            </a:endParaRPr>
          </a:p>
        </p:txBody>
      </p:sp>
      <p:pic>
        <p:nvPicPr>
          <p:cNvPr id="5" name="Picture 4">
            <a:extLst>
              <a:ext uri="{FF2B5EF4-FFF2-40B4-BE49-F238E27FC236}">
                <a16:creationId xmlns:a16="http://schemas.microsoft.com/office/drawing/2014/main" id="{0EF7EC87-BB00-4876-9740-EC28BF3A0234}"/>
              </a:ext>
            </a:extLst>
          </p:cNvPr>
          <p:cNvPicPr>
            <a:picLocks noChangeAspect="1"/>
          </p:cNvPicPr>
          <p:nvPr/>
        </p:nvPicPr>
        <p:blipFill>
          <a:blip r:embed="rId3"/>
          <a:stretch>
            <a:fillRect/>
          </a:stretch>
        </p:blipFill>
        <p:spPr>
          <a:xfrm>
            <a:off x="228599" y="152390"/>
            <a:ext cx="2514601" cy="1066809"/>
          </a:xfrm>
          <a:prstGeom prst="rect">
            <a:avLst/>
          </a:prstGeom>
        </p:spPr>
      </p:pic>
      <p:pic>
        <p:nvPicPr>
          <p:cNvPr id="2" name="Picture 1">
            <a:extLst>
              <a:ext uri="{FF2B5EF4-FFF2-40B4-BE49-F238E27FC236}">
                <a16:creationId xmlns:a16="http://schemas.microsoft.com/office/drawing/2014/main" id="{6E26DA0A-2FEB-7671-42C3-A4B5F74DB446}"/>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7175" b="70852" l="21598" r="65089">
                        <a14:foregroundMark x1="37870" y1="61435" x2="37870" y2="61435"/>
                        <a14:foregroundMark x1="48225" y1="70852" x2="48225" y2="70852"/>
                        <a14:foregroundMark x1="57988" y1="16592" x2="57988" y2="16592"/>
                        <a14:foregroundMark x1="61834" y1="24664" x2="61834" y2="24664"/>
                        <a14:foregroundMark x1="61834" y1="28700" x2="61834" y2="18386"/>
                        <a14:foregroundMark x1="36982" y1="68161" x2="44083" y2="69058"/>
                      </a14:backgroundRemoval>
                    </a14:imgEffect>
                  </a14:imgLayer>
                </a14:imgProps>
              </a:ext>
              <a:ext uri="{28A0092B-C50C-407E-A947-70E740481C1C}">
                <a14:useLocalDpi xmlns:a14="http://schemas.microsoft.com/office/drawing/2010/main" val="0"/>
              </a:ext>
            </a:extLst>
          </a:blip>
          <a:srcRect l="16288" t="214" r="29417" b="25940"/>
          <a:stretch/>
        </p:blipFill>
        <p:spPr>
          <a:xfrm rot="1199397">
            <a:off x="5746750" y="1258997"/>
            <a:ext cx="2374900" cy="2137410"/>
          </a:xfrm>
          <a:prstGeom prst="rect">
            <a:avLst/>
          </a:prstGeom>
        </p:spPr>
      </p:pic>
      <p:pic>
        <p:nvPicPr>
          <p:cNvPr id="4098" name="Picture 2" descr="Arbor">
            <a:extLst>
              <a:ext uri="{FF2B5EF4-FFF2-40B4-BE49-F238E27FC236}">
                <a16:creationId xmlns:a16="http://schemas.microsoft.com/office/drawing/2014/main" id="{C2C7DD23-46BC-D47E-08C0-1FA4611B74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45150" y="3756648"/>
            <a:ext cx="3333903" cy="2705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8767639"/>
      </p:ext>
    </p:extLst>
  </p:cSld>
  <p:clrMapOvr>
    <a:masterClrMapping/>
  </p:clrMapOvr>
  <p:transition advClick="0" advTm="2000">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A0FDE-CEF5-7F0C-F029-F08B8D109434}"/>
              </a:ext>
            </a:extLst>
          </p:cNvPr>
          <p:cNvSpPr>
            <a:spLocks noGrp="1"/>
          </p:cNvSpPr>
          <p:nvPr>
            <p:ph type="title"/>
          </p:nvPr>
        </p:nvSpPr>
        <p:spPr/>
        <p:txBody>
          <a:bodyPr/>
          <a:lstStyle/>
          <a:p>
            <a:r>
              <a:rPr lang="en-GB" dirty="0"/>
              <a:t>attendance</a:t>
            </a:r>
          </a:p>
        </p:txBody>
      </p:sp>
      <p:sp>
        <p:nvSpPr>
          <p:cNvPr id="4" name="TextBox 3">
            <a:extLst>
              <a:ext uri="{FF2B5EF4-FFF2-40B4-BE49-F238E27FC236}">
                <a16:creationId xmlns:a16="http://schemas.microsoft.com/office/drawing/2014/main" id="{2A5CB2BF-45F8-97BD-3902-70B7BD475AE0}"/>
              </a:ext>
            </a:extLst>
          </p:cNvPr>
          <p:cNvSpPr txBox="1"/>
          <p:nvPr/>
        </p:nvSpPr>
        <p:spPr>
          <a:xfrm>
            <a:off x="381000" y="2133600"/>
            <a:ext cx="8189944" cy="3785652"/>
          </a:xfrm>
          <a:prstGeom prst="rect">
            <a:avLst/>
          </a:prstGeom>
          <a:noFill/>
        </p:spPr>
        <p:txBody>
          <a:bodyPr wrap="square">
            <a:spAutoFit/>
          </a:bodyPr>
          <a:lstStyle/>
          <a:p>
            <a:r>
              <a:rPr lang="en-GB" sz="2400" dirty="0"/>
              <a:t>We expect children to attend every day. It is important for young children to have a routine and experience all the activities on offer.</a:t>
            </a:r>
          </a:p>
          <a:p>
            <a:endParaRPr lang="en-GB" sz="2400" dirty="0"/>
          </a:p>
          <a:p>
            <a:r>
              <a:rPr lang="en-GB" sz="2400" u="sng" dirty="0"/>
              <a:t>Holiday requests </a:t>
            </a:r>
            <a:r>
              <a:rPr lang="en-GB" sz="2400" dirty="0"/>
              <a:t>– please write to the Headteacher.</a:t>
            </a:r>
          </a:p>
          <a:p>
            <a:endParaRPr lang="en-GB" sz="2400" dirty="0"/>
          </a:p>
          <a:p>
            <a:r>
              <a:rPr lang="en-GB" sz="2400" u="sng" dirty="0"/>
              <a:t>Absences</a:t>
            </a:r>
            <a:r>
              <a:rPr lang="en-GB" sz="2400" dirty="0"/>
              <a:t> - please call the office, before 9.00 a.m., if your child will be absent. If your child has an appointment, please let the office know in advance as you will need to sign your child in and out.</a:t>
            </a:r>
          </a:p>
        </p:txBody>
      </p:sp>
    </p:spTree>
    <p:extLst>
      <p:ext uri="{BB962C8B-B14F-4D97-AF65-F5344CB8AC3E}">
        <p14:creationId xmlns:p14="http://schemas.microsoft.com/office/powerpoint/2010/main" val="2812788479"/>
      </p:ext>
    </p:extLst>
  </p:cSld>
  <p:clrMapOvr>
    <a:masterClrMapping/>
  </p:clrMapOvr>
  <p:transition advClick="0" advTm="2000">
    <p:zo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34961-7465-22C4-C9DB-75B0BAC8CA03}"/>
              </a:ext>
            </a:extLst>
          </p:cNvPr>
          <p:cNvSpPr>
            <a:spLocks noGrp="1"/>
          </p:cNvSpPr>
          <p:nvPr>
            <p:ph type="title"/>
          </p:nvPr>
        </p:nvSpPr>
        <p:spPr/>
        <p:txBody>
          <a:bodyPr/>
          <a:lstStyle/>
          <a:p>
            <a:r>
              <a:rPr lang="en-GB" dirty="0"/>
              <a:t>tapestry</a:t>
            </a:r>
          </a:p>
        </p:txBody>
      </p:sp>
      <p:sp>
        <p:nvSpPr>
          <p:cNvPr id="4" name="TextBox 3">
            <a:extLst>
              <a:ext uri="{FF2B5EF4-FFF2-40B4-BE49-F238E27FC236}">
                <a16:creationId xmlns:a16="http://schemas.microsoft.com/office/drawing/2014/main" id="{57FCC14F-08A7-651D-AE3B-EEB816E350A9}"/>
              </a:ext>
            </a:extLst>
          </p:cNvPr>
          <p:cNvSpPr txBox="1"/>
          <p:nvPr/>
        </p:nvSpPr>
        <p:spPr>
          <a:xfrm>
            <a:off x="304800" y="2057400"/>
            <a:ext cx="4572000" cy="738664"/>
          </a:xfrm>
          <a:prstGeom prst="rect">
            <a:avLst/>
          </a:prstGeom>
          <a:noFill/>
        </p:spPr>
        <p:txBody>
          <a:bodyPr wrap="square">
            <a:spAutoFit/>
          </a:bodyPr>
          <a:lstStyle/>
          <a:p>
            <a:pPr marL="285750" indent="-285750">
              <a:spcAft>
                <a:spcPts val="600"/>
              </a:spcAft>
              <a:buFont typeface="Wingdings" panose="05000000000000000000" pitchFamily="2" charset="2"/>
              <a:buChar char="§"/>
            </a:pPr>
            <a:r>
              <a:rPr lang="en-GB" sz="2400" b="1" dirty="0">
                <a:cs typeface="Calibri" pitchFamily="34" charset="0"/>
              </a:rPr>
              <a:t>Tapestry</a:t>
            </a:r>
            <a:r>
              <a:rPr lang="en-GB" dirty="0">
                <a:cs typeface="Calibri" pitchFamily="34" charset="0"/>
              </a:rPr>
              <a:t> – online learning journals . Logins given at the end of term.</a:t>
            </a:r>
          </a:p>
        </p:txBody>
      </p:sp>
      <p:pic>
        <p:nvPicPr>
          <p:cNvPr id="7170" name="Picture 2">
            <a:extLst>
              <a:ext uri="{FF2B5EF4-FFF2-40B4-BE49-F238E27FC236}">
                <a16:creationId xmlns:a16="http://schemas.microsoft.com/office/drawing/2014/main" id="{6745AE9D-3BB7-44A2-9E11-7BEA16D3837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296" t="17777" r="14445" b="25821"/>
          <a:stretch/>
        </p:blipFill>
        <p:spPr bwMode="auto">
          <a:xfrm>
            <a:off x="5867400" y="2057400"/>
            <a:ext cx="2387495" cy="302979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7172" name="Picture 4">
            <a:extLst>
              <a:ext uri="{FF2B5EF4-FFF2-40B4-BE49-F238E27FC236}">
                <a16:creationId xmlns:a16="http://schemas.microsoft.com/office/drawing/2014/main" id="{B6BF6B8B-2CAF-8563-3414-93F7CC49136F}"/>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7036" t="2222" r="4075" b="12222"/>
          <a:stretch/>
        </p:blipFill>
        <p:spPr bwMode="auto">
          <a:xfrm>
            <a:off x="326136" y="3082661"/>
            <a:ext cx="2590800" cy="332486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EDECB7E-A50C-5C61-42B2-5965B10CBAC0}"/>
              </a:ext>
            </a:extLst>
          </p:cNvPr>
          <p:cNvPicPr>
            <a:picLocks noChangeAspect="1"/>
          </p:cNvPicPr>
          <p:nvPr/>
        </p:nvPicPr>
        <p:blipFill>
          <a:blip r:embed="rId5"/>
          <a:stretch>
            <a:fillRect/>
          </a:stretch>
        </p:blipFill>
        <p:spPr>
          <a:xfrm>
            <a:off x="3127247" y="3391738"/>
            <a:ext cx="2590801" cy="2706706"/>
          </a:xfrm>
          <a:prstGeom prst="rect">
            <a:avLst/>
          </a:prstGeom>
          <a:ln>
            <a:noFill/>
          </a:ln>
          <a:effectLst>
            <a:outerShdw blurRad="190500" algn="tl" rotWithShape="0">
              <a:srgbClr val="000000">
                <a:alpha val="70000"/>
              </a:srgbClr>
            </a:outerShdw>
          </a:effectLst>
        </p:spPr>
      </p:pic>
      <p:pic>
        <p:nvPicPr>
          <p:cNvPr id="5122" name="Picture 2" descr="Tapestry logo - Muddy Boots Pre-School">
            <a:extLst>
              <a:ext uri="{FF2B5EF4-FFF2-40B4-BE49-F238E27FC236}">
                <a16:creationId xmlns:a16="http://schemas.microsoft.com/office/drawing/2014/main" id="{564A3136-C167-A8CC-6C92-14DF03D5BA1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7606" t="10221" r="23437" b="12130"/>
          <a:stretch/>
        </p:blipFill>
        <p:spPr bwMode="auto">
          <a:xfrm>
            <a:off x="7186824" y="4919292"/>
            <a:ext cx="1728806" cy="1938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2784470"/>
      </p:ext>
    </p:extLst>
  </p:cSld>
  <p:clrMapOvr>
    <a:masterClrMapping/>
  </p:clrMapOvr>
  <p:transition advClick="0" advTm="2000">
    <p:zo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2800" y="762000"/>
            <a:ext cx="6870700" cy="1066800"/>
          </a:xfrm>
        </p:spPr>
        <p:txBody>
          <a:bodyPr/>
          <a:lstStyle/>
          <a:p>
            <a:r>
              <a:rPr lang="en-GB" b="1" u="sng" dirty="0"/>
              <a:t>Parent Involvement</a:t>
            </a:r>
            <a:endParaRPr lang="en-GB" dirty="0"/>
          </a:p>
        </p:txBody>
      </p:sp>
      <p:sp>
        <p:nvSpPr>
          <p:cNvPr id="3" name="Rectangle 2"/>
          <p:cNvSpPr/>
          <p:nvPr/>
        </p:nvSpPr>
        <p:spPr>
          <a:xfrm>
            <a:off x="571500" y="1990779"/>
            <a:ext cx="8001000" cy="5124480"/>
          </a:xfrm>
          <a:prstGeom prst="rect">
            <a:avLst/>
          </a:prstGeom>
        </p:spPr>
        <p:txBody>
          <a:bodyPr wrap="square">
            <a:spAutoFit/>
          </a:bodyPr>
          <a:lstStyle/>
          <a:p>
            <a:pPr marL="342900" indent="-342900">
              <a:spcAft>
                <a:spcPts val="600"/>
              </a:spcAft>
              <a:buFont typeface="Wingdings" panose="05000000000000000000" pitchFamily="2" charset="2"/>
              <a:buChar char="§"/>
            </a:pPr>
            <a:r>
              <a:rPr lang="en-GB" sz="2000" dirty="0">
                <a:cs typeface="Calibri" pitchFamily="34" charset="0"/>
              </a:rPr>
              <a:t>We like to welcome parents/carers into our classrooms as much as possible, so that you can see how your children learn first-hand! Sessions may include: phonics workshops, book bonanzas or themed days. </a:t>
            </a:r>
          </a:p>
          <a:p>
            <a:pPr marL="342900" indent="-342900">
              <a:spcAft>
                <a:spcPts val="600"/>
              </a:spcAft>
              <a:buFont typeface="Wingdings" panose="05000000000000000000" pitchFamily="2" charset="2"/>
              <a:buChar char="§"/>
            </a:pPr>
            <a:r>
              <a:rPr lang="en-GB" sz="2000" dirty="0">
                <a:cs typeface="Calibri" pitchFamily="34" charset="0"/>
              </a:rPr>
              <a:t>Reading record</a:t>
            </a:r>
          </a:p>
          <a:p>
            <a:pPr marL="342900" indent="-342900">
              <a:spcAft>
                <a:spcPts val="600"/>
              </a:spcAft>
              <a:buFont typeface="Wingdings" panose="05000000000000000000" pitchFamily="2" charset="2"/>
              <a:buChar char="§"/>
            </a:pPr>
            <a:r>
              <a:rPr lang="en-GB" sz="2000" dirty="0">
                <a:cs typeface="Calibri" pitchFamily="34" charset="0"/>
              </a:rPr>
              <a:t>Nativity – early December.</a:t>
            </a:r>
          </a:p>
          <a:p>
            <a:pPr marL="342900" indent="-342900">
              <a:spcAft>
                <a:spcPts val="600"/>
              </a:spcAft>
              <a:buFont typeface="Wingdings" panose="05000000000000000000" pitchFamily="2" charset="2"/>
              <a:buChar char="§"/>
            </a:pPr>
            <a:r>
              <a:rPr lang="en-GB" sz="2000" dirty="0">
                <a:cs typeface="Calibri" pitchFamily="34" charset="0"/>
              </a:rPr>
              <a:t>Trips and Visits</a:t>
            </a:r>
          </a:p>
          <a:p>
            <a:pPr marL="342900" indent="-342900">
              <a:spcAft>
                <a:spcPts val="600"/>
              </a:spcAft>
              <a:buFont typeface="Wingdings" panose="05000000000000000000" pitchFamily="2" charset="2"/>
              <a:buChar char="§"/>
            </a:pPr>
            <a:r>
              <a:rPr lang="en-GB" sz="2000" dirty="0">
                <a:cs typeface="Calibri" pitchFamily="34" charset="0"/>
              </a:rPr>
              <a:t>Two Parent Consultation sessions (Autumn/Spring)</a:t>
            </a:r>
          </a:p>
          <a:p>
            <a:pPr marL="342900" indent="-342900">
              <a:spcAft>
                <a:spcPts val="600"/>
              </a:spcAft>
              <a:buFont typeface="Wingdings" panose="05000000000000000000" pitchFamily="2" charset="2"/>
              <a:buChar char="§"/>
            </a:pPr>
            <a:r>
              <a:rPr lang="en-GB" sz="2000" dirty="0">
                <a:cs typeface="Calibri" pitchFamily="34" charset="0"/>
              </a:rPr>
              <a:t>Sports Day</a:t>
            </a:r>
          </a:p>
          <a:p>
            <a:pPr marL="342900" indent="-342900">
              <a:spcAft>
                <a:spcPts val="600"/>
              </a:spcAft>
              <a:buFont typeface="Wingdings" panose="05000000000000000000" pitchFamily="2" charset="2"/>
              <a:buChar char="§"/>
            </a:pPr>
            <a:r>
              <a:rPr lang="en-GB" sz="2000" dirty="0">
                <a:cs typeface="Calibri" pitchFamily="34" charset="0"/>
              </a:rPr>
              <a:t>End of year report</a:t>
            </a:r>
          </a:p>
          <a:p>
            <a:pPr marL="342900" indent="-342900">
              <a:spcAft>
                <a:spcPts val="600"/>
              </a:spcAft>
              <a:buFont typeface="Wingdings" panose="05000000000000000000" pitchFamily="2" charset="2"/>
              <a:buChar char="§"/>
            </a:pPr>
            <a:r>
              <a:rPr lang="en-GB" sz="2000" dirty="0">
                <a:cs typeface="Calibri" pitchFamily="34" charset="0"/>
              </a:rPr>
              <a:t>Communication is key – feel free to make an appointments to speak to your class teacher. </a:t>
            </a:r>
          </a:p>
          <a:p>
            <a:pPr marL="342900" indent="-342900">
              <a:spcAft>
                <a:spcPts val="600"/>
              </a:spcAft>
              <a:buFont typeface="Wingdings" panose="05000000000000000000" pitchFamily="2" charset="2"/>
              <a:buChar char="Ø"/>
            </a:pPr>
            <a:endParaRPr lang="en-GB" sz="2400" dirty="0">
              <a:cs typeface="Calibri" pitchFamily="34" charset="0"/>
            </a:endParaRPr>
          </a:p>
          <a:p>
            <a:pPr marL="342900" indent="-342900">
              <a:spcAft>
                <a:spcPts val="600"/>
              </a:spcAft>
              <a:buFont typeface="Wingdings" panose="05000000000000000000" pitchFamily="2" charset="2"/>
              <a:buChar char="Ø"/>
            </a:pPr>
            <a:endParaRPr lang="en-GB" dirty="0">
              <a:cs typeface="Calibri" pitchFamily="34" charset="0"/>
            </a:endParaRPr>
          </a:p>
        </p:txBody>
      </p:sp>
      <p:pic>
        <p:nvPicPr>
          <p:cNvPr id="4" name="Picture 3">
            <a:extLst>
              <a:ext uri="{FF2B5EF4-FFF2-40B4-BE49-F238E27FC236}">
                <a16:creationId xmlns:a16="http://schemas.microsoft.com/office/drawing/2014/main" id="{C94592EF-85AD-4372-B961-30F9E60E17D9}"/>
              </a:ext>
            </a:extLst>
          </p:cNvPr>
          <p:cNvPicPr>
            <a:picLocks noChangeAspect="1"/>
          </p:cNvPicPr>
          <p:nvPr/>
        </p:nvPicPr>
        <p:blipFill>
          <a:blip r:embed="rId3"/>
          <a:stretch>
            <a:fillRect/>
          </a:stretch>
        </p:blipFill>
        <p:spPr>
          <a:xfrm>
            <a:off x="228599" y="152390"/>
            <a:ext cx="2514601" cy="1066809"/>
          </a:xfrm>
          <a:prstGeom prst="rect">
            <a:avLst/>
          </a:prstGeom>
        </p:spPr>
      </p:pic>
    </p:spTree>
    <p:extLst>
      <p:ext uri="{BB962C8B-B14F-4D97-AF65-F5344CB8AC3E}">
        <p14:creationId xmlns:p14="http://schemas.microsoft.com/office/powerpoint/2010/main" val="404743210"/>
      </p:ext>
    </p:extLst>
  </p:cSld>
  <p:clrMapOvr>
    <a:masterClrMapping/>
  </p:clrMapOvr>
  <p:transition advClick="0" advTm="2000">
    <p:zo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How we communicate with you</a:t>
            </a:r>
          </a:p>
        </p:txBody>
      </p:sp>
      <p:sp>
        <p:nvSpPr>
          <p:cNvPr id="8" name="Content Placeholder 7"/>
          <p:cNvSpPr>
            <a:spLocks noGrp="1"/>
          </p:cNvSpPr>
          <p:nvPr>
            <p:ph idx="4294967295"/>
          </p:nvPr>
        </p:nvSpPr>
        <p:spPr>
          <a:xfrm>
            <a:off x="533400" y="2137496"/>
            <a:ext cx="8077200" cy="3951287"/>
          </a:xfrm>
        </p:spPr>
        <p:txBody>
          <a:bodyPr vert="horz" lIns="91440" tIns="45720" rIns="91440" bIns="45720" rtlCol="0" anchor="t">
            <a:normAutofit fontScale="92500" lnSpcReduction="10000"/>
          </a:bodyPr>
          <a:lstStyle/>
          <a:p>
            <a:pPr marL="0" indent="0">
              <a:buClr>
                <a:srgbClr val="E28700"/>
              </a:buClr>
              <a:buNone/>
            </a:pPr>
            <a:r>
              <a:rPr lang="en-GB" sz="1800" dirty="0">
                <a:cs typeface="Arial"/>
              </a:rPr>
              <a:t>Communication is so important. It plays a huge role in ensuring that you are regularly sharing information with us to best support your child. </a:t>
            </a:r>
          </a:p>
          <a:p>
            <a:pPr marL="0" indent="0">
              <a:buClr>
                <a:srgbClr val="E28700"/>
              </a:buClr>
              <a:buNone/>
            </a:pPr>
            <a:endParaRPr lang="en-GB" sz="1050" dirty="0">
              <a:cs typeface="Arial"/>
            </a:endParaRPr>
          </a:p>
          <a:p>
            <a:pPr marL="0" indent="0">
              <a:buClr>
                <a:srgbClr val="E28700"/>
              </a:buClr>
              <a:buNone/>
            </a:pPr>
            <a:r>
              <a:rPr lang="en-GB" sz="1800" dirty="0">
                <a:cs typeface="Arial"/>
              </a:rPr>
              <a:t>We do this by…</a:t>
            </a:r>
          </a:p>
          <a:p>
            <a:pPr>
              <a:buClr>
                <a:schemeClr val="accent3">
                  <a:lumMod val="50000"/>
                </a:schemeClr>
              </a:buClr>
              <a:buFont typeface="Wingdings" panose="05000000000000000000" pitchFamily="2" charset="2"/>
              <a:buChar char="q"/>
            </a:pPr>
            <a:r>
              <a:rPr lang="en-GB" sz="1800" dirty="0">
                <a:cs typeface="Arial"/>
              </a:rPr>
              <a:t>Daily chats at pick up time</a:t>
            </a:r>
          </a:p>
          <a:p>
            <a:pPr>
              <a:buClr>
                <a:schemeClr val="accent3">
                  <a:lumMod val="50000"/>
                </a:schemeClr>
              </a:buClr>
              <a:buFont typeface="Wingdings" panose="05000000000000000000" pitchFamily="2" charset="2"/>
              <a:buChar char="q"/>
            </a:pPr>
            <a:r>
              <a:rPr lang="en-GB" sz="1800" dirty="0">
                <a:cs typeface="Arial"/>
              </a:rPr>
              <a:t>Termly parent consultation meetings</a:t>
            </a:r>
          </a:p>
          <a:p>
            <a:pPr>
              <a:buClr>
                <a:schemeClr val="accent3">
                  <a:lumMod val="50000"/>
                </a:schemeClr>
              </a:buClr>
              <a:buFont typeface="Wingdings" panose="05000000000000000000" pitchFamily="2" charset="2"/>
              <a:buChar char="q"/>
            </a:pPr>
            <a:r>
              <a:rPr lang="en-GB" sz="1800" dirty="0">
                <a:cs typeface="Arial"/>
              </a:rPr>
              <a:t>Termly Newsletters</a:t>
            </a:r>
          </a:p>
          <a:p>
            <a:pPr>
              <a:buClr>
                <a:schemeClr val="accent3">
                  <a:lumMod val="50000"/>
                </a:schemeClr>
              </a:buClr>
              <a:buFont typeface="Wingdings" panose="05000000000000000000" pitchFamily="2" charset="2"/>
              <a:buChar char="q"/>
            </a:pPr>
            <a:r>
              <a:rPr lang="en-GB" sz="1800" dirty="0">
                <a:cs typeface="Arial"/>
              </a:rPr>
              <a:t>Notices on classroom window</a:t>
            </a:r>
            <a:endParaRPr lang="en-GB" sz="1800" i="1" dirty="0">
              <a:cs typeface="Arial"/>
            </a:endParaRPr>
          </a:p>
          <a:p>
            <a:pPr>
              <a:buClr>
                <a:schemeClr val="accent3">
                  <a:lumMod val="50000"/>
                </a:schemeClr>
              </a:buClr>
              <a:buFont typeface="Wingdings" panose="05000000000000000000" pitchFamily="2" charset="2"/>
              <a:buChar char="q"/>
            </a:pPr>
            <a:r>
              <a:rPr lang="en-GB" sz="1800" dirty="0">
                <a:cs typeface="Arial"/>
              </a:rPr>
              <a:t>Social Media – Facebook, </a:t>
            </a:r>
            <a:r>
              <a:rPr lang="en-GB" dirty="0">
                <a:cs typeface="Arial"/>
              </a:rPr>
              <a:t>Instagram (@ </a:t>
            </a:r>
            <a:r>
              <a:rPr lang="en-GB" dirty="0" err="1">
                <a:cs typeface="Arial"/>
              </a:rPr>
              <a:t>bonneygroveps</a:t>
            </a:r>
            <a:r>
              <a:rPr lang="en-GB" dirty="0">
                <a:cs typeface="Arial"/>
              </a:rPr>
              <a:t>)</a:t>
            </a:r>
            <a:endParaRPr lang="en-GB" sz="1800" dirty="0">
              <a:cs typeface="Arial"/>
            </a:endParaRPr>
          </a:p>
          <a:p>
            <a:pPr>
              <a:buClr>
                <a:schemeClr val="accent3">
                  <a:lumMod val="50000"/>
                </a:schemeClr>
              </a:buClr>
              <a:buFont typeface="Wingdings" panose="05000000000000000000" pitchFamily="2" charset="2"/>
              <a:buChar char="q"/>
            </a:pPr>
            <a:r>
              <a:rPr lang="en-GB" sz="1800" b="1" dirty="0">
                <a:cs typeface="Arial"/>
              </a:rPr>
              <a:t>Tapestry</a:t>
            </a:r>
          </a:p>
          <a:p>
            <a:pPr>
              <a:buClr>
                <a:schemeClr val="accent3">
                  <a:lumMod val="50000"/>
                </a:schemeClr>
              </a:buClr>
              <a:buFont typeface="Wingdings" panose="05000000000000000000" pitchFamily="2" charset="2"/>
              <a:buChar char="q"/>
            </a:pPr>
            <a:r>
              <a:rPr lang="en-GB" sz="1800" dirty="0">
                <a:cs typeface="Arial"/>
              </a:rPr>
              <a:t>School Website </a:t>
            </a:r>
            <a:endParaRPr lang="en-GB" sz="1800" i="1" dirty="0">
              <a:cs typeface="Arial"/>
            </a:endParaRPr>
          </a:p>
        </p:txBody>
      </p:sp>
      <p:pic>
        <p:nvPicPr>
          <p:cNvPr id="4" name="Picture 3">
            <a:extLst>
              <a:ext uri="{FF2B5EF4-FFF2-40B4-BE49-F238E27FC236}">
                <a16:creationId xmlns:a16="http://schemas.microsoft.com/office/drawing/2014/main" id="{105DA666-77D1-47BD-9D56-C10F9899CAA8}"/>
              </a:ext>
            </a:extLst>
          </p:cNvPr>
          <p:cNvPicPr>
            <a:picLocks noChangeAspect="1"/>
          </p:cNvPicPr>
          <p:nvPr/>
        </p:nvPicPr>
        <p:blipFill>
          <a:blip r:embed="rId3"/>
          <a:stretch>
            <a:fillRect/>
          </a:stretch>
        </p:blipFill>
        <p:spPr>
          <a:xfrm>
            <a:off x="228599" y="152390"/>
            <a:ext cx="2514601" cy="1066809"/>
          </a:xfrm>
          <a:prstGeom prst="rect">
            <a:avLst/>
          </a:prstGeom>
        </p:spPr>
      </p:pic>
    </p:spTree>
    <p:extLst>
      <p:ext uri="{BB962C8B-B14F-4D97-AF65-F5344CB8AC3E}">
        <p14:creationId xmlns:p14="http://schemas.microsoft.com/office/powerpoint/2010/main" val="2907681280"/>
      </p:ext>
    </p:extLst>
  </p:cSld>
  <p:clrMapOvr>
    <a:masterClrMapping/>
  </p:clrMapOvr>
  <p:transition advClick="0" advTm="2000">
    <p:zo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7908" y="727143"/>
            <a:ext cx="5791200" cy="1083329"/>
          </a:xfrm>
        </p:spPr>
        <p:txBody>
          <a:bodyPr>
            <a:normAutofit/>
          </a:bodyPr>
          <a:lstStyle/>
          <a:p>
            <a:r>
              <a:rPr lang="en-GB" dirty="0"/>
              <a:t>Keeping children safe is everyone’s responsibility</a:t>
            </a:r>
          </a:p>
        </p:txBody>
      </p:sp>
      <p:pic>
        <p:nvPicPr>
          <p:cNvPr id="6" name="Picture 5"/>
          <p:cNvPicPr>
            <a:picLocks noChangeAspect="1"/>
          </p:cNvPicPr>
          <p:nvPr/>
        </p:nvPicPr>
        <p:blipFill>
          <a:blip r:embed="rId3"/>
          <a:stretch>
            <a:fillRect/>
          </a:stretch>
        </p:blipFill>
        <p:spPr>
          <a:xfrm>
            <a:off x="2077264" y="2123672"/>
            <a:ext cx="2677138" cy="3212565"/>
          </a:xfrm>
          <a:prstGeom prst="rect">
            <a:avLst/>
          </a:prstGeom>
        </p:spPr>
      </p:pic>
      <p:pic>
        <p:nvPicPr>
          <p:cNvPr id="8" name="Picture 7"/>
          <p:cNvPicPr>
            <a:picLocks noChangeAspect="1"/>
          </p:cNvPicPr>
          <p:nvPr/>
        </p:nvPicPr>
        <p:blipFill>
          <a:blip r:embed="rId4"/>
          <a:stretch>
            <a:fillRect/>
          </a:stretch>
        </p:blipFill>
        <p:spPr>
          <a:xfrm>
            <a:off x="4970294" y="2446282"/>
            <a:ext cx="2302079" cy="2762496"/>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0926" y="5257800"/>
            <a:ext cx="1834762" cy="1223057"/>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86600" y="5366882"/>
            <a:ext cx="1834762" cy="1223058"/>
          </a:xfrm>
          <a:prstGeom prst="rect">
            <a:avLst/>
          </a:prstGeom>
        </p:spPr>
      </p:pic>
      <p:pic>
        <p:nvPicPr>
          <p:cNvPr id="10" name="Picture 9">
            <a:extLst>
              <a:ext uri="{FF2B5EF4-FFF2-40B4-BE49-F238E27FC236}">
                <a16:creationId xmlns:a16="http://schemas.microsoft.com/office/drawing/2014/main" id="{4DBFA969-8D31-4F2C-B500-78599D225F3E}"/>
              </a:ext>
            </a:extLst>
          </p:cNvPr>
          <p:cNvPicPr>
            <a:picLocks noChangeAspect="1"/>
          </p:cNvPicPr>
          <p:nvPr/>
        </p:nvPicPr>
        <p:blipFill>
          <a:blip r:embed="rId7"/>
          <a:stretch>
            <a:fillRect/>
          </a:stretch>
        </p:blipFill>
        <p:spPr>
          <a:xfrm>
            <a:off x="228599" y="152390"/>
            <a:ext cx="2514601" cy="1066809"/>
          </a:xfrm>
          <a:prstGeom prst="rect">
            <a:avLst/>
          </a:prstGeom>
        </p:spPr>
      </p:pic>
    </p:spTree>
    <p:extLst>
      <p:ext uri="{BB962C8B-B14F-4D97-AF65-F5344CB8AC3E}">
        <p14:creationId xmlns:p14="http://schemas.microsoft.com/office/powerpoint/2010/main" val="3525564099"/>
      </p:ext>
    </p:extLst>
  </p:cSld>
  <p:clrMapOvr>
    <a:masterClrMapping/>
  </p:clrMapOvr>
  <p:transition advClick="0" advTm="2000">
    <p:zo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3200" y="848786"/>
            <a:ext cx="5867400" cy="1083329"/>
          </a:xfrm>
        </p:spPr>
        <p:txBody>
          <a:bodyPr>
            <a:normAutofit/>
          </a:bodyPr>
          <a:lstStyle/>
          <a:p>
            <a:r>
              <a:rPr lang="en-GB" dirty="0"/>
              <a:t>Keeping children safe is everyone’s responsibility</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4467" y="2449950"/>
            <a:ext cx="1403448" cy="92868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89792" y="2396219"/>
            <a:ext cx="1442153" cy="961344"/>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8930" y="4990526"/>
            <a:ext cx="1423688" cy="943882"/>
          </a:xfrm>
          <a:prstGeom prst="rect">
            <a:avLst/>
          </a:prstGeom>
        </p:spPr>
      </p:pic>
      <p:pic>
        <p:nvPicPr>
          <p:cNvPr id="7" name="Picture 6"/>
          <p:cNvPicPr>
            <a:picLocks noChangeAspect="1"/>
          </p:cNvPicPr>
          <p:nvPr/>
        </p:nvPicPr>
        <p:blipFill rotWithShape="1">
          <a:blip r:embed="rId6" cstate="print">
            <a:extLst>
              <a:ext uri="{28A0092B-C50C-407E-A947-70E740481C1C}">
                <a14:useLocalDpi xmlns:a14="http://schemas.microsoft.com/office/drawing/2010/main" val="0"/>
              </a:ext>
            </a:extLst>
          </a:blip>
          <a:srcRect l="19364" t="16563" r="11047" b="7681"/>
          <a:stretch/>
        </p:blipFill>
        <p:spPr>
          <a:xfrm>
            <a:off x="3016171" y="3733776"/>
            <a:ext cx="1498243" cy="1028045"/>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24247" y="3733776"/>
            <a:ext cx="1561202" cy="1040703"/>
          </a:xfrm>
          <a:prstGeom prst="rect">
            <a:avLst/>
          </a:prstGeom>
        </p:spPr>
      </p:pic>
      <p:pic>
        <p:nvPicPr>
          <p:cNvPr id="2052" name="Picture 4" descr="Happy Birthday candles on chocolate cak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24247" y="4973064"/>
            <a:ext cx="1480214" cy="10361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9"/>
          <a:stretch>
            <a:fillRect/>
          </a:stretch>
        </p:blipFill>
        <p:spPr>
          <a:xfrm>
            <a:off x="3963514" y="2396324"/>
            <a:ext cx="1329068" cy="1036045"/>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304087" y="3717219"/>
            <a:ext cx="1586042" cy="1057260"/>
          </a:xfrm>
          <a:prstGeom prst="rect">
            <a:avLst/>
          </a:prstGeom>
        </p:spPr>
      </p:pic>
      <p:pic>
        <p:nvPicPr>
          <p:cNvPr id="12" name="Picture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86348" y="3756439"/>
            <a:ext cx="1511185" cy="1007457"/>
          </a:xfrm>
          <a:prstGeom prst="rect">
            <a:avLst/>
          </a:prstGeom>
        </p:spPr>
      </p:pic>
      <p:pic>
        <p:nvPicPr>
          <p:cNvPr id="13" name="Picture 12">
            <a:extLst>
              <a:ext uri="{FF2B5EF4-FFF2-40B4-BE49-F238E27FC236}">
                <a16:creationId xmlns:a16="http://schemas.microsoft.com/office/drawing/2014/main" id="{E3381991-C291-4BE9-940B-0ADF360457E1}"/>
              </a:ext>
            </a:extLst>
          </p:cNvPr>
          <p:cNvPicPr>
            <a:picLocks noChangeAspect="1"/>
          </p:cNvPicPr>
          <p:nvPr/>
        </p:nvPicPr>
        <p:blipFill>
          <a:blip r:embed="rId12"/>
          <a:stretch>
            <a:fillRect/>
          </a:stretch>
        </p:blipFill>
        <p:spPr>
          <a:xfrm>
            <a:off x="228599" y="152390"/>
            <a:ext cx="2514601" cy="1066809"/>
          </a:xfrm>
          <a:prstGeom prst="rect">
            <a:avLst/>
          </a:prstGeom>
        </p:spPr>
      </p:pic>
    </p:spTree>
    <p:extLst>
      <p:ext uri="{BB962C8B-B14F-4D97-AF65-F5344CB8AC3E}">
        <p14:creationId xmlns:p14="http://schemas.microsoft.com/office/powerpoint/2010/main" val="1222744818"/>
      </p:ext>
    </p:extLst>
  </p:cSld>
  <p:clrMapOvr>
    <a:masterClrMapping/>
  </p:clrMapOvr>
  <p:transition advClick="0" advTm="2000">
    <p:zo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E12DD-FFB0-3721-75AE-DD2450C4DC67}"/>
              </a:ext>
            </a:extLst>
          </p:cNvPr>
          <p:cNvSpPr>
            <a:spLocks noGrp="1"/>
          </p:cNvSpPr>
          <p:nvPr>
            <p:ph type="title"/>
          </p:nvPr>
        </p:nvSpPr>
        <p:spPr/>
        <p:txBody>
          <a:bodyPr/>
          <a:lstStyle/>
          <a:p>
            <a:pPr algn="ctr"/>
            <a:r>
              <a:rPr lang="en-GB" dirty="0"/>
              <a:t> Smooth transition</a:t>
            </a:r>
          </a:p>
        </p:txBody>
      </p:sp>
      <p:sp>
        <p:nvSpPr>
          <p:cNvPr id="3" name="Content Placeholder 2">
            <a:extLst>
              <a:ext uri="{FF2B5EF4-FFF2-40B4-BE49-F238E27FC236}">
                <a16:creationId xmlns:a16="http://schemas.microsoft.com/office/drawing/2014/main" id="{DDDFF39D-B8B6-33CD-B973-7F63B5ABF8B4}"/>
              </a:ext>
            </a:extLst>
          </p:cNvPr>
          <p:cNvSpPr>
            <a:spLocks noGrp="1"/>
          </p:cNvSpPr>
          <p:nvPr>
            <p:ph idx="1"/>
          </p:nvPr>
        </p:nvSpPr>
        <p:spPr/>
        <p:txBody>
          <a:bodyPr>
            <a:normAutofit/>
          </a:bodyPr>
          <a:lstStyle/>
          <a:p>
            <a:pPr marL="0" indent="0">
              <a:buNone/>
            </a:pPr>
            <a:endParaRPr lang="en-GB" sz="2000" dirty="0"/>
          </a:p>
          <a:p>
            <a:r>
              <a:rPr lang="en-GB" sz="2400" dirty="0"/>
              <a:t>Stay and Play - Thursday 10</a:t>
            </a:r>
            <a:r>
              <a:rPr lang="en-GB" sz="2400" baseline="30000" dirty="0"/>
              <a:t>th</a:t>
            </a:r>
            <a:r>
              <a:rPr lang="en-GB" sz="2400" dirty="0"/>
              <a:t> July 9.00am – 10.45am</a:t>
            </a:r>
          </a:p>
          <a:p>
            <a:r>
              <a:rPr lang="en-GB" sz="2000" dirty="0"/>
              <a:t>Home Visits – new to BG children only. 10</a:t>
            </a:r>
            <a:r>
              <a:rPr lang="en-GB" sz="2000" baseline="30000" dirty="0"/>
              <a:t>th</a:t>
            </a:r>
            <a:r>
              <a:rPr lang="en-GB" sz="2000" dirty="0"/>
              <a:t> July (pm).</a:t>
            </a:r>
          </a:p>
          <a:p>
            <a:pPr marL="0" indent="0">
              <a:buNone/>
            </a:pPr>
            <a:r>
              <a:rPr lang="en-GB" sz="2000" i="1" dirty="0"/>
              <a:t>(You will be notified shortly of the time slot for your visit.)</a:t>
            </a:r>
          </a:p>
          <a:p>
            <a:r>
              <a:rPr lang="en-GB" sz="2000" dirty="0"/>
              <a:t>Initial class allocations done before Stay &amp; Play </a:t>
            </a:r>
            <a:r>
              <a:rPr lang="en-GB" sz="2000" i="1" dirty="0"/>
              <a:t>(subject to change)</a:t>
            </a:r>
          </a:p>
          <a:p>
            <a:r>
              <a:rPr lang="en-GB" sz="2000" dirty="0"/>
              <a:t>Start date: </a:t>
            </a:r>
            <a:r>
              <a:rPr lang="en-GB" sz="2000" b="1" dirty="0"/>
              <a:t>Monday 8</a:t>
            </a:r>
            <a:r>
              <a:rPr lang="en-GB" sz="2000" b="1" baseline="30000" dirty="0"/>
              <a:t>th</a:t>
            </a:r>
            <a:r>
              <a:rPr lang="en-GB" sz="2000" b="1" dirty="0"/>
              <a:t> September</a:t>
            </a:r>
          </a:p>
          <a:p>
            <a:r>
              <a:rPr lang="en-GB" sz="2400" dirty="0"/>
              <a:t>9:30 a.m. – </a:t>
            </a:r>
            <a:r>
              <a:rPr lang="en-GB" sz="2400"/>
              <a:t>2.30 p</a:t>
            </a:r>
            <a:r>
              <a:rPr lang="en-GB" sz="2400" dirty="0"/>
              <a:t>.m. all week</a:t>
            </a:r>
          </a:p>
        </p:txBody>
      </p:sp>
    </p:spTree>
    <p:extLst>
      <p:ext uri="{BB962C8B-B14F-4D97-AF65-F5344CB8AC3E}">
        <p14:creationId xmlns:p14="http://schemas.microsoft.com/office/powerpoint/2010/main" val="635954633"/>
      </p:ext>
    </p:extLst>
  </p:cSld>
  <p:clrMapOvr>
    <a:masterClrMapping/>
  </p:clrMapOvr>
  <p:transition advClick="0" advTm="2000">
    <p:zo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612844"/>
            <a:ext cx="8229600" cy="5632311"/>
          </a:xfrm>
          <a:prstGeom prst="rect">
            <a:avLst/>
          </a:prstGeom>
          <a:noFill/>
        </p:spPr>
        <p:txBody>
          <a:bodyPr wrap="square" rtlCol="0">
            <a:spAutoFit/>
          </a:bodyPr>
          <a:lstStyle/>
          <a:p>
            <a:pPr algn="ctr"/>
            <a:endParaRPr lang="en-GB" sz="3200" dirty="0">
              <a:latin typeface="+mj-lt"/>
              <a:cs typeface="Calibri" pitchFamily="34" charset="0"/>
            </a:endParaRPr>
          </a:p>
          <a:p>
            <a:pPr algn="ctr"/>
            <a:endParaRPr lang="en-GB" sz="3200" dirty="0">
              <a:latin typeface="+mj-lt"/>
              <a:cs typeface="Calibri" pitchFamily="34" charset="0"/>
            </a:endParaRPr>
          </a:p>
          <a:p>
            <a:pPr algn="ctr"/>
            <a:r>
              <a:rPr lang="en-GB" sz="3200" dirty="0">
                <a:latin typeface="+mj-lt"/>
                <a:cs typeface="Calibri" pitchFamily="34" charset="0"/>
              </a:rPr>
              <a:t>We look forward to working with you!</a:t>
            </a:r>
          </a:p>
          <a:p>
            <a:pPr algn="ctr"/>
            <a:endParaRPr lang="en-GB" sz="3600" dirty="0">
              <a:latin typeface="+mj-lt"/>
              <a:cs typeface="Calibri" pitchFamily="34" charset="0"/>
            </a:endParaRPr>
          </a:p>
          <a:p>
            <a:pPr algn="ctr"/>
            <a:endParaRPr lang="en-GB" sz="3600" dirty="0">
              <a:latin typeface="+mj-lt"/>
              <a:cs typeface="Calibri" pitchFamily="34" charset="0"/>
            </a:endParaRPr>
          </a:p>
          <a:p>
            <a:pPr algn="ctr"/>
            <a:endParaRPr lang="en-GB" sz="3600" dirty="0">
              <a:latin typeface="+mj-lt"/>
              <a:cs typeface="Calibri" pitchFamily="34" charset="0"/>
            </a:endParaRPr>
          </a:p>
          <a:p>
            <a:pPr algn="ctr"/>
            <a:endParaRPr lang="en-GB" sz="3600" dirty="0">
              <a:latin typeface="+mj-lt"/>
              <a:cs typeface="Calibri" pitchFamily="34" charset="0"/>
            </a:endParaRPr>
          </a:p>
          <a:p>
            <a:pPr algn="ctr"/>
            <a:endParaRPr lang="en-GB" sz="3600" dirty="0">
              <a:latin typeface="+mj-lt"/>
              <a:cs typeface="Calibri" pitchFamily="34" charset="0"/>
            </a:endParaRPr>
          </a:p>
          <a:p>
            <a:pPr algn="ctr"/>
            <a:endParaRPr lang="en-GB" sz="3600" dirty="0">
              <a:latin typeface="+mj-lt"/>
              <a:cs typeface="Calibri" pitchFamily="34" charset="0"/>
            </a:endParaRPr>
          </a:p>
          <a:p>
            <a:pPr algn="ctr"/>
            <a:r>
              <a:rPr lang="en-GB" sz="2400" dirty="0">
                <a:latin typeface="+mj-lt"/>
                <a:cs typeface="Calibri" pitchFamily="34" charset="0"/>
              </a:rPr>
              <a:t>Please contact the school office if you need any further assistance or have any questions.</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23492" r="5397" b="34180"/>
          <a:stretch/>
        </p:blipFill>
        <p:spPr>
          <a:xfrm>
            <a:off x="914400" y="2514600"/>
            <a:ext cx="7315200" cy="2209800"/>
          </a:xfrm>
          <a:prstGeom prst="rect">
            <a:avLst/>
          </a:prstGeom>
          <a:effectLst>
            <a:softEdge rad="317500"/>
          </a:effectLst>
        </p:spPr>
      </p:pic>
      <p:pic>
        <p:nvPicPr>
          <p:cNvPr id="5" name="Picture 4">
            <a:extLst>
              <a:ext uri="{FF2B5EF4-FFF2-40B4-BE49-F238E27FC236}">
                <a16:creationId xmlns:a16="http://schemas.microsoft.com/office/drawing/2014/main" id="{14424D19-FDF8-45E9-969E-E1C9DA42A253}"/>
              </a:ext>
            </a:extLst>
          </p:cNvPr>
          <p:cNvPicPr>
            <a:picLocks noChangeAspect="1"/>
          </p:cNvPicPr>
          <p:nvPr/>
        </p:nvPicPr>
        <p:blipFill>
          <a:blip r:embed="rId4"/>
          <a:stretch>
            <a:fillRect/>
          </a:stretch>
        </p:blipFill>
        <p:spPr>
          <a:xfrm>
            <a:off x="228599" y="152390"/>
            <a:ext cx="2514601" cy="1066809"/>
          </a:xfrm>
          <a:prstGeom prst="rect">
            <a:avLst/>
          </a:prstGeom>
        </p:spPr>
      </p:pic>
    </p:spTree>
  </p:cSld>
  <p:clrMapOvr>
    <a:masterClrMapping/>
  </p:clrMapOvr>
  <p:transition advClick="0" advTm="2000">
    <p:zoom/>
  </p:transition>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763FE1F3BB97A4E96DACF3C26CDEF17" ma:contentTypeVersion="17" ma:contentTypeDescription="Create a new document." ma:contentTypeScope="" ma:versionID="34d839e60e1636213a06c43ae41cd93c">
  <xsd:schema xmlns:xsd="http://www.w3.org/2001/XMLSchema" xmlns:xs="http://www.w3.org/2001/XMLSchema" xmlns:p="http://schemas.microsoft.com/office/2006/metadata/properties" xmlns:ns2="257e8dd7-8d98-42eb-b7f2-f610a21fbdd1" xmlns:ns3="8917eea4-07e2-4e52-8208-6a4fde281393" targetNamespace="http://schemas.microsoft.com/office/2006/metadata/properties" ma:root="true" ma:fieldsID="db017676b95d3c968bc0a8a1336c62be" ns2:_="" ns3:_="">
    <xsd:import namespace="257e8dd7-8d98-42eb-b7f2-f610a21fbdd1"/>
    <xsd:import namespace="8917eea4-07e2-4e52-8208-6a4fde28139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57e8dd7-8d98-42eb-b7f2-f610a21fbdd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f46d222-2095-4fc2-ac09-28b83019926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917eea4-07e2-4e52-8208-6a4fde28139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3b32a211-7d08-4259-be9b-889e4ec44f12}" ma:internalName="TaxCatchAll" ma:showField="CatchAllData" ma:web="8917eea4-07e2-4e52-8208-6a4fde28139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57e8dd7-8d98-42eb-b7f2-f610a21fbdd1">
      <Terms xmlns="http://schemas.microsoft.com/office/infopath/2007/PartnerControls"/>
    </lcf76f155ced4ddcb4097134ff3c332f>
    <TaxCatchAll xmlns="8917eea4-07e2-4e52-8208-6a4fde281393" xsi:nil="true"/>
  </documentManagement>
</p:properties>
</file>

<file path=customXml/itemProps1.xml><?xml version="1.0" encoding="utf-8"?>
<ds:datastoreItem xmlns:ds="http://schemas.openxmlformats.org/officeDocument/2006/customXml" ds:itemID="{DFFABE1B-F83A-4180-A583-3EF4D33E40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57e8dd7-8d98-42eb-b7f2-f610a21fbdd1"/>
    <ds:schemaRef ds:uri="8917eea4-07e2-4e52-8208-6a4fde28139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B0D5BAF-59D5-4199-906C-9007ED319F7B}">
  <ds:schemaRefs>
    <ds:schemaRef ds:uri="http://schemas.microsoft.com/sharepoint/v3/contenttype/forms"/>
  </ds:schemaRefs>
</ds:datastoreItem>
</file>

<file path=customXml/itemProps3.xml><?xml version="1.0" encoding="utf-8"?>
<ds:datastoreItem xmlns:ds="http://schemas.openxmlformats.org/officeDocument/2006/customXml" ds:itemID="{BF54C076-9FEC-48B6-9E18-0D95AA92B221}">
  <ds:schemaRefs>
    <ds:schemaRef ds:uri="257e8dd7-8d98-42eb-b7f2-f610a21fbdd1"/>
    <ds:schemaRef ds:uri="8917eea4-07e2-4e52-8208-6a4fde281393"/>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TM03457464[[fn=Dividend]]</Template>
  <TotalTime>12516</TotalTime>
  <Words>1720</Words>
  <Application>Microsoft Office PowerPoint</Application>
  <PresentationFormat>On-screen Show (4:3)</PresentationFormat>
  <Paragraphs>200</Paragraphs>
  <Slides>24</Slides>
  <Notes>24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Arial</vt:lpstr>
      <vt:lpstr>Calibri</vt:lpstr>
      <vt:lpstr>Comic Sans MS</vt:lpstr>
      <vt:lpstr>Gill Sans MT</vt:lpstr>
      <vt:lpstr>Google Sans</vt:lpstr>
      <vt:lpstr>Wingdings</vt:lpstr>
      <vt:lpstr>Wingdings 2</vt:lpstr>
      <vt:lpstr>Dividend</vt:lpstr>
      <vt:lpstr>   Welcome to Bonneygrove Primary School Reception!   </vt:lpstr>
      <vt:lpstr>PowerPoint Presentation</vt:lpstr>
      <vt:lpstr>PowerPoint Presentation</vt:lpstr>
      <vt:lpstr>What will my child be learning?</vt:lpstr>
      <vt:lpstr>PowerPoint Presentation</vt:lpstr>
      <vt:lpstr>Lunch</vt:lpstr>
      <vt:lpstr>PowerPoint Presentation</vt:lpstr>
      <vt:lpstr>Packed Lunch</vt:lpstr>
      <vt:lpstr>PowerPoint Presentation</vt:lpstr>
      <vt:lpstr>SNACK</vt:lpstr>
      <vt:lpstr>Water bottles</vt:lpstr>
      <vt:lpstr>uniform</vt:lpstr>
      <vt:lpstr>PE KITS</vt:lpstr>
      <vt:lpstr>EXTRAS</vt:lpstr>
      <vt:lpstr>PowerPoint Presentation</vt:lpstr>
      <vt:lpstr>PowerPoint Presentation</vt:lpstr>
      <vt:lpstr>attendance</vt:lpstr>
      <vt:lpstr>tapestry</vt:lpstr>
      <vt:lpstr>Parent Involvement</vt:lpstr>
      <vt:lpstr>How we communicate with you</vt:lpstr>
      <vt:lpstr>Keeping children safe is everyone’s responsibility</vt:lpstr>
      <vt:lpstr>Keeping children safe is everyone’s responsibility</vt:lpstr>
      <vt:lpstr> Smooth transition</vt:lpstr>
      <vt:lpstr>PowerPoint Presentation</vt:lpstr>
    </vt:vector>
  </TitlesOfParts>
  <Company>Default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 @ Hunslet St Mary’s Primary School</dc:title>
  <dc:creator>howesg01</dc:creator>
  <cp:lastModifiedBy>Craig Hamilton</cp:lastModifiedBy>
  <cp:revision>305</cp:revision>
  <cp:lastPrinted>2020-05-06T09:07:10Z</cp:lastPrinted>
  <dcterms:created xsi:type="dcterms:W3CDTF">2007-06-05T16:03:04Z</dcterms:created>
  <dcterms:modified xsi:type="dcterms:W3CDTF">2026-04-30T09:54:06Z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0x0101002763FE1F3BB97A4E96DACF3C26CDEF17</vt:lpwstr>
  </property>
  <property fmtid="{D5CDD505-2E9C-101B-9397-08002B2CF9AE}" pid="3" name="MediaServiceImageTags">
    <vt:lpwstr/>
  </property>
</Properties>
</file>