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3"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4" d="100"/>
          <a:sy n="114" d="100"/>
        </p:scale>
        <p:origin x="474"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9" name="Picture 8" descr="H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57F74CB3-9F3E-44FA-A3C7-C1D1093FAB96}" type="datetimeFigureOut">
              <a:rPr lang="en-GB" smtClean="0"/>
              <a:t>06/06/2022</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C04EEFC8-FA5C-433C-8C8F-6800CCFD4F81}" type="slidenum">
              <a:rPr lang="en-GB" smtClean="0"/>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505540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7F74CB3-9F3E-44FA-A3C7-C1D1093FAB96}" type="datetimeFigureOut">
              <a:rPr lang="en-GB" smtClean="0"/>
              <a:t>06/06/2022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4EEFC8-FA5C-433C-8C8F-6800CCFD4F81}" type="slidenum">
              <a:rPr lang="en-GB" smtClean="0"/>
              <a:t>‹#›</a:t>
            </a:fld>
            <a:endParaRPr lang="en-GB"/>
          </a:p>
        </p:txBody>
      </p:sp>
    </p:spTree>
    <p:extLst>
      <p:ext uri="{BB962C8B-B14F-4D97-AF65-F5344CB8AC3E}">
        <p14:creationId xmlns:p14="http://schemas.microsoft.com/office/powerpoint/2010/main" val="2147048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F74CB3-9F3E-44FA-A3C7-C1D1093FAB96}" type="datetimeFigureOut">
              <a:rPr lang="en-GB" smtClean="0"/>
              <a:t>06/06/2022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4EEFC8-FA5C-433C-8C8F-6800CCFD4F81}" type="slidenum">
              <a:rPr lang="en-GB" smtClean="0"/>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662291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7F74CB3-9F3E-44FA-A3C7-C1D1093FAB96}" type="datetimeFigureOut">
              <a:rPr lang="en-GB" smtClean="0"/>
              <a:t>06/06/2022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04EEFC8-FA5C-433C-8C8F-6800CCFD4F81}" type="slidenum">
              <a:rPr lang="en-GB" smtClean="0"/>
              <a:t>‹#›</a:t>
            </a:fld>
            <a:endParaRPr lang="en-GB"/>
          </a:p>
        </p:txBody>
      </p:sp>
    </p:spTree>
    <p:extLst>
      <p:ext uri="{BB962C8B-B14F-4D97-AF65-F5344CB8AC3E}">
        <p14:creationId xmlns:p14="http://schemas.microsoft.com/office/powerpoint/2010/main" val="31808931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7F74CB3-9F3E-44FA-A3C7-C1D1093FAB96}" type="datetimeFigureOut">
              <a:rPr lang="en-GB" smtClean="0"/>
              <a:t>06/06/2022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04EEFC8-FA5C-433C-8C8F-6800CCFD4F81}" type="slidenum">
              <a:rPr lang="en-GB" smtClean="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460098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7F74CB3-9F3E-44FA-A3C7-C1D1093FAB96}" type="datetimeFigureOut">
              <a:rPr lang="en-GB" smtClean="0"/>
              <a:t>06/06/2022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04EEFC8-FA5C-433C-8C8F-6800CCFD4F81}"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884522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7F74CB3-9F3E-44FA-A3C7-C1D1093FAB96}" type="datetimeFigureOut">
              <a:rPr lang="en-GB" smtClean="0"/>
              <a:t>06/06/2022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04EEFC8-FA5C-433C-8C8F-6800CCFD4F81}" type="slidenum">
              <a:rPr lang="en-GB" smtClean="0"/>
              <a:t>‹#›</a:t>
            </a:fld>
            <a:endParaRPr lang="en-GB"/>
          </a:p>
        </p:txBody>
      </p:sp>
    </p:spTree>
    <p:extLst>
      <p:ext uri="{BB962C8B-B14F-4D97-AF65-F5344CB8AC3E}">
        <p14:creationId xmlns:p14="http://schemas.microsoft.com/office/powerpoint/2010/main" val="3169938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7F74CB3-9F3E-44FA-A3C7-C1D1093FAB96}" type="datetimeFigureOut">
              <a:rPr lang="en-GB" smtClean="0"/>
              <a:t>06/06/2022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04EEFC8-FA5C-433C-8C8F-6800CCFD4F81}"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319347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7F74CB3-9F3E-44FA-A3C7-C1D1093FAB96}" type="datetimeFigureOut">
              <a:rPr lang="en-GB" smtClean="0"/>
              <a:t>06/06/2022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04EEFC8-FA5C-433C-8C8F-6800CCFD4F81}" type="slidenum">
              <a:rPr lang="en-GB" smtClean="0"/>
              <a:t>‹#›</a:t>
            </a:fld>
            <a:endParaRPr lang="en-GB"/>
          </a:p>
        </p:txBody>
      </p:sp>
    </p:spTree>
    <p:extLst>
      <p:ext uri="{BB962C8B-B14F-4D97-AF65-F5344CB8AC3E}">
        <p14:creationId xmlns:p14="http://schemas.microsoft.com/office/powerpoint/2010/main" val="14564738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7F74CB3-9F3E-44FA-A3C7-C1D1093FAB96}" type="datetimeFigureOut">
              <a:rPr lang="en-GB" smtClean="0"/>
              <a:t>06/06/2022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04EEFC8-FA5C-433C-8C8F-6800CCFD4F81}" type="slidenum">
              <a:rPr lang="en-GB" smtClean="0"/>
              <a:t>‹#›</a:t>
            </a:fld>
            <a:endParaRPr lang="en-GB"/>
          </a:p>
        </p:txBody>
      </p:sp>
    </p:spTree>
    <p:extLst>
      <p:ext uri="{BB962C8B-B14F-4D97-AF65-F5344CB8AC3E}">
        <p14:creationId xmlns:p14="http://schemas.microsoft.com/office/powerpoint/2010/main" val="33525686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F74CB3-9F3E-44FA-A3C7-C1D1093FAB96}" type="datetimeFigureOut">
              <a:rPr lang="en-GB" smtClean="0"/>
              <a:t>06/06/2022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4EEFC8-FA5C-433C-8C8F-6800CCFD4F81}" type="slidenum">
              <a:rPr lang="en-GB" smtClean="0"/>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29462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F74CB3-9F3E-44FA-A3C7-C1D1093FAB96}" type="datetimeFigureOut">
              <a:rPr lang="en-GB" smtClean="0"/>
              <a:t>06/06/2022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4EEFC8-FA5C-433C-8C8F-6800CCFD4F81}"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609994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F74CB3-9F3E-44FA-A3C7-C1D1093FAB96}" type="datetimeFigureOut">
              <a:rPr lang="en-GB" smtClean="0"/>
              <a:t>06/06/2022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4EEFC8-FA5C-433C-8C8F-6800CCFD4F81}" type="slidenum">
              <a:rPr lang="en-GB" smtClean="0"/>
              <a:t>‹#›</a:t>
            </a:fld>
            <a:endParaRPr lang="en-GB"/>
          </a:p>
        </p:txBody>
      </p:sp>
    </p:spTree>
    <p:extLst>
      <p:ext uri="{BB962C8B-B14F-4D97-AF65-F5344CB8AC3E}">
        <p14:creationId xmlns:p14="http://schemas.microsoft.com/office/powerpoint/2010/main" val="35020329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F74CB3-9F3E-44FA-A3C7-C1D1093FAB96}" type="datetimeFigureOut">
              <a:rPr lang="en-GB" smtClean="0"/>
              <a:t>06/06/2022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4EEFC8-FA5C-433C-8C8F-6800CCFD4F81}"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306249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F74CB3-9F3E-44FA-A3C7-C1D1093FAB96}" type="datetimeFigureOut">
              <a:rPr lang="en-GB" smtClean="0"/>
              <a:t>06/06/2022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4EEFC8-FA5C-433C-8C8F-6800CCFD4F81}" type="slidenum">
              <a:rPr lang="en-GB" smtClean="0"/>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811398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7F74CB3-9F3E-44FA-A3C7-C1D1093FAB96}" type="datetimeFigureOut">
              <a:rPr lang="en-GB" smtClean="0"/>
              <a:t>06/06/2022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4EEFC8-FA5C-433C-8C8F-6800CCFD4F81}"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389047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7F74CB3-9F3E-44FA-A3C7-C1D1093FAB96}" type="datetimeFigureOut">
              <a:rPr lang="en-GB" smtClean="0"/>
              <a:t>06/06/2022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4EEFC8-FA5C-433C-8C8F-6800CCFD4F81}" type="slidenum">
              <a:rPr lang="en-GB" smtClean="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905473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H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7F74CB3-9F3E-44FA-A3C7-C1D1093FAB96}" type="datetimeFigureOut">
              <a:rPr lang="en-GB" smtClean="0"/>
              <a:t>06/06/2022</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04EEFC8-FA5C-433C-8C8F-6800CCFD4F81}" type="slidenum">
              <a:rPr lang="en-GB" smtClean="0"/>
              <a:t>‹#›</a:t>
            </a:fld>
            <a:endParaRPr lang="en-GB"/>
          </a:p>
        </p:txBody>
      </p:sp>
    </p:spTree>
    <p:extLst>
      <p:ext uri="{BB962C8B-B14F-4D97-AF65-F5344CB8AC3E}">
        <p14:creationId xmlns:p14="http://schemas.microsoft.com/office/powerpoint/2010/main" val="3484884269"/>
      </p:ext>
    </p:extLst>
  </p:cSld>
  <p:clrMap bg1="lt1" tx1="dk1" bg2="lt2" tx2="dk2" accent1="accent1" accent2="accent2" accent3="accent3" accent4="accent4" accent5="accent5" accent6="accent6" hlink="hlink" folHlink="folHlink"/>
  <p:sldLayoutIdLst>
    <p:sldLayoutId id="2147483744" r:id="rId1"/>
    <p:sldLayoutId id="2147483745" r:id="rId2"/>
    <p:sldLayoutId id="2147483746" r:id="rId3"/>
    <p:sldLayoutId id="2147483747" r:id="rId4"/>
    <p:sldLayoutId id="2147483748" r:id="rId5"/>
    <p:sldLayoutId id="2147483749" r:id="rId6"/>
    <p:sldLayoutId id="2147483750" r:id="rId7"/>
    <p:sldLayoutId id="2147483751" r:id="rId8"/>
    <p:sldLayoutId id="2147483752" r:id="rId9"/>
    <p:sldLayoutId id="2147483753" r:id="rId10"/>
    <p:sldLayoutId id="2147483754" r:id="rId11"/>
    <p:sldLayoutId id="2147483755" r:id="rId12"/>
    <p:sldLayoutId id="2147483756" r:id="rId13"/>
    <p:sldLayoutId id="2147483757" r:id="rId14"/>
    <p:sldLayoutId id="2147483758" r:id="rId15"/>
    <p:sldLayoutId id="2147483759" r:id="rId16"/>
    <p:sldLayoutId id="2147483760"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41EE7A-FD96-BD8F-935C-E8B84F32B6C0}"/>
              </a:ext>
            </a:extLst>
          </p:cNvPr>
          <p:cNvSpPr>
            <a:spLocks noGrp="1"/>
          </p:cNvSpPr>
          <p:nvPr>
            <p:ph type="ctrTitle"/>
          </p:nvPr>
        </p:nvSpPr>
        <p:spPr/>
        <p:txBody>
          <a:bodyPr>
            <a:normAutofit fontScale="90000"/>
          </a:bodyPr>
          <a:lstStyle/>
          <a:p>
            <a:r>
              <a:rPr lang="en-GB" dirty="0"/>
              <a:t>What is the Year One Phonics Screening Check?</a:t>
            </a:r>
          </a:p>
        </p:txBody>
      </p:sp>
      <p:sp>
        <p:nvSpPr>
          <p:cNvPr id="6" name="Subtitle 5">
            <a:extLst>
              <a:ext uri="{FF2B5EF4-FFF2-40B4-BE49-F238E27FC236}">
                <a16:creationId xmlns:a16="http://schemas.microsoft.com/office/drawing/2014/main" id="{BDE30A15-CA10-B591-2086-F04D3B86D09A}"/>
              </a:ext>
            </a:extLst>
          </p:cNvPr>
          <p:cNvSpPr>
            <a:spLocks noGrp="1"/>
          </p:cNvSpPr>
          <p:nvPr>
            <p:ph type="subTitle" idx="1"/>
          </p:nvPr>
        </p:nvSpPr>
        <p:spPr/>
        <p:txBody>
          <a:bodyPr>
            <a:normAutofit/>
          </a:bodyPr>
          <a:lstStyle/>
          <a:p>
            <a:r>
              <a:rPr lang="en-GB" sz="4900" dirty="0"/>
              <a:t>A Guide for parents</a:t>
            </a:r>
          </a:p>
        </p:txBody>
      </p:sp>
      <p:sp>
        <p:nvSpPr>
          <p:cNvPr id="3" name="Rectangle 2">
            <a:extLst>
              <a:ext uri="{FF2B5EF4-FFF2-40B4-BE49-F238E27FC236}">
                <a16:creationId xmlns:a16="http://schemas.microsoft.com/office/drawing/2014/main" id="{F9031755-00CF-4C28-8A26-3A656B659497}"/>
              </a:ext>
            </a:extLst>
          </p:cNvPr>
          <p:cNvSpPr>
            <a:spLocks noChangeArrowheads="1"/>
          </p:cNvSpPr>
          <p:nvPr/>
        </p:nvSpPr>
        <p:spPr bwMode="auto">
          <a:xfrm>
            <a:off x="142613" y="-2852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1025" name="Picture 1">
            <a:extLst>
              <a:ext uri="{FF2B5EF4-FFF2-40B4-BE49-F238E27FC236}">
                <a16:creationId xmlns:a16="http://schemas.microsoft.com/office/drawing/2014/main" id="{3AE44D83-D4F8-4744-843C-6014362FE1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0001" t="28671" r="9210" b="30070"/>
          <a:stretch>
            <a:fillRect/>
          </a:stretch>
        </p:blipFill>
        <p:spPr bwMode="auto">
          <a:xfrm>
            <a:off x="5338500" y="171975"/>
            <a:ext cx="1800225" cy="69532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3CF3F015-D785-477D-B3AE-E73EEC065EF8}"/>
              </a:ext>
            </a:extLst>
          </p:cNvPr>
          <p:cNvSpPr>
            <a:spLocks noChangeArrowheads="1"/>
          </p:cNvSpPr>
          <p:nvPr/>
        </p:nvSpPr>
        <p:spPr bwMode="auto">
          <a:xfrm>
            <a:off x="142613" y="8673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Bonneygrove Primary School</a:t>
            </a:r>
            <a:endParaRPr kumimoji="0" lang="en-GB" altLang="en-US" sz="800" b="0" i="0" u="none" strike="noStrike" cap="none" normalizeH="0" baseline="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Headteacher: Mr Craig Hamilton BEd (Hons.), NPQH</a:t>
            </a:r>
            <a:endParaRPr kumimoji="0" lang="en-GB"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4942618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51FBBAD-B813-D686-2E1F-B2F724170014}"/>
              </a:ext>
            </a:extLst>
          </p:cNvPr>
          <p:cNvSpPr txBox="1"/>
          <p:nvPr/>
        </p:nvSpPr>
        <p:spPr>
          <a:xfrm>
            <a:off x="914400" y="616018"/>
            <a:ext cx="10607040" cy="4616648"/>
          </a:xfrm>
          <a:prstGeom prst="rect">
            <a:avLst/>
          </a:prstGeom>
          <a:noFill/>
        </p:spPr>
        <p:txBody>
          <a:bodyPr wrap="square">
            <a:spAutoFit/>
          </a:bodyPr>
          <a:lstStyle/>
          <a:p>
            <a:endParaRPr lang="en-GB" sz="4900" dirty="0"/>
          </a:p>
          <a:p>
            <a:pPr algn="ctr"/>
            <a:r>
              <a:rPr lang="en-GB" sz="4900" dirty="0"/>
              <a:t>The Year One Phonics Screening Check was introduced in 2012 as part of a policy to strengthen Phonics teaching in Primary Schools and reflect the emphasis on teaching it synthetically and systematically.</a:t>
            </a:r>
          </a:p>
        </p:txBody>
      </p:sp>
    </p:spTree>
    <p:extLst>
      <p:ext uri="{BB962C8B-B14F-4D97-AF65-F5344CB8AC3E}">
        <p14:creationId xmlns:p14="http://schemas.microsoft.com/office/powerpoint/2010/main" val="25648480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6F5C74D-90B6-6F48-66E4-CCA54934ED0E}"/>
              </a:ext>
            </a:extLst>
          </p:cNvPr>
          <p:cNvSpPr txBox="1"/>
          <p:nvPr/>
        </p:nvSpPr>
        <p:spPr>
          <a:xfrm>
            <a:off x="991401" y="654519"/>
            <a:ext cx="10347159" cy="3662541"/>
          </a:xfrm>
          <a:prstGeom prst="rect">
            <a:avLst/>
          </a:prstGeom>
          <a:noFill/>
        </p:spPr>
        <p:txBody>
          <a:bodyPr wrap="square">
            <a:spAutoFit/>
          </a:bodyPr>
          <a:lstStyle/>
          <a:p>
            <a:pPr algn="ctr"/>
            <a:r>
              <a:rPr lang="en-GB" sz="4900" dirty="0"/>
              <a:t>It normally takes place in June of Year One  and usually administered on a one to one basis by a familiar adult. </a:t>
            </a:r>
          </a:p>
          <a:p>
            <a:pPr algn="ctr"/>
            <a:endParaRPr lang="en-GB" sz="4900" dirty="0"/>
          </a:p>
          <a:p>
            <a:endParaRPr lang="en-GB" dirty="0"/>
          </a:p>
          <a:p>
            <a:endParaRPr lang="en-GB" dirty="0"/>
          </a:p>
        </p:txBody>
      </p:sp>
    </p:spTree>
    <p:extLst>
      <p:ext uri="{BB962C8B-B14F-4D97-AF65-F5344CB8AC3E}">
        <p14:creationId xmlns:p14="http://schemas.microsoft.com/office/powerpoint/2010/main" val="24070482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83FBB1DF-88AC-EADB-D875-5819EA520178}"/>
              </a:ext>
            </a:extLst>
          </p:cNvPr>
          <p:cNvSpPr txBox="1"/>
          <p:nvPr/>
        </p:nvSpPr>
        <p:spPr>
          <a:xfrm>
            <a:off x="952901" y="702644"/>
            <a:ext cx="10279781" cy="3862596"/>
          </a:xfrm>
          <a:prstGeom prst="rect">
            <a:avLst/>
          </a:prstGeom>
          <a:noFill/>
        </p:spPr>
        <p:txBody>
          <a:bodyPr wrap="square">
            <a:spAutoFit/>
          </a:bodyPr>
          <a:lstStyle/>
          <a:p>
            <a:pPr algn="ctr"/>
            <a:r>
              <a:rPr lang="en-GB" sz="4900" dirty="0"/>
              <a:t>During the screening children will be asked to read a list of 40 words to check their grapheme recognition and decoding skills. The words are made up of real words and non-words.</a:t>
            </a:r>
          </a:p>
        </p:txBody>
      </p:sp>
    </p:spTree>
    <p:extLst>
      <p:ext uri="{BB962C8B-B14F-4D97-AF65-F5344CB8AC3E}">
        <p14:creationId xmlns:p14="http://schemas.microsoft.com/office/powerpoint/2010/main" val="19951901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ee the source image">
            <a:extLst>
              <a:ext uri="{FF2B5EF4-FFF2-40B4-BE49-F238E27FC236}">
                <a16:creationId xmlns:a16="http://schemas.microsoft.com/office/drawing/2014/main" id="{76E36920-4173-B245-C17F-5BD1A2F94EA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70521" y="584792"/>
            <a:ext cx="5560828" cy="57197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38869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FED7219-2B7D-C758-55DB-8DA9A00F1263}"/>
              </a:ext>
            </a:extLst>
          </p:cNvPr>
          <p:cNvSpPr txBox="1"/>
          <p:nvPr/>
        </p:nvSpPr>
        <p:spPr>
          <a:xfrm>
            <a:off x="956930" y="637954"/>
            <a:ext cx="10324214" cy="5370701"/>
          </a:xfrm>
          <a:prstGeom prst="rect">
            <a:avLst/>
          </a:prstGeom>
          <a:noFill/>
        </p:spPr>
        <p:txBody>
          <a:bodyPr wrap="square">
            <a:spAutoFit/>
          </a:bodyPr>
          <a:lstStyle/>
          <a:p>
            <a:pPr algn="ctr"/>
            <a:r>
              <a:rPr lang="en-GB" sz="4900" dirty="0"/>
              <a:t>Reading non-words/alien words can act as a useful tool to check whether children are secure in their phonic knowledge and can apply it to read any word. </a:t>
            </a:r>
          </a:p>
          <a:p>
            <a:pPr algn="ctr"/>
            <a:r>
              <a:rPr lang="en-GB" sz="4900" dirty="0"/>
              <a:t>They check if children are using their decoding skills rather than relying on memorising words.</a:t>
            </a:r>
          </a:p>
        </p:txBody>
      </p:sp>
    </p:spTree>
    <p:extLst>
      <p:ext uri="{BB962C8B-B14F-4D97-AF65-F5344CB8AC3E}">
        <p14:creationId xmlns:p14="http://schemas.microsoft.com/office/powerpoint/2010/main" val="33948719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0A23EE4-A3B4-F905-2D6A-E9B1500A9DC9}"/>
              </a:ext>
            </a:extLst>
          </p:cNvPr>
          <p:cNvSpPr txBox="1"/>
          <p:nvPr/>
        </p:nvSpPr>
        <p:spPr>
          <a:xfrm>
            <a:off x="861237" y="882502"/>
            <a:ext cx="10792047" cy="4939814"/>
          </a:xfrm>
          <a:prstGeom prst="rect">
            <a:avLst/>
          </a:prstGeom>
          <a:noFill/>
        </p:spPr>
        <p:txBody>
          <a:bodyPr wrap="square">
            <a:spAutoFit/>
          </a:bodyPr>
          <a:lstStyle/>
          <a:p>
            <a:pPr algn="ctr"/>
            <a:r>
              <a:rPr lang="en-GB" sz="3500" dirty="0"/>
              <a:t>The check will normally be administered by a familiar adult in a familiar environment and usually takes less than 10 minutes. There is, however, no time limit so if children need more time they can have it. </a:t>
            </a:r>
          </a:p>
          <a:p>
            <a:pPr algn="ctr"/>
            <a:r>
              <a:rPr lang="en-GB" sz="3500" dirty="0"/>
              <a:t>There are 2 sections to the check </a:t>
            </a:r>
          </a:p>
          <a:p>
            <a:pPr algn="ctr"/>
            <a:r>
              <a:rPr lang="en-GB" sz="3500" dirty="0"/>
              <a:t>Section 1: words using graphemes from the earlier phases of Phonics including Phase 3 digraphs and adjacent consonants. </a:t>
            </a:r>
          </a:p>
          <a:p>
            <a:pPr algn="ctr"/>
            <a:r>
              <a:rPr lang="en-GB" sz="3500" dirty="0"/>
              <a:t>Section 2: words that contain Phase 5 alternative graphemes and split digraphs. </a:t>
            </a:r>
          </a:p>
        </p:txBody>
      </p:sp>
    </p:spTree>
    <p:extLst>
      <p:ext uri="{BB962C8B-B14F-4D97-AF65-F5344CB8AC3E}">
        <p14:creationId xmlns:p14="http://schemas.microsoft.com/office/powerpoint/2010/main" val="26727343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5523515-A84E-E990-0A8C-7248B520EAF5}"/>
              </a:ext>
            </a:extLst>
          </p:cNvPr>
          <p:cNvSpPr txBox="1"/>
          <p:nvPr/>
        </p:nvSpPr>
        <p:spPr>
          <a:xfrm>
            <a:off x="935665" y="574159"/>
            <a:ext cx="10281683" cy="5632311"/>
          </a:xfrm>
          <a:prstGeom prst="rect">
            <a:avLst/>
          </a:prstGeom>
          <a:noFill/>
        </p:spPr>
        <p:txBody>
          <a:bodyPr wrap="square">
            <a:spAutoFit/>
          </a:bodyPr>
          <a:lstStyle/>
          <a:p>
            <a:pPr algn="ctr"/>
            <a:r>
              <a:rPr lang="en-GB" sz="4000" dirty="0"/>
              <a:t>Each year the score that children need to achieve in order to pass the screening isn't announced until after the check has been administered.</a:t>
            </a:r>
          </a:p>
          <a:p>
            <a:pPr algn="ctr"/>
            <a:endParaRPr lang="en-GB" sz="4000" dirty="0"/>
          </a:p>
          <a:p>
            <a:pPr algn="ctr"/>
            <a:r>
              <a:rPr lang="en-GB" sz="4000" dirty="0"/>
              <a:t>Each year the score that children need to achieve in order to pass the screening isn't announced until after the check has been administered. For the past several years though the pass score has remained 32/40.</a:t>
            </a:r>
          </a:p>
        </p:txBody>
      </p:sp>
    </p:spTree>
    <p:extLst>
      <p:ext uri="{BB962C8B-B14F-4D97-AF65-F5344CB8AC3E}">
        <p14:creationId xmlns:p14="http://schemas.microsoft.com/office/powerpoint/2010/main" val="15193768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16536F0-E7F5-529A-7338-9F8B1ACC04B6}"/>
              </a:ext>
            </a:extLst>
          </p:cNvPr>
          <p:cNvSpPr txBox="1"/>
          <p:nvPr/>
        </p:nvSpPr>
        <p:spPr>
          <a:xfrm>
            <a:off x="584790" y="637953"/>
            <a:ext cx="11068493" cy="5370701"/>
          </a:xfrm>
          <a:prstGeom prst="rect">
            <a:avLst/>
          </a:prstGeom>
          <a:noFill/>
        </p:spPr>
        <p:txBody>
          <a:bodyPr wrap="square">
            <a:spAutoFit/>
          </a:bodyPr>
          <a:lstStyle/>
          <a:p>
            <a:pPr algn="ctr"/>
            <a:r>
              <a:rPr lang="en-GB" sz="4900" dirty="0"/>
              <a:t>If children do not achieve the pass score then it is nothing to worry about. Teachers will be able to use the results to inform their planning, fill any gaps in children's learning and offer additional support.</a:t>
            </a:r>
          </a:p>
          <a:p>
            <a:pPr algn="ctr"/>
            <a:r>
              <a:rPr lang="en-GB" sz="4900" dirty="0"/>
              <a:t>Those children who don't pass the check will take it again in the Summer of Year Two.</a:t>
            </a:r>
          </a:p>
        </p:txBody>
      </p:sp>
    </p:spTree>
    <p:extLst>
      <p:ext uri="{BB962C8B-B14F-4D97-AF65-F5344CB8AC3E}">
        <p14:creationId xmlns:p14="http://schemas.microsoft.com/office/powerpoint/2010/main" val="40262620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3A40648-E931-85F1-6FC0-75804BFEF6E6}"/>
              </a:ext>
            </a:extLst>
          </p:cNvPr>
          <p:cNvSpPr txBox="1"/>
          <p:nvPr/>
        </p:nvSpPr>
        <p:spPr>
          <a:xfrm>
            <a:off x="1010093" y="754912"/>
            <a:ext cx="10249786" cy="3862596"/>
          </a:xfrm>
          <a:prstGeom prst="rect">
            <a:avLst/>
          </a:prstGeom>
          <a:noFill/>
        </p:spPr>
        <p:txBody>
          <a:bodyPr wrap="square">
            <a:spAutoFit/>
          </a:bodyPr>
          <a:lstStyle/>
          <a:p>
            <a:pPr algn="ctr"/>
            <a:r>
              <a:rPr lang="en-GB" sz="4900" dirty="0"/>
              <a:t>How can I help my child prepare?</a:t>
            </a:r>
          </a:p>
          <a:p>
            <a:pPr algn="ctr"/>
            <a:r>
              <a:rPr lang="en-GB" sz="4900" dirty="0"/>
              <a:t> </a:t>
            </a:r>
          </a:p>
          <a:p>
            <a:pPr algn="ctr"/>
            <a:r>
              <a:rPr lang="en-GB" sz="4900" dirty="0"/>
              <a:t>Share decodable books together and encourage them to segment and blend the words.</a:t>
            </a:r>
          </a:p>
        </p:txBody>
      </p:sp>
    </p:spTree>
    <p:extLst>
      <p:ext uri="{BB962C8B-B14F-4D97-AF65-F5344CB8AC3E}">
        <p14:creationId xmlns:p14="http://schemas.microsoft.com/office/powerpoint/2010/main" val="867913474"/>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AB946B"/>
      </a:accent1>
      <a:accent2>
        <a:srgbClr val="C04F32"/>
      </a:accent2>
      <a:accent3>
        <a:srgbClr val="DD8C3C"/>
      </a:accent3>
      <a:accent4>
        <a:srgbClr val="8E684C"/>
      </a:accent4>
      <a:accent5>
        <a:srgbClr val="CBAF62"/>
      </a:accent5>
      <a:accent6>
        <a:srgbClr val="803348"/>
      </a:accent6>
      <a:hlink>
        <a:srgbClr val="86724D"/>
      </a:hlink>
      <a:folHlink>
        <a:srgbClr val="B99E84"/>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A2BEDC8B-F191-493B-BA33-0F4F800A89D3}"/>
    </a:ext>
  </a:extLst>
</a:theme>
</file>

<file path=docProps/app.xml><?xml version="1.0" encoding="utf-8"?>
<Properties xmlns="http://schemas.openxmlformats.org/officeDocument/2006/extended-properties" xmlns:vt="http://schemas.openxmlformats.org/officeDocument/2006/docPropsVTypes">
  <Template>TM02900743[[fn=Organic]]</Template>
  <TotalTime>26</TotalTime>
  <Words>388</Words>
  <Application>Microsoft Office PowerPoint</Application>
  <PresentationFormat>Widescreen</PresentationFormat>
  <Paragraphs>23</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Garamond</vt:lpstr>
      <vt:lpstr>Organic</vt:lpstr>
      <vt:lpstr>What is the Year One Phonics Screening Check?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is the Year 1 Phonics Screening Check?</dc:title>
  <dc:creator>Vanessa Cain</dc:creator>
  <cp:lastModifiedBy>Craig Hamilton</cp:lastModifiedBy>
  <cp:revision>2</cp:revision>
  <dcterms:created xsi:type="dcterms:W3CDTF">2022-05-16T09:30:34Z</dcterms:created>
  <dcterms:modified xsi:type="dcterms:W3CDTF">2022-06-06T10:42:24Z</dcterms:modified>
</cp:coreProperties>
</file>