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57" r:id="rId4"/>
  </p:sldMasterIdLst>
  <p:notesMasterIdLst>
    <p:notesMasterId r:id="rId30"/>
  </p:notesMasterIdLst>
  <p:handoutMasterIdLst>
    <p:handoutMasterId r:id="rId31"/>
  </p:handoutMasterIdLst>
  <p:sldIdLst>
    <p:sldId id="256" r:id="rId5"/>
    <p:sldId id="305" r:id="rId6"/>
    <p:sldId id="343" r:id="rId7"/>
    <p:sldId id="307" r:id="rId8"/>
    <p:sldId id="309" r:id="rId9"/>
    <p:sldId id="310" r:id="rId10"/>
    <p:sldId id="334" r:id="rId11"/>
    <p:sldId id="333" r:id="rId12"/>
    <p:sldId id="339" r:id="rId13"/>
    <p:sldId id="344" r:id="rId14"/>
    <p:sldId id="340" r:id="rId15"/>
    <p:sldId id="341" r:id="rId16"/>
    <p:sldId id="332" r:id="rId17"/>
    <p:sldId id="336" r:id="rId18"/>
    <p:sldId id="335" r:id="rId19"/>
    <p:sldId id="297" r:id="rId20"/>
    <p:sldId id="303" r:id="rId21"/>
    <p:sldId id="342" r:id="rId22"/>
    <p:sldId id="337" r:id="rId23"/>
    <p:sldId id="304" r:id="rId24"/>
    <p:sldId id="325" r:id="rId25"/>
    <p:sldId id="326" r:id="rId26"/>
    <p:sldId id="327" r:id="rId27"/>
    <p:sldId id="329" r:id="rId28"/>
    <p:sldId id="299" r:id="rId29"/>
  </p:sldIdLst>
  <p:sldSz cx="9144000" cy="6858000" type="screen4x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Rosie McDermott" initials="RM" lastIdx="1" clrIdx="0">
    <p:extLst>
      <p:ext uri="{19B8F6BF-5375-455C-9EA6-DF929625EA0E}">
        <p15:presenceInfo xmlns:p15="http://schemas.microsoft.com/office/powerpoint/2012/main" userId="S::rmcdermott@bonneygrove.herts.sch.uk::3b9ec84d-1422-43e2-8b4c-50cdceadfec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CC"/>
    <a:srgbClr val="FF0066"/>
    <a:srgbClr val="990099"/>
    <a:srgbClr val="FF0000"/>
    <a:srgbClr val="FF9900"/>
    <a:srgbClr val="000000"/>
    <a:srgbClr val="FFFF00"/>
    <a:srgbClr val="FF7C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aximized">
    <p:restoredLeft sz="22593" autoAdjust="0"/>
    <p:restoredTop sz="61686" autoAdjust="0"/>
  </p:normalViewPr>
  <p:slideViewPr>
    <p:cSldViewPr>
      <p:cViewPr varScale="1">
        <p:scale>
          <a:sx n="69" d="100"/>
          <a:sy n="69" d="100"/>
        </p:scale>
        <p:origin x="2412" y="6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commentAuthors" Target="commentAuthor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notesMaster" Target="notesMasters/notesMaster1.xml"/><Relationship Id="rId35" Type="http://schemas.openxmlformats.org/officeDocument/2006/relationships/theme" Target="theme/theme1.xml"/><Relationship Id="rId8" Type="http://schemas.openxmlformats.org/officeDocument/2006/relationships/slide" Target="slides/slide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9154" name="Rectangle 2"/>
          <p:cNvSpPr>
            <a:spLocks noGrp="1" noChangeArrowheads="1"/>
          </p:cNvSpPr>
          <p:nvPr>
            <p:ph type="hdr" sz="quarter"/>
          </p:nvPr>
        </p:nvSpPr>
        <p:spPr bwMode="auto">
          <a:xfrm>
            <a:off x="0" y="1"/>
            <a:ext cx="2946400" cy="4957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pPr>
              <a:defRPr/>
            </a:pPr>
            <a:endParaRPr lang="en-US"/>
          </a:p>
        </p:txBody>
      </p:sp>
      <p:sp>
        <p:nvSpPr>
          <p:cNvPr id="49155" name="Rectangle 3"/>
          <p:cNvSpPr>
            <a:spLocks noGrp="1" noChangeArrowheads="1"/>
          </p:cNvSpPr>
          <p:nvPr>
            <p:ph type="dt" sz="quarter" idx="1"/>
          </p:nvPr>
        </p:nvSpPr>
        <p:spPr bwMode="auto">
          <a:xfrm>
            <a:off x="3849688" y="1"/>
            <a:ext cx="2946400" cy="4957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pPr>
              <a:defRPr/>
            </a:pPr>
            <a:endParaRPr lang="en-US"/>
          </a:p>
        </p:txBody>
      </p:sp>
      <p:sp>
        <p:nvSpPr>
          <p:cNvPr id="49156" name="Rectangle 4"/>
          <p:cNvSpPr>
            <a:spLocks noGrp="1" noChangeArrowheads="1"/>
          </p:cNvSpPr>
          <p:nvPr>
            <p:ph type="ftr" sz="quarter" idx="2"/>
          </p:nvPr>
        </p:nvSpPr>
        <p:spPr bwMode="auto">
          <a:xfrm>
            <a:off x="0" y="9429360"/>
            <a:ext cx="2946400" cy="4957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en-US"/>
          </a:p>
        </p:txBody>
      </p:sp>
      <p:sp>
        <p:nvSpPr>
          <p:cNvPr id="49157" name="Rectangle 5"/>
          <p:cNvSpPr>
            <a:spLocks noGrp="1" noChangeArrowheads="1"/>
          </p:cNvSpPr>
          <p:nvPr>
            <p:ph type="sldNum" sz="quarter" idx="3"/>
          </p:nvPr>
        </p:nvSpPr>
        <p:spPr bwMode="auto">
          <a:xfrm>
            <a:off x="3849688" y="9429360"/>
            <a:ext cx="2946400" cy="4957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atin typeface="Arial" charset="0"/>
              </a:defRPr>
            </a:lvl1pPr>
          </a:lstStyle>
          <a:p>
            <a:fld id="{890AD134-2F82-40B1-83DB-003774747F60}" type="slidenum">
              <a:rPr lang="en-US"/>
              <a:pPr/>
              <a:t>‹#›</a:t>
            </a:fld>
            <a:endParaRPr lang="en-US"/>
          </a:p>
        </p:txBody>
      </p:sp>
    </p:spTree>
    <p:extLst>
      <p:ext uri="{BB962C8B-B14F-4D97-AF65-F5344CB8AC3E}">
        <p14:creationId xmlns:p14="http://schemas.microsoft.com/office/powerpoint/2010/main" val="321553283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338" name="Rectangle 2"/>
          <p:cNvSpPr>
            <a:spLocks noGrp="1" noChangeArrowheads="1"/>
          </p:cNvSpPr>
          <p:nvPr>
            <p:ph type="hdr" sz="quarter"/>
          </p:nvPr>
        </p:nvSpPr>
        <p:spPr bwMode="auto">
          <a:xfrm>
            <a:off x="0" y="1"/>
            <a:ext cx="2946400" cy="4957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pPr>
              <a:defRPr/>
            </a:pPr>
            <a:endParaRPr lang="en-US"/>
          </a:p>
        </p:txBody>
      </p:sp>
      <p:sp>
        <p:nvSpPr>
          <p:cNvPr id="14339" name="Rectangle 3"/>
          <p:cNvSpPr>
            <a:spLocks noGrp="1" noChangeArrowheads="1"/>
          </p:cNvSpPr>
          <p:nvPr>
            <p:ph type="dt" idx="1"/>
          </p:nvPr>
        </p:nvSpPr>
        <p:spPr bwMode="auto">
          <a:xfrm>
            <a:off x="3849688" y="1"/>
            <a:ext cx="2946400" cy="4957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pPr>
              <a:defRPr/>
            </a:pPr>
            <a:endParaRPr lang="en-US"/>
          </a:p>
        </p:txBody>
      </p:sp>
      <p:sp>
        <p:nvSpPr>
          <p:cNvPr id="3076" name="Rectangle 4"/>
          <p:cNvSpPr>
            <a:spLocks noGrp="1" noRot="1" noChangeAspect="1" noChangeArrowheads="1" noTextEdit="1"/>
          </p:cNvSpPr>
          <p:nvPr>
            <p:ph type="sldImg" idx="2"/>
          </p:nvPr>
        </p:nvSpPr>
        <p:spPr bwMode="auto">
          <a:xfrm>
            <a:off x="917575" y="744538"/>
            <a:ext cx="4962525" cy="3722687"/>
          </a:xfrm>
          <a:prstGeom prst="rect">
            <a:avLst/>
          </a:prstGeom>
          <a:noFill/>
          <a:ln w="9525">
            <a:solidFill>
              <a:srgbClr val="000000"/>
            </a:solidFill>
            <a:miter lim="800000"/>
            <a:headEnd/>
            <a:tailEnd/>
          </a:ln>
        </p:spPr>
      </p:sp>
      <p:sp>
        <p:nvSpPr>
          <p:cNvPr id="14341" name="Rectangle 5"/>
          <p:cNvSpPr>
            <a:spLocks noGrp="1" noChangeArrowheads="1"/>
          </p:cNvSpPr>
          <p:nvPr>
            <p:ph type="body" sz="quarter" idx="3"/>
          </p:nvPr>
        </p:nvSpPr>
        <p:spPr bwMode="auto">
          <a:xfrm>
            <a:off x="679450" y="4715470"/>
            <a:ext cx="5438775" cy="4466039"/>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4342" name="Rectangle 6"/>
          <p:cNvSpPr>
            <a:spLocks noGrp="1" noChangeArrowheads="1"/>
          </p:cNvSpPr>
          <p:nvPr>
            <p:ph type="ftr" sz="quarter" idx="4"/>
          </p:nvPr>
        </p:nvSpPr>
        <p:spPr bwMode="auto">
          <a:xfrm>
            <a:off x="0" y="9429360"/>
            <a:ext cx="2946400" cy="4957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en-US"/>
          </a:p>
        </p:txBody>
      </p:sp>
      <p:sp>
        <p:nvSpPr>
          <p:cNvPr id="14343" name="Rectangle 7"/>
          <p:cNvSpPr>
            <a:spLocks noGrp="1" noChangeArrowheads="1"/>
          </p:cNvSpPr>
          <p:nvPr>
            <p:ph type="sldNum" sz="quarter" idx="5"/>
          </p:nvPr>
        </p:nvSpPr>
        <p:spPr bwMode="auto">
          <a:xfrm>
            <a:off x="3849688" y="9429360"/>
            <a:ext cx="2946400" cy="4957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atin typeface="Arial" charset="0"/>
              </a:defRPr>
            </a:lvl1pPr>
          </a:lstStyle>
          <a:p>
            <a:fld id="{2C824E91-1D1D-4EDA-9FE1-403C0DEC736D}" type="slidenum">
              <a:rPr lang="en-US"/>
              <a:pPr/>
              <a:t>‹#›</a:t>
            </a:fld>
            <a:endParaRPr lang="en-US"/>
          </a:p>
        </p:txBody>
      </p:sp>
    </p:spTree>
    <p:extLst>
      <p:ext uri="{BB962C8B-B14F-4D97-AF65-F5344CB8AC3E}">
        <p14:creationId xmlns:p14="http://schemas.microsoft.com/office/powerpoint/2010/main" val="353964272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C824E91-1D1D-4EDA-9FE1-403C0DEC736D}" type="slidenum">
              <a:rPr lang="en-US" smtClean="0"/>
              <a:pPr/>
              <a:t>1</a:t>
            </a:fld>
            <a:endParaRPr lang="en-US"/>
          </a:p>
        </p:txBody>
      </p:sp>
    </p:spTree>
    <p:extLst>
      <p:ext uri="{BB962C8B-B14F-4D97-AF65-F5344CB8AC3E}">
        <p14:creationId xmlns:p14="http://schemas.microsoft.com/office/powerpoint/2010/main" val="27181043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C824E91-1D1D-4EDA-9FE1-403C0DEC736D}" type="slidenum">
              <a:rPr lang="en-US" smtClean="0"/>
              <a:pPr/>
              <a:t>2</a:t>
            </a:fld>
            <a:endParaRPr lang="en-US"/>
          </a:p>
        </p:txBody>
      </p:sp>
    </p:spTree>
    <p:extLst>
      <p:ext uri="{BB962C8B-B14F-4D97-AF65-F5344CB8AC3E}">
        <p14:creationId xmlns:p14="http://schemas.microsoft.com/office/powerpoint/2010/main" val="436533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C824E91-1D1D-4EDA-9FE1-403C0DEC736D}" type="slidenum">
              <a:rPr lang="en-US" smtClean="0"/>
              <a:pPr/>
              <a:t>3</a:t>
            </a:fld>
            <a:endParaRPr lang="en-US"/>
          </a:p>
        </p:txBody>
      </p:sp>
    </p:spTree>
    <p:extLst>
      <p:ext uri="{BB962C8B-B14F-4D97-AF65-F5344CB8AC3E}">
        <p14:creationId xmlns:p14="http://schemas.microsoft.com/office/powerpoint/2010/main" val="326005998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5EBC7304-D35C-4D84-A13D-45B2CF70C92E}" type="slidenum">
              <a:rPr lang="en-GB" altLang="en-US"/>
              <a:pPr eaLnBrk="1" hangingPunct="1">
                <a:spcBef>
                  <a:spcPct val="0"/>
                </a:spcBef>
              </a:pPr>
              <a:t>4</a:t>
            </a:fld>
            <a:endParaRPr lang="en-GB" altLang="en-US"/>
          </a:p>
        </p:txBody>
      </p:sp>
      <p:sp>
        <p:nvSpPr>
          <p:cNvPr id="58371" name="Rectangle 2"/>
          <p:cNvSpPr>
            <a:spLocks noGrp="1" noRot="1" noChangeAspect="1" noChangeArrowheads="1" noTextEdit="1"/>
          </p:cNvSpPr>
          <p:nvPr>
            <p:ph type="sldImg"/>
          </p:nvPr>
        </p:nvSpPr>
        <p:spPr>
          <a:ln/>
        </p:spPr>
      </p:sp>
      <p:sp>
        <p:nvSpPr>
          <p:cNvPr id="58372" name="Rectangle 3"/>
          <p:cNvSpPr>
            <a:spLocks noGrp="1" noChangeArrowheads="1"/>
          </p:cNvSpPr>
          <p:nvPr>
            <p:ph type="body" idx="1"/>
          </p:nvPr>
        </p:nvSpPr>
        <p:spPr>
          <a:noFill/>
        </p:spPr>
        <p:txBody>
          <a:bodyPr/>
          <a:lstStyle/>
          <a:p>
            <a:r>
              <a:rPr lang="en-GB"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pPr eaLnBrk="1" hangingPunct="1"/>
            <a:endParaRPr lang="en-GB" altLang="en-US" dirty="0">
              <a:latin typeface="Arial" panose="020B0604020202020204" pitchFamily="34" charset="0"/>
            </a:endParaRPr>
          </a:p>
        </p:txBody>
      </p:sp>
    </p:spTree>
    <p:extLst>
      <p:ext uri="{BB962C8B-B14F-4D97-AF65-F5344CB8AC3E}">
        <p14:creationId xmlns:p14="http://schemas.microsoft.com/office/powerpoint/2010/main" val="1599479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C824E91-1D1D-4EDA-9FE1-403C0DEC736D}" type="slidenum">
              <a:rPr lang="en-US" smtClean="0"/>
              <a:pPr/>
              <a:t>5</a:t>
            </a:fld>
            <a:endParaRPr lang="en-US"/>
          </a:p>
        </p:txBody>
      </p:sp>
    </p:spTree>
    <p:extLst>
      <p:ext uri="{BB962C8B-B14F-4D97-AF65-F5344CB8AC3E}">
        <p14:creationId xmlns:p14="http://schemas.microsoft.com/office/powerpoint/2010/main" val="17827457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C824E91-1D1D-4EDA-9FE1-403C0DEC736D}" type="slidenum">
              <a:rPr lang="en-US" smtClean="0"/>
              <a:pPr/>
              <a:t>6</a:t>
            </a:fld>
            <a:endParaRPr lang="en-US"/>
          </a:p>
        </p:txBody>
      </p:sp>
    </p:spTree>
    <p:extLst>
      <p:ext uri="{BB962C8B-B14F-4D97-AF65-F5344CB8AC3E}">
        <p14:creationId xmlns:p14="http://schemas.microsoft.com/office/powerpoint/2010/main" val="31170001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C824E91-1D1D-4EDA-9FE1-403C0DEC736D}" type="slidenum">
              <a:rPr lang="en-US" smtClean="0"/>
              <a:pPr/>
              <a:t>7</a:t>
            </a:fld>
            <a:endParaRPr lang="en-US"/>
          </a:p>
        </p:txBody>
      </p:sp>
    </p:spTree>
    <p:extLst>
      <p:ext uri="{BB962C8B-B14F-4D97-AF65-F5344CB8AC3E}">
        <p14:creationId xmlns:p14="http://schemas.microsoft.com/office/powerpoint/2010/main" val="118489016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C824E91-1D1D-4EDA-9FE1-403C0DEC736D}" type="slidenum">
              <a:rPr lang="en-US" smtClean="0"/>
              <a:pPr/>
              <a:t>8</a:t>
            </a:fld>
            <a:endParaRPr lang="en-US"/>
          </a:p>
        </p:txBody>
      </p:sp>
    </p:spTree>
    <p:extLst>
      <p:ext uri="{BB962C8B-B14F-4D97-AF65-F5344CB8AC3E}">
        <p14:creationId xmlns:p14="http://schemas.microsoft.com/office/powerpoint/2010/main" val="365735101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1200" kern="1200" dirty="0">
              <a:solidFill>
                <a:schemeClr val="tx1"/>
              </a:solidFill>
              <a:effectLst/>
            </a:endParaRPr>
          </a:p>
          <a:p>
            <a:endParaRPr lang="en-GB" dirty="0"/>
          </a:p>
        </p:txBody>
      </p:sp>
      <p:sp>
        <p:nvSpPr>
          <p:cNvPr id="4" name="Slide Number Placeholder 3"/>
          <p:cNvSpPr>
            <a:spLocks noGrp="1"/>
          </p:cNvSpPr>
          <p:nvPr>
            <p:ph type="sldNum" sz="quarter" idx="5"/>
          </p:nvPr>
        </p:nvSpPr>
        <p:spPr/>
        <p:txBody>
          <a:bodyPr/>
          <a:lstStyle/>
          <a:p>
            <a:fld id="{2C824E91-1D1D-4EDA-9FE1-403C0DEC736D}" type="slidenum">
              <a:rPr lang="en-US" smtClean="0"/>
              <a:pPr/>
              <a:t>9</a:t>
            </a:fld>
            <a:endParaRPr lang="en-US"/>
          </a:p>
        </p:txBody>
      </p:sp>
    </p:spTree>
    <p:extLst>
      <p:ext uri="{BB962C8B-B14F-4D97-AF65-F5344CB8AC3E}">
        <p14:creationId xmlns:p14="http://schemas.microsoft.com/office/powerpoint/2010/main" val="73087422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9D679D-EA47-AE82-3F2E-6A9E405DA9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513759F-EF35-70D6-07FE-D48CFD4C3D5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DB07EA9-3E71-2612-E041-43FE364E8939}"/>
              </a:ext>
            </a:extLst>
          </p:cNvPr>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GB" sz="1200" kern="1200" dirty="0">
                <a:solidFill>
                  <a:schemeClr val="tx1"/>
                </a:solidFill>
                <a:effectLst/>
              </a:rPr>
              <a:t>Child starting with a severe dairy and nut allergy.</a:t>
            </a:r>
            <a:br>
              <a:rPr lang="en-GB" sz="1200" kern="1200" dirty="0">
                <a:solidFill>
                  <a:schemeClr val="tx1"/>
                </a:solidFill>
                <a:effectLst/>
              </a:rPr>
            </a:br>
            <a:r>
              <a:rPr lang="en-GB" sz="1200" kern="1200" dirty="0">
                <a:solidFill>
                  <a:schemeClr val="tx1"/>
                </a:solidFill>
                <a:effectLst/>
              </a:rPr>
              <a:t>Please do what you can to help keep them as safe as possible and minimise risks by ensuring that your child has finished their breakfast before entering school and that their uniform is clean and free from allergen. Please ensure that your child’s hands and face are clean before coming into school to avoid cross contamination and a possible reaction.</a:t>
            </a:r>
          </a:p>
          <a:p>
            <a:endParaRPr lang="en-GB" dirty="0"/>
          </a:p>
        </p:txBody>
      </p:sp>
      <p:sp>
        <p:nvSpPr>
          <p:cNvPr id="4" name="Slide Number Placeholder 3">
            <a:extLst>
              <a:ext uri="{FF2B5EF4-FFF2-40B4-BE49-F238E27FC236}">
                <a16:creationId xmlns:a16="http://schemas.microsoft.com/office/drawing/2014/main" id="{4489DFD7-3A5F-7F17-429B-C3F3F2A6DEEB}"/>
              </a:ext>
            </a:extLst>
          </p:cNvPr>
          <p:cNvSpPr>
            <a:spLocks noGrp="1"/>
          </p:cNvSpPr>
          <p:nvPr>
            <p:ph type="sldNum" sz="quarter" idx="5"/>
          </p:nvPr>
        </p:nvSpPr>
        <p:spPr/>
        <p:txBody>
          <a:bodyPr/>
          <a:lstStyle/>
          <a:p>
            <a:fld id="{2C824E91-1D1D-4EDA-9FE1-403C0DEC736D}" type="slidenum">
              <a:rPr lang="en-US" smtClean="0"/>
              <a:pPr/>
              <a:t>10</a:t>
            </a:fld>
            <a:endParaRPr lang="en-US"/>
          </a:p>
        </p:txBody>
      </p:sp>
    </p:spTree>
    <p:extLst>
      <p:ext uri="{BB962C8B-B14F-4D97-AF65-F5344CB8AC3E}">
        <p14:creationId xmlns:p14="http://schemas.microsoft.com/office/powerpoint/2010/main" val="42581829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C824E91-1D1D-4EDA-9FE1-403C0DEC736D}" type="slidenum">
              <a:rPr lang="en-US" smtClean="0"/>
              <a:pPr/>
              <a:t>11</a:t>
            </a:fld>
            <a:endParaRPr lang="en-US"/>
          </a:p>
        </p:txBody>
      </p:sp>
    </p:spTree>
    <p:extLst>
      <p:ext uri="{BB962C8B-B14F-4D97-AF65-F5344CB8AC3E}">
        <p14:creationId xmlns:p14="http://schemas.microsoft.com/office/powerpoint/2010/main" val="144445706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C824E91-1D1D-4EDA-9FE1-403C0DEC736D}" type="slidenum">
              <a:rPr lang="en-US" smtClean="0"/>
              <a:pPr/>
              <a:t>12</a:t>
            </a:fld>
            <a:endParaRPr lang="en-US"/>
          </a:p>
        </p:txBody>
      </p:sp>
    </p:spTree>
    <p:extLst>
      <p:ext uri="{BB962C8B-B14F-4D97-AF65-F5344CB8AC3E}">
        <p14:creationId xmlns:p14="http://schemas.microsoft.com/office/powerpoint/2010/main" val="115238523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C824E91-1D1D-4EDA-9FE1-403C0DEC736D}" type="slidenum">
              <a:rPr lang="en-US" smtClean="0"/>
              <a:pPr/>
              <a:t>13</a:t>
            </a:fld>
            <a:endParaRPr lang="en-US"/>
          </a:p>
        </p:txBody>
      </p:sp>
    </p:spTree>
    <p:extLst>
      <p:ext uri="{BB962C8B-B14F-4D97-AF65-F5344CB8AC3E}">
        <p14:creationId xmlns:p14="http://schemas.microsoft.com/office/powerpoint/2010/main" val="131057421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C824E91-1D1D-4EDA-9FE1-403C0DEC736D}" type="slidenum">
              <a:rPr lang="en-US" smtClean="0"/>
              <a:pPr/>
              <a:t>14</a:t>
            </a:fld>
            <a:endParaRPr lang="en-US"/>
          </a:p>
        </p:txBody>
      </p:sp>
    </p:spTree>
    <p:extLst>
      <p:ext uri="{BB962C8B-B14F-4D97-AF65-F5344CB8AC3E}">
        <p14:creationId xmlns:p14="http://schemas.microsoft.com/office/powerpoint/2010/main" val="328045284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C824E91-1D1D-4EDA-9FE1-403C0DEC736D}" type="slidenum">
              <a:rPr lang="en-US" smtClean="0"/>
              <a:pPr/>
              <a:t>15</a:t>
            </a:fld>
            <a:endParaRPr lang="en-US"/>
          </a:p>
        </p:txBody>
      </p:sp>
    </p:spTree>
    <p:extLst>
      <p:ext uri="{BB962C8B-B14F-4D97-AF65-F5344CB8AC3E}">
        <p14:creationId xmlns:p14="http://schemas.microsoft.com/office/powerpoint/2010/main" val="236748276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C824E91-1D1D-4EDA-9FE1-403C0DEC736D}" type="slidenum">
              <a:rPr lang="en-US" smtClean="0"/>
              <a:pPr/>
              <a:t>16</a:t>
            </a:fld>
            <a:endParaRPr lang="en-US"/>
          </a:p>
        </p:txBody>
      </p:sp>
    </p:spTree>
    <p:extLst>
      <p:ext uri="{BB962C8B-B14F-4D97-AF65-F5344CB8AC3E}">
        <p14:creationId xmlns:p14="http://schemas.microsoft.com/office/powerpoint/2010/main" val="225097663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C824E91-1D1D-4EDA-9FE1-403C0DEC736D}" type="slidenum">
              <a:rPr lang="en-US" smtClean="0"/>
              <a:pPr/>
              <a:t>17</a:t>
            </a:fld>
            <a:endParaRPr lang="en-US"/>
          </a:p>
        </p:txBody>
      </p:sp>
    </p:spTree>
    <p:extLst>
      <p:ext uri="{BB962C8B-B14F-4D97-AF65-F5344CB8AC3E}">
        <p14:creationId xmlns:p14="http://schemas.microsoft.com/office/powerpoint/2010/main" val="206695144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kern="1200" dirty="0">
              <a:solidFill>
                <a:schemeClr val="tx1"/>
              </a:solidFill>
              <a:effectLst/>
            </a:endParaRPr>
          </a:p>
          <a:p>
            <a:endParaRPr lang="en-GB" dirty="0"/>
          </a:p>
        </p:txBody>
      </p:sp>
      <p:sp>
        <p:nvSpPr>
          <p:cNvPr id="4" name="Slide Number Placeholder 3"/>
          <p:cNvSpPr>
            <a:spLocks noGrp="1"/>
          </p:cNvSpPr>
          <p:nvPr>
            <p:ph type="sldNum" sz="quarter" idx="5"/>
          </p:nvPr>
        </p:nvSpPr>
        <p:spPr/>
        <p:txBody>
          <a:bodyPr/>
          <a:lstStyle/>
          <a:p>
            <a:fld id="{2C824E91-1D1D-4EDA-9FE1-403C0DEC736D}" type="slidenum">
              <a:rPr lang="en-US" smtClean="0"/>
              <a:pPr/>
              <a:t>18</a:t>
            </a:fld>
            <a:endParaRPr lang="en-US"/>
          </a:p>
        </p:txBody>
      </p:sp>
    </p:spTree>
    <p:extLst>
      <p:ext uri="{BB962C8B-B14F-4D97-AF65-F5344CB8AC3E}">
        <p14:creationId xmlns:p14="http://schemas.microsoft.com/office/powerpoint/2010/main" val="275917371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C824E91-1D1D-4EDA-9FE1-403C0DEC736D}" type="slidenum">
              <a:rPr lang="en-US" smtClean="0"/>
              <a:pPr/>
              <a:t>19</a:t>
            </a:fld>
            <a:endParaRPr lang="en-US"/>
          </a:p>
        </p:txBody>
      </p:sp>
    </p:spTree>
    <p:extLst>
      <p:ext uri="{BB962C8B-B14F-4D97-AF65-F5344CB8AC3E}">
        <p14:creationId xmlns:p14="http://schemas.microsoft.com/office/powerpoint/2010/main" val="278410351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C824E91-1D1D-4EDA-9FE1-403C0DEC736D}" type="slidenum">
              <a:rPr lang="en-US" smtClean="0"/>
              <a:pPr/>
              <a:t>20</a:t>
            </a:fld>
            <a:endParaRPr lang="en-US"/>
          </a:p>
        </p:txBody>
      </p:sp>
    </p:spTree>
    <p:extLst>
      <p:ext uri="{BB962C8B-B14F-4D97-AF65-F5344CB8AC3E}">
        <p14:creationId xmlns:p14="http://schemas.microsoft.com/office/powerpoint/2010/main" val="412432554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i="1" dirty="0"/>
          </a:p>
        </p:txBody>
      </p:sp>
      <p:sp>
        <p:nvSpPr>
          <p:cNvPr id="4" name="Slide Number Placeholder 3"/>
          <p:cNvSpPr>
            <a:spLocks noGrp="1"/>
          </p:cNvSpPr>
          <p:nvPr>
            <p:ph type="sldNum" sz="quarter" idx="10"/>
          </p:nvPr>
        </p:nvSpPr>
        <p:spPr/>
        <p:txBody>
          <a:bodyPr/>
          <a:lstStyle/>
          <a:p>
            <a:fld id="{53DFBC5D-9444-4997-B900-DD869E0474B9}" type="slidenum">
              <a:rPr lang="en-GB" smtClean="0"/>
              <a:t>21</a:t>
            </a:fld>
            <a:endParaRPr lang="en-GB"/>
          </a:p>
        </p:txBody>
      </p:sp>
    </p:spTree>
    <p:extLst>
      <p:ext uri="{BB962C8B-B14F-4D97-AF65-F5344CB8AC3E}">
        <p14:creationId xmlns:p14="http://schemas.microsoft.com/office/powerpoint/2010/main" val="240083442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238250" y="347663"/>
            <a:ext cx="4090988" cy="3068637"/>
          </a:xfrm>
        </p:spPr>
      </p:sp>
      <p:sp>
        <p:nvSpPr>
          <p:cNvPr id="3" name="Notes Placeholder 2"/>
          <p:cNvSpPr>
            <a:spLocks noGrp="1"/>
          </p:cNvSpPr>
          <p:nvPr>
            <p:ph type="body" idx="1"/>
          </p:nvPr>
        </p:nvSpPr>
        <p:spPr>
          <a:xfrm>
            <a:off x="279460" y="3499140"/>
            <a:ext cx="6329391" cy="5186668"/>
          </a:xfrm>
        </p:spPr>
        <p:txBody>
          <a:bodyPr/>
          <a:lstStyle/>
          <a:p>
            <a:endParaRPr lang="en-US" sz="1200" kern="1200" dirty="0">
              <a:solidFill>
                <a:schemeClr val="tx1"/>
              </a:solidFill>
              <a:effectLst/>
              <a:latin typeface="+mn-lt"/>
              <a:ea typeface="+mn-ea"/>
              <a:cs typeface="+mn-cs"/>
            </a:endParaRPr>
          </a:p>
          <a:p>
            <a:endParaRPr lang="en-US" dirty="0"/>
          </a:p>
          <a:p>
            <a:endParaRPr lang="en-GB" dirty="0"/>
          </a:p>
          <a:p>
            <a:endParaRPr lang="en-GB" dirty="0"/>
          </a:p>
        </p:txBody>
      </p:sp>
      <p:sp>
        <p:nvSpPr>
          <p:cNvPr id="4" name="Slide Number Placeholder 3"/>
          <p:cNvSpPr>
            <a:spLocks noGrp="1"/>
          </p:cNvSpPr>
          <p:nvPr>
            <p:ph type="sldNum" sz="quarter" idx="10"/>
          </p:nvPr>
        </p:nvSpPr>
        <p:spPr/>
        <p:txBody>
          <a:bodyPr/>
          <a:lstStyle/>
          <a:p>
            <a:fld id="{53DFBC5D-9444-4997-B900-DD869E0474B9}" type="slidenum">
              <a:rPr lang="en-GB" smtClean="0"/>
              <a:t>22</a:t>
            </a:fld>
            <a:endParaRPr lang="en-GB"/>
          </a:p>
        </p:txBody>
      </p:sp>
    </p:spTree>
    <p:extLst>
      <p:ext uri="{BB962C8B-B14F-4D97-AF65-F5344CB8AC3E}">
        <p14:creationId xmlns:p14="http://schemas.microsoft.com/office/powerpoint/2010/main" val="26254395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682750" y="269875"/>
            <a:ext cx="3462338" cy="2597150"/>
          </a:xfrm>
        </p:spPr>
      </p:sp>
      <p:sp>
        <p:nvSpPr>
          <p:cNvPr id="3" name="Notes Placeholder 2"/>
          <p:cNvSpPr>
            <a:spLocks noGrp="1"/>
          </p:cNvSpPr>
          <p:nvPr>
            <p:ph type="body" idx="1"/>
          </p:nvPr>
        </p:nvSpPr>
        <p:spPr>
          <a:xfrm>
            <a:off x="400308" y="2961447"/>
            <a:ext cx="6223649" cy="4698609"/>
          </a:xfrm>
        </p:spPr>
        <p:txBody>
          <a:bodyPr/>
          <a:lstStyle/>
          <a:p>
            <a:endParaRPr lang="en-US" sz="1100" kern="1200" dirty="0">
              <a:solidFill>
                <a:schemeClr val="tx1"/>
              </a:solidFill>
              <a:effectLst/>
            </a:endParaRPr>
          </a:p>
          <a:p>
            <a:endParaRPr lang="en-US" sz="1100" kern="1200" dirty="0">
              <a:solidFill>
                <a:schemeClr val="tx1"/>
              </a:solidFill>
              <a:effectLst/>
            </a:endParaRPr>
          </a:p>
          <a:p>
            <a:endParaRPr lang="en-GB" sz="1100" dirty="0"/>
          </a:p>
        </p:txBody>
      </p:sp>
      <p:sp>
        <p:nvSpPr>
          <p:cNvPr id="4" name="Slide Number Placeholder 3"/>
          <p:cNvSpPr>
            <a:spLocks noGrp="1"/>
          </p:cNvSpPr>
          <p:nvPr>
            <p:ph type="sldNum" sz="quarter" idx="10"/>
          </p:nvPr>
        </p:nvSpPr>
        <p:spPr/>
        <p:txBody>
          <a:bodyPr/>
          <a:lstStyle/>
          <a:p>
            <a:fld id="{53DFBC5D-9444-4997-B900-DD869E0474B9}" type="slidenum">
              <a:rPr lang="en-GB" smtClean="0"/>
              <a:t>23</a:t>
            </a:fld>
            <a:endParaRPr lang="en-GB"/>
          </a:p>
        </p:txBody>
      </p:sp>
    </p:spTree>
    <p:extLst>
      <p:ext uri="{BB962C8B-B14F-4D97-AF65-F5344CB8AC3E}">
        <p14:creationId xmlns:p14="http://schemas.microsoft.com/office/powerpoint/2010/main" val="211432877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C824E91-1D1D-4EDA-9FE1-403C0DEC736D}" type="slidenum">
              <a:rPr lang="en-US" smtClean="0"/>
              <a:pPr/>
              <a:t>24</a:t>
            </a:fld>
            <a:endParaRPr lang="en-US"/>
          </a:p>
        </p:txBody>
      </p:sp>
    </p:spTree>
    <p:extLst>
      <p:ext uri="{BB962C8B-B14F-4D97-AF65-F5344CB8AC3E}">
        <p14:creationId xmlns:p14="http://schemas.microsoft.com/office/powerpoint/2010/main" val="315402772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C824E91-1D1D-4EDA-9FE1-403C0DEC736D}" type="slidenum">
              <a:rPr lang="en-US" smtClean="0"/>
              <a:pPr/>
              <a:t>25</a:t>
            </a:fld>
            <a:endParaRPr lang="en-US"/>
          </a:p>
        </p:txBody>
      </p:sp>
    </p:spTree>
    <p:extLst>
      <p:ext uri="{BB962C8B-B14F-4D97-AF65-F5344CB8AC3E}">
        <p14:creationId xmlns:p14="http://schemas.microsoft.com/office/powerpoint/2010/main" val="27346198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448091" y="3085765"/>
            <a:ext cx="8240108" cy="33048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581192" y="990600"/>
            <a:ext cx="7989752" cy="1504844"/>
          </a:xfrm>
          <a:effectLst/>
        </p:spPr>
        <p:txBody>
          <a:bodyPr anchor="b">
            <a:normAutofit/>
          </a:bodyPr>
          <a:lstStyle>
            <a:lvl1pPr>
              <a:defRPr sz="36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581192" y="2495444"/>
            <a:ext cx="7989752" cy="590321"/>
          </a:xfrm>
        </p:spPr>
        <p:txBody>
          <a:bodyPr anchor="t">
            <a:normAutofit/>
          </a:bodyPr>
          <a:lstStyle>
            <a:lvl1pPr marL="0" indent="0" algn="l">
              <a:buNone/>
              <a:defRPr sz="1600" cap="all">
                <a:solidFill>
                  <a:schemeClr val="accent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defRPr>
                <a:solidFill>
                  <a:schemeClr val="accent1">
                    <a:lumMod val="75000"/>
                    <a:lumOff val="25000"/>
                  </a:schemeClr>
                </a:solidFill>
              </a:defRPr>
            </a:lvl1pPr>
          </a:lstStyle>
          <a:p>
            <a:pPr>
              <a:defRPr/>
            </a:pPr>
            <a:fld id="{48CB3C8D-3663-4CAC-880F-7548A6BDFE57}" type="datetimeFigureOut">
              <a:rPr lang="en-US" smtClean="0"/>
              <a:pPr>
                <a:defRPr/>
              </a:pPr>
              <a:t>7/17/2026</a:t>
            </a:fld>
            <a:endParaRPr lang="en-US" dirty="0"/>
          </a:p>
        </p:txBody>
      </p:sp>
      <p:sp>
        <p:nvSpPr>
          <p:cNvPr id="5" name="Footer Placeholder 4"/>
          <p:cNvSpPr>
            <a:spLocks noGrp="1"/>
          </p:cNvSpPr>
          <p:nvPr>
            <p:ph type="ftr" sz="quarter" idx="11"/>
          </p:nvPr>
        </p:nvSpPr>
        <p:spPr/>
        <p:txBody>
          <a:bodyPr/>
          <a:lstStyle>
            <a:lvl1pPr>
              <a:defRPr>
                <a:solidFill>
                  <a:schemeClr val="accent1">
                    <a:lumMod val="75000"/>
                    <a:lumOff val="25000"/>
                  </a:schemeClr>
                </a:solidFill>
              </a:defRPr>
            </a:lvl1pPr>
          </a:lstStyle>
          <a:p>
            <a:pPr>
              <a:defRPr/>
            </a:pPr>
            <a:endParaRPr lang="en-US"/>
          </a:p>
        </p:txBody>
      </p:sp>
      <p:sp>
        <p:nvSpPr>
          <p:cNvPr id="6" name="Slide Number Placeholder 5"/>
          <p:cNvSpPr>
            <a:spLocks noGrp="1"/>
          </p:cNvSpPr>
          <p:nvPr>
            <p:ph type="sldNum" sz="quarter" idx="12"/>
          </p:nvPr>
        </p:nvSpPr>
        <p:spPr/>
        <p:txBody>
          <a:bodyPr/>
          <a:lstStyle>
            <a:lvl1pPr>
              <a:defRPr>
                <a:solidFill>
                  <a:schemeClr val="accent1">
                    <a:lumMod val="75000"/>
                    <a:lumOff val="25000"/>
                  </a:schemeClr>
                </a:solidFill>
              </a:defRPr>
            </a:lvl1pPr>
          </a:lstStyle>
          <a:p>
            <a:fld id="{B0A88259-D3E6-4832-A367-636BADABE617}" type="slidenum">
              <a:rPr lang="en-US" smtClean="0"/>
              <a:pPr/>
              <a:t>‹#›</a:t>
            </a:fld>
            <a:endParaRPr lang="en-US"/>
          </a:p>
        </p:txBody>
      </p:sp>
    </p:spTree>
    <p:extLst>
      <p:ext uri="{BB962C8B-B14F-4D97-AF65-F5344CB8AC3E}">
        <p14:creationId xmlns:p14="http://schemas.microsoft.com/office/powerpoint/2010/main" val="2445978176"/>
      </p:ext>
    </p:extLst>
  </p:cSld>
  <p:clrMapOvr>
    <a:masterClrMapping/>
  </p:clrMapOvr>
  <p:transition advClick="0" advTm="2000">
    <p:zo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p:cNvSpPr>
            <a:spLocks noChangeAspect="1"/>
          </p:cNvSpPr>
          <p:nvPr/>
        </p:nvSpPr>
        <p:spPr>
          <a:xfrm>
            <a:off x="448092" y="599725"/>
            <a:ext cx="8238707"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581192" y="2228003"/>
            <a:ext cx="7989752" cy="36307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fld id="{DBB73922-C4E0-4F71-AE48-C5B0EB481243}" type="datetimeFigureOut">
              <a:rPr lang="en-US" smtClean="0"/>
              <a:pPr>
                <a:defRPr/>
              </a:pPr>
              <a:t>7/17/2026</a:t>
            </a:fld>
            <a:endParaRPr lang="en-US" dirty="0"/>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fld id="{3292C4E2-B7E8-495B-821C-56C5E77AB07D}" type="slidenum">
              <a:rPr lang="en-US" smtClean="0"/>
              <a:pPr/>
              <a:t>‹#›</a:t>
            </a:fld>
            <a:endParaRPr lang="en-US"/>
          </a:p>
        </p:txBody>
      </p:sp>
    </p:spTree>
    <p:extLst>
      <p:ext uri="{BB962C8B-B14F-4D97-AF65-F5344CB8AC3E}">
        <p14:creationId xmlns:p14="http://schemas.microsoft.com/office/powerpoint/2010/main" val="1372018342"/>
      </p:ext>
    </p:extLst>
  </p:cSld>
  <p:clrMapOvr>
    <a:masterClrMapping/>
  </p:clrMapOvr>
  <p:transition advClick="0" advTm="2000">
    <p:zo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a:spLocks noChangeAspect="1"/>
          </p:cNvSpPr>
          <p:nvPr/>
        </p:nvSpPr>
        <p:spPr>
          <a:xfrm>
            <a:off x="452646" y="5141973"/>
            <a:ext cx="8238707"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3036573"/>
            <a:ext cx="7989751" cy="1504844"/>
          </a:xfrm>
        </p:spPr>
        <p:txBody>
          <a:bodyPr anchor="b">
            <a:normAutofit/>
          </a:bodyPr>
          <a:lstStyle>
            <a:lvl1pPr algn="l">
              <a:defRPr sz="3600" b="0" cap="all">
                <a:solidFill>
                  <a:schemeClr val="accent1"/>
                </a:solidFill>
              </a:defRPr>
            </a:lvl1pPr>
          </a:lstStyle>
          <a:p>
            <a:r>
              <a:rPr lang="en-US"/>
              <a:t>Click to edit Master title style</a:t>
            </a:r>
            <a:endParaRPr lang="en-US" dirty="0"/>
          </a:p>
        </p:txBody>
      </p:sp>
      <p:sp>
        <p:nvSpPr>
          <p:cNvPr id="3" name="Text Placeholder 2"/>
          <p:cNvSpPr>
            <a:spLocks noGrp="1"/>
          </p:cNvSpPr>
          <p:nvPr>
            <p:ph type="body" idx="1"/>
          </p:nvPr>
        </p:nvSpPr>
        <p:spPr>
          <a:xfrm>
            <a:off x="581193" y="4541417"/>
            <a:ext cx="7989751" cy="600556"/>
          </a:xfrm>
        </p:spPr>
        <p:txBody>
          <a:bodyPr anchor="t">
            <a:normAutofit/>
          </a:bodyPr>
          <a:lstStyle>
            <a:lvl1pPr marL="0" indent="0" algn="l">
              <a:buNone/>
              <a:defRPr sz="1800" cap="all">
                <a:solidFill>
                  <a:schemeClr val="accent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solidFill>
                  <a:schemeClr val="accent1">
                    <a:lumMod val="75000"/>
                    <a:lumOff val="25000"/>
                  </a:schemeClr>
                </a:solidFill>
              </a:defRPr>
            </a:lvl1pPr>
          </a:lstStyle>
          <a:p>
            <a:pPr>
              <a:defRPr/>
            </a:pPr>
            <a:fld id="{3D6DC0C0-51C3-4E11-8362-7155F6FBF56F}" type="datetimeFigureOut">
              <a:rPr lang="en-US" smtClean="0"/>
              <a:pPr>
                <a:defRPr/>
              </a:pPr>
              <a:t>7/17/2026</a:t>
            </a:fld>
            <a:endParaRPr lang="en-US" dirty="0"/>
          </a:p>
        </p:txBody>
      </p:sp>
      <p:sp>
        <p:nvSpPr>
          <p:cNvPr id="5" name="Footer Placeholder 4"/>
          <p:cNvSpPr>
            <a:spLocks noGrp="1"/>
          </p:cNvSpPr>
          <p:nvPr>
            <p:ph type="ftr" sz="quarter" idx="11"/>
          </p:nvPr>
        </p:nvSpPr>
        <p:spPr/>
        <p:txBody>
          <a:bodyPr/>
          <a:lstStyle>
            <a:lvl1pPr>
              <a:defRPr>
                <a:solidFill>
                  <a:schemeClr val="accent1">
                    <a:lumMod val="75000"/>
                    <a:lumOff val="25000"/>
                  </a:schemeClr>
                </a:solidFill>
              </a:defRPr>
            </a:lvl1pPr>
          </a:lstStyle>
          <a:p>
            <a:pPr>
              <a:defRPr/>
            </a:pPr>
            <a:endParaRPr lang="en-US"/>
          </a:p>
        </p:txBody>
      </p:sp>
      <p:sp>
        <p:nvSpPr>
          <p:cNvPr id="6" name="Slide Number Placeholder 5"/>
          <p:cNvSpPr>
            <a:spLocks noGrp="1"/>
          </p:cNvSpPr>
          <p:nvPr>
            <p:ph type="sldNum" sz="quarter" idx="12"/>
          </p:nvPr>
        </p:nvSpPr>
        <p:spPr/>
        <p:txBody>
          <a:bodyPr/>
          <a:lstStyle>
            <a:lvl1pPr>
              <a:defRPr>
                <a:solidFill>
                  <a:schemeClr val="accent1">
                    <a:lumMod val="75000"/>
                    <a:lumOff val="25000"/>
                  </a:schemeClr>
                </a:solidFill>
              </a:defRPr>
            </a:lvl1pPr>
          </a:lstStyle>
          <a:p>
            <a:fld id="{AD3E0605-0F7F-490D-9EF1-E44661638AEA}" type="slidenum">
              <a:rPr lang="en-US" smtClean="0"/>
              <a:pPr/>
              <a:t>‹#›</a:t>
            </a:fld>
            <a:endParaRPr lang="en-US"/>
          </a:p>
        </p:txBody>
      </p:sp>
    </p:spTree>
    <p:extLst>
      <p:ext uri="{BB962C8B-B14F-4D97-AF65-F5344CB8AC3E}">
        <p14:creationId xmlns:p14="http://schemas.microsoft.com/office/powerpoint/2010/main" val="4170874156"/>
      </p:ext>
    </p:extLst>
  </p:cSld>
  <p:clrMapOvr>
    <a:masterClrMapping/>
  </p:clrMapOvr>
  <p:transition advClick="0" advTm="2000">
    <p:zo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Rectangle 7"/>
          <p:cNvSpPr>
            <a:spLocks noChangeAspect="1"/>
          </p:cNvSpPr>
          <p:nvPr/>
        </p:nvSpPr>
        <p:spPr>
          <a:xfrm>
            <a:off x="448092" y="599725"/>
            <a:ext cx="8238707"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581192" y="2228002"/>
            <a:ext cx="3899527"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63282" y="2228003"/>
            <a:ext cx="3907662"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a:defRPr/>
            </a:pPr>
            <a:fld id="{68804D9B-AE50-4231-BD5A-EA7BFE719CB7}" type="datetimeFigureOut">
              <a:rPr lang="en-US" smtClean="0"/>
              <a:pPr>
                <a:defRPr/>
              </a:pPr>
              <a:t>7/17/2026</a:t>
            </a:fld>
            <a:endParaRPr lang="en-US" dirty="0"/>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fld id="{36D39228-312A-4736-BCEB-96824B20A17B}" type="slidenum">
              <a:rPr lang="en-US" smtClean="0"/>
              <a:pPr/>
              <a:t>‹#›</a:t>
            </a:fld>
            <a:endParaRPr lang="en-US"/>
          </a:p>
        </p:txBody>
      </p:sp>
    </p:spTree>
    <p:extLst>
      <p:ext uri="{BB962C8B-B14F-4D97-AF65-F5344CB8AC3E}">
        <p14:creationId xmlns:p14="http://schemas.microsoft.com/office/powerpoint/2010/main" val="1255381728"/>
      </p:ext>
    </p:extLst>
  </p:cSld>
  <p:clrMapOvr>
    <a:masterClrMapping/>
  </p:clrMapOvr>
  <p:transition advClick="0" advTm="2000">
    <p:zo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Rectangle 9"/>
          <p:cNvSpPr>
            <a:spLocks noChangeAspect="1"/>
          </p:cNvSpPr>
          <p:nvPr/>
        </p:nvSpPr>
        <p:spPr>
          <a:xfrm>
            <a:off x="448092" y="599725"/>
            <a:ext cx="8238707"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887219" y="2228003"/>
            <a:ext cx="3593500" cy="576262"/>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81192" y="2926051"/>
            <a:ext cx="3899527"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969308" y="2228003"/>
            <a:ext cx="3601635" cy="576262"/>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63282" y="2926051"/>
            <a:ext cx="3907662"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a:defRPr/>
            </a:pPr>
            <a:fld id="{999B6392-D522-409A-AEB2-B709ADC9D8EE}" type="datetimeFigureOut">
              <a:rPr lang="en-US" smtClean="0"/>
              <a:pPr>
                <a:defRPr/>
              </a:pPr>
              <a:t>7/17/2026</a:t>
            </a:fld>
            <a:endParaRPr lang="en-US" dirty="0"/>
          </a:p>
        </p:txBody>
      </p:sp>
      <p:sp>
        <p:nvSpPr>
          <p:cNvPr id="8" name="Footer Placeholder 7"/>
          <p:cNvSpPr>
            <a:spLocks noGrp="1"/>
          </p:cNvSpPr>
          <p:nvPr>
            <p:ph type="ftr" sz="quarter" idx="11"/>
          </p:nvPr>
        </p:nvSpPr>
        <p:spPr/>
        <p:txBody>
          <a:bodyPr/>
          <a:lstStyle/>
          <a:p>
            <a:pPr>
              <a:defRPr/>
            </a:pPr>
            <a:endParaRPr lang="en-US"/>
          </a:p>
        </p:txBody>
      </p:sp>
      <p:sp>
        <p:nvSpPr>
          <p:cNvPr id="9" name="Slide Number Placeholder 8"/>
          <p:cNvSpPr>
            <a:spLocks noGrp="1"/>
          </p:cNvSpPr>
          <p:nvPr>
            <p:ph type="sldNum" sz="quarter" idx="12"/>
          </p:nvPr>
        </p:nvSpPr>
        <p:spPr/>
        <p:txBody>
          <a:bodyPr/>
          <a:lstStyle/>
          <a:p>
            <a:fld id="{C3A8626E-5F56-4BE9-A1B8-FA1303E5B36A}" type="slidenum">
              <a:rPr lang="en-US" smtClean="0"/>
              <a:pPr/>
              <a:t>‹#›</a:t>
            </a:fld>
            <a:endParaRPr lang="en-US"/>
          </a:p>
        </p:txBody>
      </p:sp>
    </p:spTree>
    <p:extLst>
      <p:ext uri="{BB962C8B-B14F-4D97-AF65-F5344CB8AC3E}">
        <p14:creationId xmlns:p14="http://schemas.microsoft.com/office/powerpoint/2010/main" val="2462444998"/>
      </p:ext>
    </p:extLst>
  </p:cSld>
  <p:clrMapOvr>
    <a:masterClrMapping/>
  </p:clrMapOvr>
  <p:transition advClick="0" advTm="2000">
    <p:zo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Rectangle 5"/>
          <p:cNvSpPr>
            <a:spLocks noChangeAspect="1"/>
          </p:cNvSpPr>
          <p:nvPr/>
        </p:nvSpPr>
        <p:spPr>
          <a:xfrm>
            <a:off x="448092" y="599725"/>
            <a:ext cx="8238707"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a:defRPr/>
            </a:pPr>
            <a:fld id="{98B921E9-ED4B-401F-B600-E846B4738E08}" type="datetimeFigureOut">
              <a:rPr lang="en-US" smtClean="0"/>
              <a:pPr>
                <a:defRPr/>
              </a:pPr>
              <a:t>7/17/2026</a:t>
            </a:fld>
            <a:endParaRPr lang="en-US" dirty="0"/>
          </a:p>
        </p:txBody>
      </p:sp>
      <p:sp>
        <p:nvSpPr>
          <p:cNvPr id="4" name="Footer Placeholder 3"/>
          <p:cNvSpPr>
            <a:spLocks noGrp="1"/>
          </p:cNvSpPr>
          <p:nvPr>
            <p:ph type="ftr" sz="quarter" idx="11"/>
          </p:nvPr>
        </p:nvSpPr>
        <p:spPr/>
        <p:txBody>
          <a:bodyPr/>
          <a:lstStyle/>
          <a:p>
            <a:pPr>
              <a:defRPr/>
            </a:pPr>
            <a:endParaRPr lang="en-US"/>
          </a:p>
        </p:txBody>
      </p:sp>
      <p:sp>
        <p:nvSpPr>
          <p:cNvPr id="5" name="Slide Number Placeholder 4"/>
          <p:cNvSpPr>
            <a:spLocks noGrp="1"/>
          </p:cNvSpPr>
          <p:nvPr>
            <p:ph type="sldNum" sz="quarter" idx="12"/>
          </p:nvPr>
        </p:nvSpPr>
        <p:spPr/>
        <p:txBody>
          <a:bodyPr/>
          <a:lstStyle/>
          <a:p>
            <a:fld id="{94E3C260-0B3F-40B1-8C67-B6E18EC16C79}" type="slidenum">
              <a:rPr lang="en-US" smtClean="0"/>
              <a:pPr/>
              <a:t>‹#›</a:t>
            </a:fld>
            <a:endParaRPr lang="en-US"/>
          </a:p>
        </p:txBody>
      </p:sp>
    </p:spTree>
    <p:extLst>
      <p:ext uri="{BB962C8B-B14F-4D97-AF65-F5344CB8AC3E}">
        <p14:creationId xmlns:p14="http://schemas.microsoft.com/office/powerpoint/2010/main" val="1855377391"/>
      </p:ext>
    </p:extLst>
  </p:cSld>
  <p:clrMapOvr>
    <a:masterClrMapping/>
  </p:clrMapOvr>
  <p:transition advClick="0" advTm="2000">
    <p:zo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1C877656-F220-4663-9963-E76E75A1E109}" type="datetimeFigureOut">
              <a:rPr lang="en-US" smtClean="0"/>
              <a:pPr>
                <a:defRPr/>
              </a:pPr>
              <a:t>7/17/2026</a:t>
            </a:fld>
            <a:endParaRPr lang="en-US" dirty="0"/>
          </a:p>
        </p:txBody>
      </p:sp>
      <p:sp>
        <p:nvSpPr>
          <p:cNvPr id="3" name="Footer Placeholder 2"/>
          <p:cNvSpPr>
            <a:spLocks noGrp="1"/>
          </p:cNvSpPr>
          <p:nvPr>
            <p:ph type="ftr" sz="quarter" idx="11"/>
          </p:nvPr>
        </p:nvSpPr>
        <p:spPr/>
        <p:txBody>
          <a:bodyPr/>
          <a:lstStyle/>
          <a:p>
            <a:pPr>
              <a:defRPr/>
            </a:pPr>
            <a:endParaRPr lang="en-US"/>
          </a:p>
        </p:txBody>
      </p:sp>
      <p:sp>
        <p:nvSpPr>
          <p:cNvPr id="4" name="Slide Number Placeholder 3"/>
          <p:cNvSpPr>
            <a:spLocks noGrp="1"/>
          </p:cNvSpPr>
          <p:nvPr>
            <p:ph type="sldNum" sz="quarter" idx="12"/>
          </p:nvPr>
        </p:nvSpPr>
        <p:spPr/>
        <p:txBody>
          <a:bodyPr/>
          <a:lstStyle/>
          <a:p>
            <a:fld id="{67FF16B2-4517-4D67-BA28-DDD07DA849D9}" type="slidenum">
              <a:rPr lang="en-US" smtClean="0"/>
              <a:pPr/>
              <a:t>‹#›</a:t>
            </a:fld>
            <a:endParaRPr lang="en-US"/>
          </a:p>
        </p:txBody>
      </p:sp>
    </p:spTree>
    <p:extLst>
      <p:ext uri="{BB962C8B-B14F-4D97-AF65-F5344CB8AC3E}">
        <p14:creationId xmlns:p14="http://schemas.microsoft.com/office/powerpoint/2010/main" val="2002465291"/>
      </p:ext>
    </p:extLst>
  </p:cSld>
  <p:clrMapOvr>
    <a:masterClrMapping/>
  </p:clrMapOvr>
  <p:transition advClick="0" advTm="2000">
    <p:zo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Rectangle 8"/>
          <p:cNvSpPr>
            <a:spLocks noChangeAspect="1"/>
          </p:cNvSpPr>
          <p:nvPr/>
        </p:nvSpPr>
        <p:spPr>
          <a:xfrm>
            <a:off x="452646" y="5141973"/>
            <a:ext cx="8238707" cy="1274702"/>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352" y="5262296"/>
            <a:ext cx="3536625" cy="689514"/>
          </a:xfrm>
        </p:spPr>
        <p:txBody>
          <a:bodyPr anchor="ctr"/>
          <a:lstStyle>
            <a:lvl1pPr algn="l">
              <a:defRPr sz="2000" b="0">
                <a:solidFill>
                  <a:schemeClr val="accent1">
                    <a:lumMod val="75000"/>
                    <a:lumOff val="25000"/>
                  </a:schemeClr>
                </a:solidFill>
              </a:defRPr>
            </a:lvl1pPr>
          </a:lstStyle>
          <a:p>
            <a:r>
              <a:rPr lang="en-US"/>
              <a:t>Click to edit Master title style</a:t>
            </a:r>
            <a:endParaRPr lang="en-US" dirty="0"/>
          </a:p>
        </p:txBody>
      </p:sp>
      <p:sp>
        <p:nvSpPr>
          <p:cNvPr id="3" name="Content Placeholder 2"/>
          <p:cNvSpPr>
            <a:spLocks noGrp="1"/>
          </p:cNvSpPr>
          <p:nvPr>
            <p:ph idx="1"/>
          </p:nvPr>
        </p:nvSpPr>
        <p:spPr>
          <a:xfrm>
            <a:off x="446399" y="601200"/>
            <a:ext cx="8240400" cy="4204800"/>
          </a:xfrm>
        </p:spPr>
        <p:txBody>
          <a:bodyPr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305617" y="5262295"/>
            <a:ext cx="4265327" cy="689515"/>
          </a:xfrm>
        </p:spPr>
        <p:txBody>
          <a:bodyPr anchor="ctr">
            <a:normAutofit/>
          </a:bodyPr>
          <a:lstStyle>
            <a:lvl1pPr marL="0" indent="0" algn="r">
              <a:buNone/>
              <a:defRPr sz="1100">
                <a:solidFill>
                  <a:schemeClr val="bg1"/>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solidFill>
                  <a:schemeClr val="accent1">
                    <a:lumMod val="75000"/>
                    <a:lumOff val="25000"/>
                  </a:schemeClr>
                </a:solidFill>
              </a:defRPr>
            </a:lvl1pPr>
          </a:lstStyle>
          <a:p>
            <a:pPr>
              <a:defRPr/>
            </a:pPr>
            <a:fld id="{B9014A80-A961-4ABF-9219-B7D64A032AEB}" type="datetimeFigureOut">
              <a:rPr lang="en-US" smtClean="0"/>
              <a:pPr>
                <a:defRPr/>
              </a:pPr>
              <a:t>7/17/2026</a:t>
            </a:fld>
            <a:endParaRPr lang="en-US" dirty="0"/>
          </a:p>
        </p:txBody>
      </p:sp>
      <p:sp>
        <p:nvSpPr>
          <p:cNvPr id="6" name="Footer Placeholder 5"/>
          <p:cNvSpPr>
            <a:spLocks noGrp="1"/>
          </p:cNvSpPr>
          <p:nvPr>
            <p:ph type="ftr" sz="quarter" idx="11"/>
          </p:nvPr>
        </p:nvSpPr>
        <p:spPr/>
        <p:txBody>
          <a:bodyPr/>
          <a:lstStyle>
            <a:lvl1pPr>
              <a:defRPr>
                <a:solidFill>
                  <a:schemeClr val="accent1">
                    <a:lumMod val="75000"/>
                    <a:lumOff val="25000"/>
                  </a:schemeClr>
                </a:solidFill>
              </a:defRPr>
            </a:lvl1pPr>
          </a:lstStyle>
          <a:p>
            <a:pPr>
              <a:defRPr/>
            </a:pPr>
            <a:endParaRPr lang="en-US"/>
          </a:p>
        </p:txBody>
      </p:sp>
      <p:sp>
        <p:nvSpPr>
          <p:cNvPr id="7" name="Slide Number Placeholder 6"/>
          <p:cNvSpPr>
            <a:spLocks noGrp="1"/>
          </p:cNvSpPr>
          <p:nvPr>
            <p:ph type="sldNum" sz="quarter" idx="12"/>
          </p:nvPr>
        </p:nvSpPr>
        <p:spPr/>
        <p:txBody>
          <a:bodyPr/>
          <a:lstStyle>
            <a:lvl1pPr>
              <a:defRPr>
                <a:solidFill>
                  <a:schemeClr val="accent1">
                    <a:lumMod val="75000"/>
                    <a:lumOff val="25000"/>
                  </a:schemeClr>
                </a:solidFill>
              </a:defRPr>
            </a:lvl1pPr>
          </a:lstStyle>
          <a:p>
            <a:fld id="{865D6C34-8937-4A58-917C-0346EB18D059}" type="slidenum">
              <a:rPr lang="en-US" smtClean="0"/>
              <a:pPr/>
              <a:t>‹#›</a:t>
            </a:fld>
            <a:endParaRPr lang="en-US"/>
          </a:p>
        </p:txBody>
      </p:sp>
    </p:spTree>
    <p:extLst>
      <p:ext uri="{BB962C8B-B14F-4D97-AF65-F5344CB8AC3E}">
        <p14:creationId xmlns:p14="http://schemas.microsoft.com/office/powerpoint/2010/main" val="2150718561"/>
      </p:ext>
    </p:extLst>
  </p:cSld>
  <p:clrMapOvr>
    <a:masterClrMapping/>
  </p:clrMapOvr>
  <p:transition advClick="0" advTm="2000">
    <p:zo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192" y="4693389"/>
            <a:ext cx="7989752" cy="566738"/>
          </a:xfrm>
        </p:spPr>
        <p:txBody>
          <a:bodyPr anchor="b">
            <a:normAutofit/>
          </a:bodyPr>
          <a:lstStyle>
            <a:lvl1pPr algn="l">
              <a:defRPr sz="2400" b="0">
                <a:solidFill>
                  <a:schemeClr val="accent1"/>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448093" y="599725"/>
            <a:ext cx="8238706" cy="3557252"/>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581192" y="5260126"/>
            <a:ext cx="7989752" cy="598671"/>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04869016-5A0D-4C20-BF65-5392CC27509F}" type="datetimeFigureOut">
              <a:rPr lang="en-US" smtClean="0"/>
              <a:pPr>
                <a:defRPr/>
              </a:pPr>
              <a:t>7/17/2026</a:t>
            </a:fld>
            <a:endParaRPr lang="en-US" dirty="0"/>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fld id="{CE454649-790A-4B52-8C41-E182A5C528F0}" type="slidenum">
              <a:rPr lang="en-US" smtClean="0"/>
              <a:pPr/>
              <a:t>‹#›</a:t>
            </a:fld>
            <a:endParaRPr lang="en-US"/>
          </a:p>
        </p:txBody>
      </p:sp>
    </p:spTree>
    <p:extLst>
      <p:ext uri="{BB962C8B-B14F-4D97-AF65-F5344CB8AC3E}">
        <p14:creationId xmlns:p14="http://schemas.microsoft.com/office/powerpoint/2010/main" val="1528515613"/>
      </p:ext>
    </p:extLst>
  </p:cSld>
  <p:clrMapOvr>
    <a:masterClrMapping/>
  </p:clrMapOvr>
  <p:transition advClick="0" advTm="2000">
    <p:zo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7" name="Rectangle 6"/>
          <p:cNvSpPr>
            <a:spLocks noChangeAspect="1"/>
          </p:cNvSpPr>
          <p:nvPr/>
        </p:nvSpPr>
        <p:spPr>
          <a:xfrm>
            <a:off x="448092" y="599725"/>
            <a:ext cx="8238707"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fld id="{3A78D48B-6051-4A10-9B2E-B606E0B6CC60}" type="datetimeFigureOut">
              <a:rPr lang="en-US" smtClean="0"/>
              <a:pPr>
                <a:defRPr/>
              </a:pPr>
              <a:t>7/17/2026</a:t>
            </a:fld>
            <a:endParaRPr lang="en-US" dirty="0"/>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fld id="{D3EE0F25-60D3-4609-A532-A05588EA042B}" type="slidenum">
              <a:rPr lang="en-US" smtClean="0"/>
              <a:pPr/>
              <a:t>‹#›</a:t>
            </a:fld>
            <a:endParaRPr lang="en-US"/>
          </a:p>
        </p:txBody>
      </p:sp>
    </p:spTree>
    <p:extLst>
      <p:ext uri="{BB962C8B-B14F-4D97-AF65-F5344CB8AC3E}">
        <p14:creationId xmlns:p14="http://schemas.microsoft.com/office/powerpoint/2010/main" val="3863505198"/>
      </p:ext>
    </p:extLst>
  </p:cSld>
  <p:clrMapOvr>
    <a:masterClrMapping/>
  </p:clrMapOvr>
  <p:transition advClick="0" advTm="2000">
    <p:zo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a:spLocks noChangeAspect="1"/>
          </p:cNvSpPr>
          <p:nvPr/>
        </p:nvSpPr>
        <p:spPr>
          <a:xfrm>
            <a:off x="6629400" y="599725"/>
            <a:ext cx="2057399" cy="581695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6629400" y="675725"/>
            <a:ext cx="1503123" cy="5183073"/>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581192" y="675725"/>
            <a:ext cx="5922209" cy="5183073"/>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6745255" y="5956136"/>
            <a:ext cx="947672" cy="365125"/>
          </a:xfrm>
        </p:spPr>
        <p:txBody>
          <a:bodyPr/>
          <a:lstStyle>
            <a:lvl1pPr>
              <a:defRPr>
                <a:solidFill>
                  <a:schemeClr val="accent1">
                    <a:lumMod val="75000"/>
                    <a:lumOff val="25000"/>
                  </a:schemeClr>
                </a:solidFill>
              </a:defRPr>
            </a:lvl1pPr>
          </a:lstStyle>
          <a:p>
            <a:pPr>
              <a:defRPr/>
            </a:pPr>
            <a:fld id="{5AB7561E-6359-4AB3-B2FE-32243678B4AD}" type="datetimeFigureOut">
              <a:rPr lang="en-US" smtClean="0"/>
              <a:pPr>
                <a:defRPr/>
              </a:pPr>
              <a:t>7/17/2026</a:t>
            </a:fld>
            <a:endParaRPr lang="en-US" dirty="0"/>
          </a:p>
        </p:txBody>
      </p:sp>
      <p:sp>
        <p:nvSpPr>
          <p:cNvPr id="5" name="Footer Placeholder 4"/>
          <p:cNvSpPr>
            <a:spLocks noGrp="1"/>
          </p:cNvSpPr>
          <p:nvPr>
            <p:ph type="ftr" sz="quarter" idx="11"/>
          </p:nvPr>
        </p:nvSpPr>
        <p:spPr>
          <a:xfrm>
            <a:off x="581192" y="5951810"/>
            <a:ext cx="5922209" cy="365125"/>
          </a:xfrm>
        </p:spPr>
        <p:txBody>
          <a:bodyPr/>
          <a:lstStyle/>
          <a:p>
            <a:pPr>
              <a:defRPr/>
            </a:pPr>
            <a:endParaRPr lang="en-US"/>
          </a:p>
        </p:txBody>
      </p:sp>
      <p:sp>
        <p:nvSpPr>
          <p:cNvPr id="6" name="Slide Number Placeholder 5"/>
          <p:cNvSpPr>
            <a:spLocks noGrp="1"/>
          </p:cNvSpPr>
          <p:nvPr>
            <p:ph type="sldNum" sz="quarter" idx="12"/>
          </p:nvPr>
        </p:nvSpPr>
        <p:spPr/>
        <p:txBody>
          <a:bodyPr/>
          <a:lstStyle>
            <a:lvl1pPr>
              <a:defRPr>
                <a:solidFill>
                  <a:schemeClr val="accent1">
                    <a:lumMod val="75000"/>
                    <a:lumOff val="25000"/>
                  </a:schemeClr>
                </a:solidFill>
              </a:defRPr>
            </a:lvl1pPr>
          </a:lstStyle>
          <a:p>
            <a:fld id="{2955F435-59A7-4038-9AC6-4756A4501D37}" type="slidenum">
              <a:rPr lang="en-US" smtClean="0"/>
              <a:pPr/>
              <a:t>‹#›</a:t>
            </a:fld>
            <a:endParaRPr lang="en-US"/>
          </a:p>
        </p:txBody>
      </p:sp>
    </p:spTree>
    <p:extLst>
      <p:ext uri="{BB962C8B-B14F-4D97-AF65-F5344CB8AC3E}">
        <p14:creationId xmlns:p14="http://schemas.microsoft.com/office/powerpoint/2010/main" val="2236135962"/>
      </p:ext>
    </p:extLst>
  </p:cSld>
  <p:clrMapOvr>
    <a:masterClrMapping/>
  </p:clrMapOvr>
  <p:transition advClick="0" advTm="2000">
    <p:zo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192" y="687474"/>
            <a:ext cx="7989752" cy="1083329"/>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581192" y="2228003"/>
            <a:ext cx="7989752" cy="3630794"/>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559327" y="5956136"/>
            <a:ext cx="2133600" cy="365125"/>
          </a:xfrm>
          <a:prstGeom prst="rect">
            <a:avLst/>
          </a:prstGeom>
        </p:spPr>
        <p:txBody>
          <a:bodyPr vert="horz" lIns="91440" tIns="45720" rIns="91440" bIns="45720" rtlCol="0" anchor="ctr"/>
          <a:lstStyle>
            <a:lvl1pPr algn="r">
              <a:defRPr sz="900">
                <a:solidFill>
                  <a:schemeClr val="accent2"/>
                </a:solidFill>
              </a:defRPr>
            </a:lvl1pPr>
          </a:lstStyle>
          <a:p>
            <a:pPr>
              <a:defRPr/>
            </a:pPr>
            <a:fld id="{5F7E0378-7C92-42B5-BB74-4453BBFFBD2E}" type="datetimeFigureOut">
              <a:rPr lang="en-US" smtClean="0"/>
              <a:pPr>
                <a:defRPr/>
              </a:pPr>
              <a:t>7/17/2026</a:t>
            </a:fld>
            <a:endParaRPr lang="en-US" dirty="0"/>
          </a:p>
        </p:txBody>
      </p:sp>
      <p:sp>
        <p:nvSpPr>
          <p:cNvPr id="5" name="Footer Placeholder 4"/>
          <p:cNvSpPr>
            <a:spLocks noGrp="1"/>
          </p:cNvSpPr>
          <p:nvPr>
            <p:ph type="ftr" sz="quarter" idx="3"/>
          </p:nvPr>
        </p:nvSpPr>
        <p:spPr>
          <a:xfrm>
            <a:off x="581192" y="5951810"/>
            <a:ext cx="4870585" cy="365125"/>
          </a:xfrm>
          <a:prstGeom prst="rect">
            <a:avLst/>
          </a:prstGeom>
        </p:spPr>
        <p:txBody>
          <a:bodyPr vert="horz" lIns="91440" tIns="45720" rIns="91440" bIns="45720" rtlCol="0" anchor="ctr"/>
          <a:lstStyle>
            <a:lvl1pPr algn="l">
              <a:defRPr sz="900" cap="all">
                <a:solidFill>
                  <a:schemeClr val="accent2"/>
                </a:solidFill>
              </a:defRPr>
            </a:lvl1pPr>
          </a:lstStyle>
          <a:p>
            <a:pPr>
              <a:defRPr/>
            </a:pPr>
            <a:endParaRPr lang="en-US"/>
          </a:p>
        </p:txBody>
      </p:sp>
      <p:sp>
        <p:nvSpPr>
          <p:cNvPr id="6" name="Slide Number Placeholder 5"/>
          <p:cNvSpPr>
            <a:spLocks noGrp="1"/>
          </p:cNvSpPr>
          <p:nvPr>
            <p:ph type="sldNum" sz="quarter" idx="4"/>
          </p:nvPr>
        </p:nvSpPr>
        <p:spPr>
          <a:xfrm>
            <a:off x="7800476" y="5956136"/>
            <a:ext cx="770468" cy="365125"/>
          </a:xfrm>
          <a:prstGeom prst="rect">
            <a:avLst/>
          </a:prstGeom>
        </p:spPr>
        <p:txBody>
          <a:bodyPr vert="horz" lIns="91440" tIns="45720" rIns="91440" bIns="45720" rtlCol="0" anchor="ctr"/>
          <a:lstStyle>
            <a:lvl1pPr algn="r">
              <a:defRPr sz="900">
                <a:solidFill>
                  <a:schemeClr val="accent2"/>
                </a:solidFill>
              </a:defRPr>
            </a:lvl1pPr>
          </a:lstStyle>
          <a:p>
            <a:fld id="{72B4AF3C-07D6-4B35-BA76-6CDF6D67C01E}" type="slidenum">
              <a:rPr lang="en-US" smtClean="0"/>
              <a:pPr/>
              <a:t>‹#›</a:t>
            </a:fld>
            <a:endParaRPr lang="en-US"/>
          </a:p>
        </p:txBody>
      </p:sp>
      <p:sp>
        <p:nvSpPr>
          <p:cNvPr id="9" name="Rectangle 8"/>
          <p:cNvSpPr/>
          <p:nvPr/>
        </p:nvSpPr>
        <p:spPr>
          <a:xfrm>
            <a:off x="448091" y="441325"/>
            <a:ext cx="2719909" cy="1080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 name="Rectangle 9"/>
          <p:cNvSpPr/>
          <p:nvPr/>
        </p:nvSpPr>
        <p:spPr>
          <a:xfrm>
            <a:off x="5976001" y="441325"/>
            <a:ext cx="2710800" cy="108000"/>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1" name="Rectangle 10"/>
          <p:cNvSpPr/>
          <p:nvPr/>
        </p:nvSpPr>
        <p:spPr>
          <a:xfrm>
            <a:off x="3216601" y="441325"/>
            <a:ext cx="2710800" cy="10800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2698087061"/>
      </p:ext>
    </p:extLst>
  </p:cSld>
  <p:clrMap bg1="lt1" tx1="dk1" bg2="lt2" tx2="dk2" accent1="accent1" accent2="accent2" accent3="accent3" accent4="accent4" accent5="accent5" accent6="accent6" hlink="hlink" folHlink="folHlink"/>
  <p:sldLayoutIdLst>
    <p:sldLayoutId id="2147484058" r:id="rId1"/>
    <p:sldLayoutId id="2147484059" r:id="rId2"/>
    <p:sldLayoutId id="2147484060" r:id="rId3"/>
    <p:sldLayoutId id="2147484061" r:id="rId4"/>
    <p:sldLayoutId id="2147484062" r:id="rId5"/>
    <p:sldLayoutId id="2147484063" r:id="rId6"/>
    <p:sldLayoutId id="2147484064" r:id="rId7"/>
    <p:sldLayoutId id="2147484065" r:id="rId8"/>
    <p:sldLayoutId id="2147484066" r:id="rId9"/>
    <p:sldLayoutId id="2147484067" r:id="rId10"/>
    <p:sldLayoutId id="2147484068" r:id="rId11"/>
  </p:sldLayoutIdLst>
  <p:transition advClick="0" advTm="2000">
    <p:zoom/>
  </p:transition>
  <p:txStyles>
    <p:titleStyle>
      <a:lvl1pPr algn="l" defTabSz="457200" rtl="0" eaLnBrk="1" latinLnBrk="0" hangingPunct="1">
        <a:spcBef>
          <a:spcPct val="0"/>
        </a:spcBef>
        <a:buNone/>
        <a:defRPr sz="2800" b="0" kern="1200" cap="all">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800" kern="1200">
          <a:solidFill>
            <a:schemeClr val="tx2"/>
          </a:solidFill>
          <a:latin typeface="+mn-lt"/>
          <a:ea typeface="+mn-ea"/>
          <a:cs typeface="+mn-cs"/>
        </a:defRPr>
      </a:lvl1pPr>
      <a:lvl2pPr marL="630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600" kern="1200">
          <a:solidFill>
            <a:schemeClr val="tx2"/>
          </a:solidFill>
          <a:latin typeface="+mn-lt"/>
          <a:ea typeface="+mn-ea"/>
          <a:cs typeface="+mn-cs"/>
        </a:defRPr>
      </a:lvl2pPr>
      <a:lvl3pPr marL="900000" indent="-270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400" kern="1200">
          <a:solidFill>
            <a:schemeClr val="tx2"/>
          </a:solidFill>
          <a:latin typeface="+mn-lt"/>
          <a:ea typeface="+mn-ea"/>
          <a:cs typeface="+mn-cs"/>
        </a:defRPr>
      </a:lvl3pPr>
      <a:lvl4pPr marL="124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4pPr>
      <a:lvl5pPr marL="160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6.xml"/><Relationship Id="rId4" Type="http://schemas.openxmlformats.org/officeDocument/2006/relationships/image" Target="../media/image10.jpeg"/></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6.xml"/><Relationship Id="rId6" Type="http://schemas.openxmlformats.org/officeDocument/2006/relationships/image" Target="../media/image1.png"/><Relationship Id="rId5" Type="http://schemas.openxmlformats.org/officeDocument/2006/relationships/image" Target="../media/image13.jpe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7" Type="http://schemas.microsoft.com/office/2007/relationships/hdphoto" Target="../media/hdphoto2.wdp"/><Relationship Id="rId2" Type="http://schemas.openxmlformats.org/officeDocument/2006/relationships/notesSlide" Target="../notesSlides/notesSlide9.xml"/><Relationship Id="rId1" Type="http://schemas.openxmlformats.org/officeDocument/2006/relationships/slideLayout" Target="../slideLayouts/slideLayout6.xml"/><Relationship Id="rId6" Type="http://schemas.openxmlformats.org/officeDocument/2006/relationships/image" Target="../media/image17.png"/><Relationship Id="rId5" Type="http://schemas.openxmlformats.org/officeDocument/2006/relationships/image" Target="../media/image16.jpeg"/><Relationship Id="rId4" Type="http://schemas.openxmlformats.org/officeDocument/2006/relationships/image" Target="../media/image15.jpeg"/></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7" Type="http://schemas.openxmlformats.org/officeDocument/2006/relationships/image" Target="../media/image19.jpeg"/><Relationship Id="rId2" Type="http://schemas.openxmlformats.org/officeDocument/2006/relationships/notesSlide" Target="../notesSlides/notesSlide10.xml"/><Relationship Id="rId1" Type="http://schemas.openxmlformats.org/officeDocument/2006/relationships/slideLayout" Target="../slideLayouts/slideLayout6.xml"/><Relationship Id="rId6" Type="http://schemas.openxmlformats.org/officeDocument/2006/relationships/image" Target="../media/image18.jpeg"/><Relationship Id="rId5" Type="http://schemas.microsoft.com/office/2007/relationships/hdphoto" Target="../media/hdphoto2.wdp"/><Relationship Id="rId4" Type="http://schemas.openxmlformats.org/officeDocument/2006/relationships/image" Target="../media/image17.png"/></Relationships>
</file>

<file path=ppt/slides/_rels/slide1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1.xml"/><Relationship Id="rId1" Type="http://schemas.openxmlformats.org/officeDocument/2006/relationships/slideLayout" Target="../slideLayouts/slideLayout6.xml"/><Relationship Id="rId5" Type="http://schemas.openxmlformats.org/officeDocument/2006/relationships/image" Target="../media/image22.png"/><Relationship Id="rId4" Type="http://schemas.openxmlformats.org/officeDocument/2006/relationships/image" Target="../media/image21.png"/></Relationships>
</file>

<file path=ppt/slides/_rels/slide1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2.xml"/><Relationship Id="rId1" Type="http://schemas.openxmlformats.org/officeDocument/2006/relationships/slideLayout" Target="../slideLayouts/slideLayout6.xml"/><Relationship Id="rId4" Type="http://schemas.openxmlformats.org/officeDocument/2006/relationships/image" Target="../media/image24.jpeg"/></Relationships>
</file>

<file path=ppt/slides/_rels/slide1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27.jpeg"/><Relationship Id="rId4" Type="http://schemas.openxmlformats.org/officeDocument/2006/relationships/image" Target="../media/image26.jpeg"/></Relationships>
</file>

<file path=ppt/slides/_rels/slide1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27.jpeg"/><Relationship Id="rId4" Type="http://schemas.openxmlformats.org/officeDocument/2006/relationships/image" Target="../media/image29.jpeg"/></Relationships>
</file>

<file path=ppt/slides/_rels/slide1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31.jpeg"/></Relationships>
</file>

<file path=ppt/slides/_rels/slide16.xml.rels><?xml version="1.0" encoding="UTF-8" standalone="yes"?>
<Relationships xmlns="http://schemas.openxmlformats.org/package/2006/relationships"><Relationship Id="rId8" Type="http://schemas.microsoft.com/office/2007/relationships/hdphoto" Target="../media/hdphoto3.wdp"/><Relationship Id="rId3" Type="http://schemas.openxmlformats.org/officeDocument/2006/relationships/image" Target="../media/image1.png"/><Relationship Id="rId7" Type="http://schemas.openxmlformats.org/officeDocument/2006/relationships/image" Target="../media/image35.png"/><Relationship Id="rId2" Type="http://schemas.openxmlformats.org/officeDocument/2006/relationships/notesSlide" Target="../notesSlides/notesSlide16.xml"/><Relationship Id="rId1" Type="http://schemas.openxmlformats.org/officeDocument/2006/relationships/slideLayout" Target="../slideLayouts/slideLayout6.xml"/><Relationship Id="rId6" Type="http://schemas.openxmlformats.org/officeDocument/2006/relationships/image" Target="../media/image34.jpeg"/><Relationship Id="rId5" Type="http://schemas.openxmlformats.org/officeDocument/2006/relationships/image" Target="../media/image33.jpeg"/><Relationship Id="rId4" Type="http://schemas.openxmlformats.org/officeDocument/2006/relationships/image" Target="../media/image32.jpe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6.xml"/><Relationship Id="rId6" Type="http://schemas.openxmlformats.org/officeDocument/2006/relationships/image" Target="../media/image37.png"/><Relationship Id="rId5" Type="http://schemas.microsoft.com/office/2007/relationships/hdphoto" Target="../media/hdphoto4.wdp"/><Relationship Id="rId4" Type="http://schemas.openxmlformats.org/officeDocument/2006/relationships/image" Target="../media/image36.pn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19.xml"/><Relationship Id="rId1" Type="http://schemas.openxmlformats.org/officeDocument/2006/relationships/slideLayout" Target="../slideLayouts/slideLayout6.xml"/><Relationship Id="rId6" Type="http://schemas.openxmlformats.org/officeDocument/2006/relationships/image" Target="../media/image41.jpeg"/><Relationship Id="rId5" Type="http://schemas.openxmlformats.org/officeDocument/2006/relationships/image" Target="../media/image40.png"/><Relationship Id="rId4" Type="http://schemas.openxmlformats.org/officeDocument/2006/relationships/image" Target="../media/image39.jpe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image" Target="../media/image42.png"/><Relationship Id="rId7"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6.xml"/><Relationship Id="rId6" Type="http://schemas.openxmlformats.org/officeDocument/2006/relationships/image" Target="../media/image45.jpeg"/><Relationship Id="rId5" Type="http://schemas.openxmlformats.org/officeDocument/2006/relationships/image" Target="../media/image44.jpeg"/><Relationship Id="rId4" Type="http://schemas.openxmlformats.org/officeDocument/2006/relationships/image" Target="../media/image43.png"/></Relationships>
</file>

<file path=ppt/slides/_rels/slide23.xml.rels><?xml version="1.0" encoding="UTF-8" standalone="yes"?>
<Relationships xmlns="http://schemas.openxmlformats.org/package/2006/relationships"><Relationship Id="rId8" Type="http://schemas.openxmlformats.org/officeDocument/2006/relationships/image" Target="../media/image51.jpeg"/><Relationship Id="rId3" Type="http://schemas.openxmlformats.org/officeDocument/2006/relationships/image" Target="../media/image46.jpeg"/><Relationship Id="rId7" Type="http://schemas.openxmlformats.org/officeDocument/2006/relationships/image" Target="../media/image50.jpeg"/><Relationship Id="rId12"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6.xml"/><Relationship Id="rId6" Type="http://schemas.openxmlformats.org/officeDocument/2006/relationships/image" Target="../media/image49.jpeg"/><Relationship Id="rId11" Type="http://schemas.openxmlformats.org/officeDocument/2006/relationships/image" Target="../media/image54.jpeg"/><Relationship Id="rId5" Type="http://schemas.openxmlformats.org/officeDocument/2006/relationships/image" Target="../media/image48.jpeg"/><Relationship Id="rId10" Type="http://schemas.openxmlformats.org/officeDocument/2006/relationships/image" Target="../media/image53.jpeg"/><Relationship Id="rId4" Type="http://schemas.openxmlformats.org/officeDocument/2006/relationships/image" Target="../media/image47.jpeg"/><Relationship Id="rId9" Type="http://schemas.openxmlformats.org/officeDocument/2006/relationships/image" Target="../media/image52.pn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notesSlide" Target="../notesSlides/notesSlide25.xml"/><Relationship Id="rId1" Type="http://schemas.openxmlformats.org/officeDocument/2006/relationships/slideLayout" Target="../slideLayouts/slideLayout7.xml"/><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ctrTitle" idx="4294967295"/>
          </p:nvPr>
        </p:nvSpPr>
        <p:spPr>
          <a:xfrm>
            <a:off x="1282638" y="1339253"/>
            <a:ext cx="6831717" cy="1447800"/>
          </a:xfrm>
        </p:spPr>
        <p:txBody>
          <a:bodyPr anchor="ctr">
            <a:normAutofit fontScale="90000"/>
          </a:bodyPr>
          <a:lstStyle/>
          <a:p>
            <a:pPr algn="ctr" eaLnBrk="1" hangingPunct="1"/>
            <a:r>
              <a:rPr lang="en-US" altLang="en-US" dirty="0">
                <a:solidFill>
                  <a:srgbClr val="000000"/>
                </a:solidFill>
                <a:latin typeface="Calibri" panose="020F0502020204030204" pitchFamily="34" charset="0"/>
                <a:cs typeface="Calibri" panose="020F0502020204030204" pitchFamily="34" charset="0"/>
              </a:rPr>
              <a:t>	</a:t>
            </a:r>
            <a:br>
              <a:rPr lang="en-US" altLang="en-US" dirty="0">
                <a:solidFill>
                  <a:srgbClr val="000000"/>
                </a:solidFill>
                <a:latin typeface="Calibri" panose="020F0502020204030204" pitchFamily="34" charset="0"/>
                <a:cs typeface="Calibri" panose="020F0502020204030204" pitchFamily="34" charset="0"/>
              </a:rPr>
            </a:br>
            <a:br>
              <a:rPr lang="en-US" altLang="en-US" dirty="0">
                <a:solidFill>
                  <a:srgbClr val="000000"/>
                </a:solidFill>
                <a:latin typeface="Calibri" panose="020F0502020204030204" pitchFamily="34" charset="0"/>
                <a:cs typeface="Calibri" panose="020F0502020204030204" pitchFamily="34" charset="0"/>
              </a:rPr>
            </a:br>
            <a:r>
              <a:rPr lang="en-US" altLang="en-US" sz="3600" dirty="0">
                <a:solidFill>
                  <a:srgbClr val="00000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Welcome to Bonneygrove Primary School Reception!</a:t>
            </a:r>
            <a:br>
              <a:rPr lang="en-US" altLang="en-US" dirty="0">
                <a:solidFill>
                  <a:srgbClr val="000000"/>
                </a:solidFill>
                <a:latin typeface="Calibri" panose="020F0502020204030204" pitchFamily="34" charset="0"/>
                <a:cs typeface="Calibri" panose="020F0502020204030204" pitchFamily="34" charset="0"/>
              </a:rPr>
            </a:br>
            <a:br>
              <a:rPr lang="en-US" altLang="en-US" dirty="0">
                <a:solidFill>
                  <a:srgbClr val="000000"/>
                </a:solidFill>
                <a:latin typeface="Calibri" panose="020F0502020204030204" pitchFamily="34" charset="0"/>
                <a:cs typeface="Calibri" panose="020F0502020204030204" pitchFamily="34" charset="0"/>
              </a:rPr>
            </a:br>
            <a:br>
              <a:rPr lang="en-US" altLang="en-US" dirty="0">
                <a:solidFill>
                  <a:srgbClr val="000000"/>
                </a:solidFill>
                <a:latin typeface="Calibri" panose="020F0502020204030204" pitchFamily="34" charset="0"/>
                <a:cs typeface="Calibri" panose="020F0502020204030204" pitchFamily="34" charset="0"/>
              </a:rPr>
            </a:br>
            <a:endParaRPr lang="en-US" altLang="en-US" dirty="0">
              <a:solidFill>
                <a:srgbClr val="000000"/>
              </a:solidFill>
              <a:latin typeface="Calibri" panose="020F0502020204030204" pitchFamily="34" charset="0"/>
              <a:cs typeface="Calibri" panose="020F0502020204030204" pitchFamily="34" charset="0"/>
            </a:endParaRPr>
          </a:p>
        </p:txBody>
      </p:sp>
      <p:grpSp>
        <p:nvGrpSpPr>
          <p:cNvPr id="2" name="Group 4"/>
          <p:cNvGrpSpPr>
            <a:grpSpLocks noChangeAspect="1"/>
          </p:cNvGrpSpPr>
          <p:nvPr/>
        </p:nvGrpSpPr>
        <p:grpSpPr bwMode="auto">
          <a:xfrm>
            <a:off x="1524000" y="6400809"/>
            <a:ext cx="5734050" cy="360363"/>
            <a:chOff x="960" y="4032"/>
            <a:chExt cx="3612" cy="227"/>
          </a:xfrm>
        </p:grpSpPr>
        <p:sp>
          <p:nvSpPr>
            <p:cNvPr id="3" name="AutoShape 3"/>
            <p:cNvSpPr>
              <a:spLocks noChangeAspect="1" noChangeArrowheads="1" noTextEdit="1"/>
            </p:cNvSpPr>
            <p:nvPr/>
          </p:nvSpPr>
          <p:spPr bwMode="auto">
            <a:xfrm>
              <a:off x="960" y="4032"/>
              <a:ext cx="3612"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6" name="Rectangle 7"/>
            <p:cNvSpPr>
              <a:spLocks noChangeArrowheads="1"/>
            </p:cNvSpPr>
            <p:nvPr/>
          </p:nvSpPr>
          <p:spPr bwMode="auto">
            <a:xfrm>
              <a:off x="3876" y="4032"/>
              <a:ext cx="72" cy="2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itchFamily="34" charset="0"/>
                  <a:cs typeface="Arial" pitchFamily="34" charset="0"/>
                </a:defRPr>
              </a:lvl1pPr>
              <a:lvl2pPr>
                <a:defRPr>
                  <a:solidFill>
                    <a:schemeClr val="tx1"/>
                  </a:solidFill>
                  <a:latin typeface="Arial" pitchFamily="34" charset="0"/>
                  <a:cs typeface="Arial" pitchFamily="34" charset="0"/>
                </a:defRPr>
              </a:lvl2pPr>
              <a:lvl3pPr>
                <a:defRPr>
                  <a:solidFill>
                    <a:schemeClr val="tx1"/>
                  </a:solidFill>
                  <a:latin typeface="Arial" pitchFamily="34" charset="0"/>
                  <a:cs typeface="Arial" pitchFamily="34" charset="0"/>
                </a:defRPr>
              </a:lvl3pPr>
              <a:lvl4pPr>
                <a:defRPr>
                  <a:solidFill>
                    <a:schemeClr val="tx1"/>
                  </a:solidFill>
                  <a:latin typeface="Arial" pitchFamily="34" charset="0"/>
                  <a:cs typeface="Arial" pitchFamily="34" charset="0"/>
                </a:defRPr>
              </a:lvl4pPr>
              <a:lvl5pPr>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700" b="0" i="1" u="none" strike="noStrike" cap="none" normalizeH="0" baseline="0">
                  <a:ln>
                    <a:noFill/>
                  </a:ln>
                  <a:solidFill>
                    <a:srgbClr val="000000"/>
                  </a:solidFill>
                  <a:effectLst/>
                  <a:latin typeface="Comic Sans MS" pitchFamily="66" charset="0"/>
                  <a:cs typeface="Arial" pitchFamily="34" charset="0"/>
                </a:rPr>
                <a:t> </a:t>
              </a:r>
              <a:endParaRPr kumimoji="0" lang="en-US" altLang="en-US" sz="1800" b="0" i="0" u="none" strike="noStrike" cap="none" normalizeH="0" baseline="0">
                <a:ln>
                  <a:noFill/>
                </a:ln>
                <a:solidFill>
                  <a:schemeClr val="tx1"/>
                </a:solidFill>
                <a:effectLst/>
                <a:latin typeface="Arial" pitchFamily="34" charset="0"/>
                <a:cs typeface="Arial" pitchFamily="34" charset="0"/>
              </a:endParaRPr>
            </a:p>
          </p:txBody>
        </p:sp>
      </p:grpSp>
      <p:pic>
        <p:nvPicPr>
          <p:cNvPr id="4" name="Picture 3">
            <a:extLst>
              <a:ext uri="{FF2B5EF4-FFF2-40B4-BE49-F238E27FC236}">
                <a16:creationId xmlns:a16="http://schemas.microsoft.com/office/drawing/2014/main" id="{5A103F43-593F-4787-85C1-F1A2C862C552}"/>
              </a:ext>
            </a:extLst>
          </p:cNvPr>
          <p:cNvPicPr>
            <a:picLocks noChangeAspect="1"/>
          </p:cNvPicPr>
          <p:nvPr/>
        </p:nvPicPr>
        <p:blipFill>
          <a:blip r:embed="rId3"/>
          <a:stretch>
            <a:fillRect/>
          </a:stretch>
        </p:blipFill>
        <p:spPr>
          <a:xfrm>
            <a:off x="228599" y="152390"/>
            <a:ext cx="2514601" cy="1066809"/>
          </a:xfrm>
          <a:prstGeom prst="rect">
            <a:avLst/>
          </a:prstGeom>
        </p:spPr>
      </p:pic>
      <p:pic>
        <p:nvPicPr>
          <p:cNvPr id="6146" name="Picture 2">
            <a:extLst>
              <a:ext uri="{FF2B5EF4-FFF2-40B4-BE49-F238E27FC236}">
                <a16:creationId xmlns:a16="http://schemas.microsoft.com/office/drawing/2014/main" id="{1451A486-F212-BF43-93CD-0847020C553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82638" y="2667000"/>
            <a:ext cx="6425197" cy="349370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advClick="0" advTm="2000">
    <p:zoom/>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600325" y="550641"/>
            <a:ext cx="6619875" cy="646331"/>
          </a:xfrm>
          <a:prstGeom prst="rect">
            <a:avLst/>
          </a:prstGeom>
          <a:noFill/>
        </p:spPr>
        <p:txBody>
          <a:bodyPr wrap="square" rtlCol="0">
            <a:spAutoFit/>
          </a:bodyPr>
          <a:lstStyle/>
          <a:p>
            <a:pPr algn="ctr"/>
            <a:r>
              <a:rPr lang="en-GB" sz="3600" dirty="0">
                <a:effectLst>
                  <a:outerShdw blurRad="38100" dist="38100" dir="2700000" algn="tl">
                    <a:srgbClr val="000000">
                      <a:alpha val="43137"/>
                    </a:srgbClr>
                  </a:outerShdw>
                </a:effectLst>
                <a:latin typeface="Calibri" pitchFamily="34" charset="0"/>
                <a:cs typeface="Calibri" pitchFamily="34" charset="0"/>
              </a:rPr>
              <a:t>Bonneygrove Primary School Staff</a:t>
            </a:r>
          </a:p>
        </p:txBody>
      </p:sp>
      <p:pic>
        <p:nvPicPr>
          <p:cNvPr id="4" name="Picture 3">
            <a:extLst>
              <a:ext uri="{FF2B5EF4-FFF2-40B4-BE49-F238E27FC236}">
                <a16:creationId xmlns:a16="http://schemas.microsoft.com/office/drawing/2014/main" id="{F46E4D6F-3109-4BC2-970B-BCA1AF60A2E7}"/>
              </a:ext>
            </a:extLst>
          </p:cNvPr>
          <p:cNvPicPr>
            <a:picLocks noChangeAspect="1"/>
          </p:cNvPicPr>
          <p:nvPr/>
        </p:nvPicPr>
        <p:blipFill>
          <a:blip r:embed="rId3"/>
          <a:stretch>
            <a:fillRect/>
          </a:stretch>
        </p:blipFill>
        <p:spPr>
          <a:xfrm>
            <a:off x="228599" y="152390"/>
            <a:ext cx="2514601" cy="1066809"/>
          </a:xfrm>
          <a:prstGeom prst="rect">
            <a:avLst/>
          </a:prstGeom>
        </p:spPr>
      </p:pic>
      <p:pic>
        <p:nvPicPr>
          <p:cNvPr id="6" name="Picture 5">
            <a:extLst>
              <a:ext uri="{FF2B5EF4-FFF2-40B4-BE49-F238E27FC236}">
                <a16:creationId xmlns:a16="http://schemas.microsoft.com/office/drawing/2014/main" id="{249A6F4B-0657-3C61-8D19-C1C26BF1E408}"/>
              </a:ext>
            </a:extLst>
          </p:cNvPr>
          <p:cNvPicPr>
            <a:picLocks noChangeAspect="1"/>
          </p:cNvPicPr>
          <p:nvPr/>
        </p:nvPicPr>
        <p:blipFill>
          <a:blip r:embed="rId4"/>
          <a:stretch>
            <a:fillRect/>
          </a:stretch>
        </p:blipFill>
        <p:spPr>
          <a:xfrm>
            <a:off x="2152745" y="1334021"/>
            <a:ext cx="1666277" cy="2182761"/>
          </a:xfrm>
          <a:prstGeom prst="rect">
            <a:avLst/>
          </a:prstGeom>
        </p:spPr>
      </p:pic>
      <p:sp>
        <p:nvSpPr>
          <p:cNvPr id="7" name="TextBox 6">
            <a:extLst>
              <a:ext uri="{FF2B5EF4-FFF2-40B4-BE49-F238E27FC236}">
                <a16:creationId xmlns:a16="http://schemas.microsoft.com/office/drawing/2014/main" id="{E06A58D7-4139-E1F7-40E8-82C8894CEC78}"/>
              </a:ext>
            </a:extLst>
          </p:cNvPr>
          <p:cNvSpPr txBox="1"/>
          <p:nvPr/>
        </p:nvSpPr>
        <p:spPr>
          <a:xfrm>
            <a:off x="1728582" y="3585563"/>
            <a:ext cx="2514602" cy="923330"/>
          </a:xfrm>
          <a:prstGeom prst="rect">
            <a:avLst/>
          </a:prstGeom>
          <a:noFill/>
        </p:spPr>
        <p:txBody>
          <a:bodyPr wrap="square" rtlCol="0">
            <a:spAutoFit/>
          </a:bodyPr>
          <a:lstStyle/>
          <a:p>
            <a:pPr algn="ctr"/>
            <a:r>
              <a:rPr lang="en-GB" sz="1800" dirty="0">
                <a:latin typeface="Calibri" pitchFamily="34" charset="0"/>
                <a:cs typeface="Calibri" pitchFamily="34" charset="0"/>
              </a:rPr>
              <a:t>Executive </a:t>
            </a:r>
            <a:r>
              <a:rPr lang="en-GB" sz="1800">
                <a:latin typeface="Calibri" pitchFamily="34" charset="0"/>
                <a:cs typeface="Calibri" pitchFamily="34" charset="0"/>
              </a:rPr>
              <a:t>Headteacher</a:t>
            </a:r>
            <a:r>
              <a:rPr lang="en-GB" sz="1800" dirty="0">
                <a:latin typeface="Calibri" pitchFamily="34" charset="0"/>
                <a:cs typeface="Calibri" pitchFamily="34" charset="0"/>
              </a:rPr>
              <a:t> </a:t>
            </a:r>
            <a:br>
              <a:rPr lang="en-GB" sz="1800" dirty="0">
                <a:latin typeface="Calibri" pitchFamily="34" charset="0"/>
                <a:cs typeface="Calibri" pitchFamily="34" charset="0"/>
              </a:rPr>
            </a:br>
            <a:r>
              <a:rPr lang="en-GB" sz="1800" dirty="0">
                <a:latin typeface="Calibri" pitchFamily="34" charset="0"/>
                <a:cs typeface="Calibri" pitchFamily="34" charset="0"/>
              </a:rPr>
              <a:t> Mr Hamilton</a:t>
            </a:r>
          </a:p>
          <a:p>
            <a:endParaRPr lang="en-GB" dirty="0"/>
          </a:p>
        </p:txBody>
      </p:sp>
      <p:pic>
        <p:nvPicPr>
          <p:cNvPr id="12" name="Picture 11">
            <a:extLst>
              <a:ext uri="{FF2B5EF4-FFF2-40B4-BE49-F238E27FC236}">
                <a16:creationId xmlns:a16="http://schemas.microsoft.com/office/drawing/2014/main" id="{E564A8A2-BEDC-9A09-9A2B-DEFF58B6452F}"/>
              </a:ext>
            </a:extLst>
          </p:cNvPr>
          <p:cNvPicPr>
            <a:picLocks noChangeAspect="1"/>
          </p:cNvPicPr>
          <p:nvPr/>
        </p:nvPicPr>
        <p:blipFill>
          <a:blip r:embed="rId5"/>
          <a:stretch>
            <a:fillRect/>
          </a:stretch>
        </p:blipFill>
        <p:spPr>
          <a:xfrm>
            <a:off x="4572000" y="1558963"/>
            <a:ext cx="1619476" cy="2019582"/>
          </a:xfrm>
          <a:prstGeom prst="rect">
            <a:avLst/>
          </a:prstGeom>
        </p:spPr>
      </p:pic>
      <p:sp>
        <p:nvSpPr>
          <p:cNvPr id="13" name="TextBox 12">
            <a:extLst>
              <a:ext uri="{FF2B5EF4-FFF2-40B4-BE49-F238E27FC236}">
                <a16:creationId xmlns:a16="http://schemas.microsoft.com/office/drawing/2014/main" id="{51758B6A-2534-F955-320B-918DAA30BCEF}"/>
              </a:ext>
            </a:extLst>
          </p:cNvPr>
          <p:cNvSpPr txBox="1"/>
          <p:nvPr/>
        </p:nvSpPr>
        <p:spPr>
          <a:xfrm>
            <a:off x="4235995" y="3617273"/>
            <a:ext cx="2514602" cy="923330"/>
          </a:xfrm>
          <a:prstGeom prst="rect">
            <a:avLst/>
          </a:prstGeom>
          <a:noFill/>
        </p:spPr>
        <p:txBody>
          <a:bodyPr wrap="square" rtlCol="0">
            <a:spAutoFit/>
          </a:bodyPr>
          <a:lstStyle/>
          <a:p>
            <a:pPr algn="ctr"/>
            <a:r>
              <a:rPr lang="en-GB" sz="1800" dirty="0">
                <a:latin typeface="Calibri" pitchFamily="34" charset="0"/>
                <a:cs typeface="Calibri" pitchFamily="34" charset="0"/>
              </a:rPr>
              <a:t>Head of Inclusion </a:t>
            </a:r>
          </a:p>
          <a:p>
            <a:pPr algn="ctr"/>
            <a:r>
              <a:rPr lang="en-GB" dirty="0">
                <a:latin typeface="Calibri" pitchFamily="34" charset="0"/>
                <a:cs typeface="Calibri" pitchFamily="34" charset="0"/>
              </a:rPr>
              <a:t>Miss Stevens</a:t>
            </a:r>
            <a:endParaRPr lang="en-GB" sz="1800" dirty="0">
              <a:latin typeface="Calibri" pitchFamily="34" charset="0"/>
              <a:cs typeface="Calibri" pitchFamily="34" charset="0"/>
            </a:endParaRPr>
          </a:p>
          <a:p>
            <a:endParaRPr lang="en-GB" dirty="0"/>
          </a:p>
        </p:txBody>
      </p:sp>
      <p:pic>
        <p:nvPicPr>
          <p:cNvPr id="15" name="Picture 14">
            <a:extLst>
              <a:ext uri="{FF2B5EF4-FFF2-40B4-BE49-F238E27FC236}">
                <a16:creationId xmlns:a16="http://schemas.microsoft.com/office/drawing/2014/main" id="{C5E56EE9-56D4-7E74-B12F-D1C98900D782}"/>
              </a:ext>
            </a:extLst>
          </p:cNvPr>
          <p:cNvPicPr>
            <a:picLocks noChangeAspect="1"/>
          </p:cNvPicPr>
          <p:nvPr/>
        </p:nvPicPr>
        <p:blipFill>
          <a:blip r:embed="rId6"/>
          <a:stretch>
            <a:fillRect/>
          </a:stretch>
        </p:blipFill>
        <p:spPr>
          <a:xfrm>
            <a:off x="2431553" y="4508893"/>
            <a:ext cx="1657581" cy="2067213"/>
          </a:xfrm>
          <a:prstGeom prst="rect">
            <a:avLst/>
          </a:prstGeom>
        </p:spPr>
      </p:pic>
      <p:sp>
        <p:nvSpPr>
          <p:cNvPr id="16" name="TextBox 15">
            <a:extLst>
              <a:ext uri="{FF2B5EF4-FFF2-40B4-BE49-F238E27FC236}">
                <a16:creationId xmlns:a16="http://schemas.microsoft.com/office/drawing/2014/main" id="{587E5EBB-42E8-32F2-1BF9-BF422B1ECAEF}"/>
              </a:ext>
            </a:extLst>
          </p:cNvPr>
          <p:cNvSpPr txBox="1"/>
          <p:nvPr/>
        </p:nvSpPr>
        <p:spPr>
          <a:xfrm>
            <a:off x="3950032" y="5132830"/>
            <a:ext cx="2705101" cy="1200329"/>
          </a:xfrm>
          <a:prstGeom prst="rect">
            <a:avLst/>
          </a:prstGeom>
          <a:noFill/>
        </p:spPr>
        <p:txBody>
          <a:bodyPr wrap="square" rtlCol="0">
            <a:spAutoFit/>
          </a:bodyPr>
          <a:lstStyle/>
          <a:p>
            <a:pPr algn="ctr"/>
            <a:br>
              <a:rPr lang="en-GB" dirty="0">
                <a:latin typeface="Calibri" pitchFamily="34" charset="0"/>
                <a:cs typeface="Calibri" pitchFamily="34" charset="0"/>
              </a:rPr>
            </a:br>
            <a:r>
              <a:rPr lang="en-GB" dirty="0">
                <a:latin typeface="Calibri" pitchFamily="34" charset="0"/>
                <a:cs typeface="Calibri" pitchFamily="34" charset="0"/>
              </a:rPr>
              <a:t>Early Years Lead</a:t>
            </a:r>
            <a:endParaRPr lang="en-GB" sz="1800" dirty="0">
              <a:latin typeface="Calibri" pitchFamily="34" charset="0"/>
              <a:cs typeface="Calibri" pitchFamily="34" charset="0"/>
            </a:endParaRPr>
          </a:p>
          <a:p>
            <a:pPr algn="ctr"/>
            <a:r>
              <a:rPr lang="en-GB" dirty="0">
                <a:latin typeface="Calibri" pitchFamily="34" charset="0"/>
                <a:cs typeface="Calibri" pitchFamily="34" charset="0"/>
              </a:rPr>
              <a:t>Mrs </a:t>
            </a:r>
            <a:r>
              <a:rPr lang="en-GB" dirty="0" err="1">
                <a:latin typeface="Calibri" pitchFamily="34" charset="0"/>
                <a:cs typeface="Calibri" pitchFamily="34" charset="0"/>
              </a:rPr>
              <a:t>Photi</a:t>
            </a:r>
            <a:endParaRPr lang="en-GB" sz="1800" dirty="0">
              <a:latin typeface="Calibri" pitchFamily="34" charset="0"/>
              <a:cs typeface="Calibri" pitchFamily="34" charset="0"/>
            </a:endParaRPr>
          </a:p>
          <a:p>
            <a:endParaRPr lang="en-GB" dirty="0"/>
          </a:p>
        </p:txBody>
      </p:sp>
    </p:spTree>
    <p:extLst>
      <p:ext uri="{BB962C8B-B14F-4D97-AF65-F5344CB8AC3E}">
        <p14:creationId xmlns:p14="http://schemas.microsoft.com/office/powerpoint/2010/main" val="244615960"/>
      </p:ext>
    </p:extLst>
  </p:cSld>
  <p:clrMapOvr>
    <a:masterClrMapping/>
  </p:clrMapOvr>
  <p:transition advClick="0" advTm="2000">
    <p:zoom/>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600325" y="550641"/>
            <a:ext cx="6619875" cy="646331"/>
          </a:xfrm>
          <a:prstGeom prst="rect">
            <a:avLst/>
          </a:prstGeom>
          <a:noFill/>
        </p:spPr>
        <p:txBody>
          <a:bodyPr wrap="square" rtlCol="0">
            <a:spAutoFit/>
          </a:bodyPr>
          <a:lstStyle/>
          <a:p>
            <a:pPr algn="ctr"/>
            <a:r>
              <a:rPr lang="en-GB" sz="3600" dirty="0">
                <a:effectLst>
                  <a:outerShdw blurRad="38100" dist="38100" dir="2700000" algn="tl">
                    <a:srgbClr val="000000">
                      <a:alpha val="43137"/>
                    </a:srgbClr>
                  </a:outerShdw>
                </a:effectLst>
                <a:latin typeface="Calibri" pitchFamily="34" charset="0"/>
                <a:cs typeface="Calibri" pitchFamily="34" charset="0"/>
              </a:rPr>
              <a:t>Bonneygrove Primary School Staff</a:t>
            </a:r>
          </a:p>
        </p:txBody>
      </p:sp>
      <p:pic>
        <p:nvPicPr>
          <p:cNvPr id="4" name="Picture 3">
            <a:extLst>
              <a:ext uri="{FF2B5EF4-FFF2-40B4-BE49-F238E27FC236}">
                <a16:creationId xmlns:a16="http://schemas.microsoft.com/office/drawing/2014/main" id="{F46E4D6F-3109-4BC2-970B-BCA1AF60A2E7}"/>
              </a:ext>
            </a:extLst>
          </p:cNvPr>
          <p:cNvPicPr>
            <a:picLocks noChangeAspect="1"/>
          </p:cNvPicPr>
          <p:nvPr/>
        </p:nvPicPr>
        <p:blipFill>
          <a:blip r:embed="rId3"/>
          <a:stretch>
            <a:fillRect/>
          </a:stretch>
        </p:blipFill>
        <p:spPr>
          <a:xfrm>
            <a:off x="228599" y="152390"/>
            <a:ext cx="2514601" cy="1066809"/>
          </a:xfrm>
          <a:prstGeom prst="rect">
            <a:avLst/>
          </a:prstGeom>
        </p:spPr>
      </p:pic>
      <p:sp>
        <p:nvSpPr>
          <p:cNvPr id="7" name="TextBox 6">
            <a:extLst>
              <a:ext uri="{FF2B5EF4-FFF2-40B4-BE49-F238E27FC236}">
                <a16:creationId xmlns:a16="http://schemas.microsoft.com/office/drawing/2014/main" id="{E06A58D7-4139-E1F7-40E8-82C8894CEC78}"/>
              </a:ext>
            </a:extLst>
          </p:cNvPr>
          <p:cNvSpPr txBox="1"/>
          <p:nvPr/>
        </p:nvSpPr>
        <p:spPr>
          <a:xfrm>
            <a:off x="723899" y="3420070"/>
            <a:ext cx="3086101" cy="923330"/>
          </a:xfrm>
          <a:prstGeom prst="rect">
            <a:avLst/>
          </a:prstGeom>
          <a:noFill/>
        </p:spPr>
        <p:txBody>
          <a:bodyPr wrap="square" rtlCol="0">
            <a:spAutoFit/>
          </a:bodyPr>
          <a:lstStyle/>
          <a:p>
            <a:pPr algn="ctr"/>
            <a:r>
              <a:rPr lang="en-GB" sz="1800" dirty="0">
                <a:latin typeface="Calibri" pitchFamily="34" charset="0"/>
                <a:cs typeface="Calibri" pitchFamily="34" charset="0"/>
              </a:rPr>
              <a:t>Miss Morris</a:t>
            </a:r>
          </a:p>
          <a:p>
            <a:pPr algn="ctr"/>
            <a:r>
              <a:rPr lang="en-GB" sz="1800" dirty="0">
                <a:latin typeface="Calibri" pitchFamily="34" charset="0"/>
                <a:cs typeface="Calibri" pitchFamily="34" charset="0"/>
              </a:rPr>
              <a:t>Receptio</a:t>
            </a:r>
            <a:r>
              <a:rPr lang="en-GB" dirty="0">
                <a:latin typeface="Calibri" pitchFamily="34" charset="0"/>
                <a:cs typeface="Calibri" pitchFamily="34" charset="0"/>
              </a:rPr>
              <a:t>n Lead</a:t>
            </a:r>
          </a:p>
          <a:p>
            <a:endParaRPr lang="en-GB" dirty="0"/>
          </a:p>
        </p:txBody>
      </p:sp>
      <p:sp>
        <p:nvSpPr>
          <p:cNvPr id="10" name="TextBox 9">
            <a:extLst>
              <a:ext uri="{FF2B5EF4-FFF2-40B4-BE49-F238E27FC236}">
                <a16:creationId xmlns:a16="http://schemas.microsoft.com/office/drawing/2014/main" id="{403FCD10-DCC4-64C1-6E65-FA067D3F88E9}"/>
              </a:ext>
            </a:extLst>
          </p:cNvPr>
          <p:cNvSpPr txBox="1"/>
          <p:nvPr/>
        </p:nvSpPr>
        <p:spPr>
          <a:xfrm>
            <a:off x="5709250" y="3469331"/>
            <a:ext cx="2514602" cy="1200329"/>
          </a:xfrm>
          <a:prstGeom prst="rect">
            <a:avLst/>
          </a:prstGeom>
          <a:noFill/>
        </p:spPr>
        <p:txBody>
          <a:bodyPr wrap="square" rtlCol="0">
            <a:spAutoFit/>
          </a:bodyPr>
          <a:lstStyle/>
          <a:p>
            <a:pPr algn="ctr"/>
            <a:r>
              <a:rPr lang="en-GB" dirty="0">
                <a:latin typeface="Calibri" pitchFamily="34" charset="0"/>
                <a:cs typeface="Calibri" pitchFamily="34" charset="0"/>
              </a:rPr>
              <a:t>Miss Laws</a:t>
            </a:r>
            <a:endParaRPr lang="en-GB" sz="1800" dirty="0">
              <a:latin typeface="Calibri" pitchFamily="34" charset="0"/>
              <a:cs typeface="Calibri" pitchFamily="34" charset="0"/>
            </a:endParaRPr>
          </a:p>
          <a:p>
            <a:pPr algn="ctr"/>
            <a:r>
              <a:rPr lang="en-GB" sz="1800" dirty="0">
                <a:latin typeface="Calibri" pitchFamily="34" charset="0"/>
                <a:cs typeface="Calibri" pitchFamily="34" charset="0"/>
              </a:rPr>
              <a:t>Reception Teacher</a:t>
            </a:r>
          </a:p>
          <a:p>
            <a:pPr algn="ctr"/>
            <a:endParaRPr lang="en-GB" sz="1800" dirty="0">
              <a:latin typeface="Calibri" pitchFamily="34" charset="0"/>
              <a:cs typeface="Calibri" pitchFamily="34" charset="0"/>
            </a:endParaRPr>
          </a:p>
          <a:p>
            <a:endParaRPr lang="en-GB" dirty="0"/>
          </a:p>
        </p:txBody>
      </p:sp>
      <p:sp>
        <p:nvSpPr>
          <p:cNvPr id="16" name="TextBox 15">
            <a:extLst>
              <a:ext uri="{FF2B5EF4-FFF2-40B4-BE49-F238E27FC236}">
                <a16:creationId xmlns:a16="http://schemas.microsoft.com/office/drawing/2014/main" id="{587E5EBB-42E8-32F2-1BF9-BF422B1ECAEF}"/>
              </a:ext>
            </a:extLst>
          </p:cNvPr>
          <p:cNvSpPr txBox="1"/>
          <p:nvPr/>
        </p:nvSpPr>
        <p:spPr>
          <a:xfrm>
            <a:off x="2057400" y="6163270"/>
            <a:ext cx="2705101" cy="923330"/>
          </a:xfrm>
          <a:prstGeom prst="rect">
            <a:avLst/>
          </a:prstGeom>
          <a:noFill/>
        </p:spPr>
        <p:txBody>
          <a:bodyPr wrap="square" rtlCol="0">
            <a:spAutoFit/>
          </a:bodyPr>
          <a:lstStyle/>
          <a:p>
            <a:pPr algn="ctr"/>
            <a:r>
              <a:rPr lang="en-GB" sz="1800" dirty="0">
                <a:latin typeface="Calibri" pitchFamily="34" charset="0"/>
                <a:cs typeface="Calibri" pitchFamily="34" charset="0"/>
              </a:rPr>
              <a:t>Mrs </a:t>
            </a:r>
            <a:r>
              <a:rPr lang="en-GB" sz="1800" dirty="0" err="1">
                <a:latin typeface="Calibri" pitchFamily="34" charset="0"/>
                <a:cs typeface="Calibri" pitchFamily="34" charset="0"/>
              </a:rPr>
              <a:t>Nobrega</a:t>
            </a:r>
            <a:endParaRPr lang="en-GB" sz="1800" dirty="0">
              <a:latin typeface="Calibri" pitchFamily="34" charset="0"/>
              <a:cs typeface="Calibri" pitchFamily="34" charset="0"/>
            </a:endParaRPr>
          </a:p>
          <a:p>
            <a:pPr algn="ctr"/>
            <a:r>
              <a:rPr lang="en-GB" dirty="0">
                <a:latin typeface="Calibri" pitchFamily="34" charset="0"/>
                <a:cs typeface="Calibri" pitchFamily="34" charset="0"/>
              </a:rPr>
              <a:t>Reception TA</a:t>
            </a:r>
            <a:endParaRPr lang="en-GB" sz="1800" dirty="0">
              <a:latin typeface="Calibri" pitchFamily="34" charset="0"/>
              <a:cs typeface="Calibri" pitchFamily="34" charset="0"/>
            </a:endParaRPr>
          </a:p>
          <a:p>
            <a:endParaRPr lang="en-GB" dirty="0"/>
          </a:p>
        </p:txBody>
      </p:sp>
      <p:pic>
        <p:nvPicPr>
          <p:cNvPr id="5" name="Picture 4">
            <a:extLst>
              <a:ext uri="{FF2B5EF4-FFF2-40B4-BE49-F238E27FC236}">
                <a16:creationId xmlns:a16="http://schemas.microsoft.com/office/drawing/2014/main" id="{6C58924F-5AD2-3753-CE46-00CAEFEFF301}"/>
              </a:ext>
            </a:extLst>
          </p:cNvPr>
          <p:cNvPicPr>
            <a:picLocks noChangeAspect="1"/>
          </p:cNvPicPr>
          <p:nvPr/>
        </p:nvPicPr>
        <p:blipFill>
          <a:blip r:embed="rId4"/>
          <a:stretch>
            <a:fillRect/>
          </a:stretch>
        </p:blipFill>
        <p:spPr>
          <a:xfrm>
            <a:off x="1415932" y="1192739"/>
            <a:ext cx="1667108" cy="2210108"/>
          </a:xfrm>
          <a:prstGeom prst="rect">
            <a:avLst/>
          </a:prstGeom>
        </p:spPr>
      </p:pic>
      <p:pic>
        <p:nvPicPr>
          <p:cNvPr id="11" name="Picture 10">
            <a:extLst>
              <a:ext uri="{FF2B5EF4-FFF2-40B4-BE49-F238E27FC236}">
                <a16:creationId xmlns:a16="http://schemas.microsoft.com/office/drawing/2014/main" id="{9A7E3366-A60B-5417-49F0-D908B306FE7D}"/>
              </a:ext>
            </a:extLst>
          </p:cNvPr>
          <p:cNvPicPr>
            <a:picLocks noChangeAspect="1"/>
          </p:cNvPicPr>
          <p:nvPr/>
        </p:nvPicPr>
        <p:blipFill>
          <a:blip r:embed="rId5"/>
          <a:stretch>
            <a:fillRect/>
          </a:stretch>
        </p:blipFill>
        <p:spPr>
          <a:xfrm>
            <a:off x="2600325" y="4000208"/>
            <a:ext cx="1705213" cy="2095792"/>
          </a:xfrm>
          <a:prstGeom prst="rect">
            <a:avLst/>
          </a:prstGeom>
        </p:spPr>
      </p:pic>
      <p:pic>
        <p:nvPicPr>
          <p:cNvPr id="17" name="Picture 16">
            <a:extLst>
              <a:ext uri="{FF2B5EF4-FFF2-40B4-BE49-F238E27FC236}">
                <a16:creationId xmlns:a16="http://schemas.microsoft.com/office/drawing/2014/main" id="{394A9FCE-CD0D-E6C9-51B9-3A9C13EDE32E}"/>
              </a:ext>
            </a:extLst>
          </p:cNvPr>
          <p:cNvPicPr>
            <a:picLocks noChangeAspect="1"/>
          </p:cNvPicPr>
          <p:nvPr/>
        </p:nvPicPr>
        <p:blipFill>
          <a:blip r:embed="rId6"/>
          <a:stretch>
            <a:fillRect/>
          </a:stretch>
        </p:blipFill>
        <p:spPr>
          <a:xfrm>
            <a:off x="4838464" y="4162144"/>
            <a:ext cx="1648055" cy="2010056"/>
          </a:xfrm>
          <a:prstGeom prst="rect">
            <a:avLst/>
          </a:prstGeom>
        </p:spPr>
      </p:pic>
      <p:sp>
        <p:nvSpPr>
          <p:cNvPr id="18" name="TextBox 17">
            <a:extLst>
              <a:ext uri="{FF2B5EF4-FFF2-40B4-BE49-F238E27FC236}">
                <a16:creationId xmlns:a16="http://schemas.microsoft.com/office/drawing/2014/main" id="{AFB9255B-4965-0346-7757-FB743F4BA2A2}"/>
              </a:ext>
            </a:extLst>
          </p:cNvPr>
          <p:cNvSpPr txBox="1"/>
          <p:nvPr/>
        </p:nvSpPr>
        <p:spPr>
          <a:xfrm>
            <a:off x="4261450" y="6163270"/>
            <a:ext cx="2705101" cy="923330"/>
          </a:xfrm>
          <a:prstGeom prst="rect">
            <a:avLst/>
          </a:prstGeom>
          <a:noFill/>
        </p:spPr>
        <p:txBody>
          <a:bodyPr wrap="square" rtlCol="0">
            <a:spAutoFit/>
          </a:bodyPr>
          <a:lstStyle/>
          <a:p>
            <a:pPr algn="ctr"/>
            <a:r>
              <a:rPr lang="en-GB" sz="1800" dirty="0">
                <a:latin typeface="Calibri" pitchFamily="34" charset="0"/>
                <a:cs typeface="Calibri" pitchFamily="34" charset="0"/>
              </a:rPr>
              <a:t>Mrs </a:t>
            </a:r>
            <a:r>
              <a:rPr lang="en-GB" sz="1800" dirty="0" err="1">
                <a:latin typeface="Calibri" pitchFamily="34" charset="0"/>
                <a:cs typeface="Calibri" pitchFamily="34" charset="0"/>
              </a:rPr>
              <a:t>Kipkebut</a:t>
            </a:r>
            <a:endParaRPr lang="en-GB" sz="1800" dirty="0">
              <a:latin typeface="Calibri" pitchFamily="34" charset="0"/>
              <a:cs typeface="Calibri" pitchFamily="34" charset="0"/>
            </a:endParaRPr>
          </a:p>
          <a:p>
            <a:pPr algn="ctr"/>
            <a:r>
              <a:rPr lang="en-GB" dirty="0">
                <a:latin typeface="Calibri" pitchFamily="34" charset="0"/>
                <a:cs typeface="Calibri" pitchFamily="34" charset="0"/>
              </a:rPr>
              <a:t>Reception TA</a:t>
            </a:r>
            <a:endParaRPr lang="en-GB" sz="1800" dirty="0">
              <a:latin typeface="Calibri" pitchFamily="34" charset="0"/>
              <a:cs typeface="Calibri" pitchFamily="34" charset="0"/>
            </a:endParaRPr>
          </a:p>
          <a:p>
            <a:endParaRPr lang="en-GB" dirty="0"/>
          </a:p>
        </p:txBody>
      </p:sp>
      <p:pic>
        <p:nvPicPr>
          <p:cNvPr id="6" name="Picture 5">
            <a:extLst>
              <a:ext uri="{FF2B5EF4-FFF2-40B4-BE49-F238E27FC236}">
                <a16:creationId xmlns:a16="http://schemas.microsoft.com/office/drawing/2014/main" id="{29418A9A-0DFF-3607-6A24-C7C0A1166F2E}"/>
              </a:ext>
            </a:extLst>
          </p:cNvPr>
          <p:cNvPicPr>
            <a:picLocks noChangeAspect="1"/>
          </p:cNvPicPr>
          <p:nvPr/>
        </p:nvPicPr>
        <p:blipFill>
          <a:blip r:embed="rId7"/>
          <a:stretch>
            <a:fillRect/>
          </a:stretch>
        </p:blipFill>
        <p:spPr>
          <a:xfrm>
            <a:off x="6060963" y="1243776"/>
            <a:ext cx="1795494" cy="2260062"/>
          </a:xfrm>
          <a:prstGeom prst="rect">
            <a:avLst/>
          </a:prstGeom>
        </p:spPr>
      </p:pic>
    </p:spTree>
    <p:extLst>
      <p:ext uri="{BB962C8B-B14F-4D97-AF65-F5344CB8AC3E}">
        <p14:creationId xmlns:p14="http://schemas.microsoft.com/office/powerpoint/2010/main" val="215831511"/>
      </p:ext>
    </p:extLst>
  </p:cSld>
  <p:clrMapOvr>
    <a:masterClrMapping/>
  </p:clrMapOvr>
  <p:transition advClick="0" advTm="2000">
    <p:zoom/>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normAutofit/>
          </a:bodyPr>
          <a:lstStyle/>
          <a:p>
            <a:r>
              <a:rPr lang="en-GB" dirty="0"/>
              <a:t>What will my child be learning?</a:t>
            </a:r>
            <a:endParaRPr lang="en-GB" altLang="en-US" sz="2200" b="1" dirty="0">
              <a:solidFill>
                <a:srgbClr val="7BCBB7"/>
              </a:solidFill>
            </a:endParaRPr>
          </a:p>
        </p:txBody>
      </p:sp>
      <p:graphicFrame>
        <p:nvGraphicFramePr>
          <p:cNvPr id="7171" name="Group 3"/>
          <p:cNvGraphicFramePr>
            <a:graphicFrameLocks noGrp="1"/>
          </p:cNvGraphicFramePr>
          <p:nvPr>
            <p:ph idx="4294967295"/>
            <p:extLst>
              <p:ext uri="{D42A27DB-BD31-4B8C-83A1-F6EECF244321}">
                <p14:modId xmlns:p14="http://schemas.microsoft.com/office/powerpoint/2010/main" val="4268733133"/>
              </p:ext>
            </p:extLst>
          </p:nvPr>
        </p:nvGraphicFramePr>
        <p:xfrm>
          <a:off x="1143000" y="2438400"/>
          <a:ext cx="7185521" cy="3423318"/>
        </p:xfrm>
        <a:graphic>
          <a:graphicData uri="http://schemas.openxmlformats.org/drawingml/2006/table">
            <a:tbl>
              <a:tblPr/>
              <a:tblGrid>
                <a:gridCol w="3503498">
                  <a:extLst>
                    <a:ext uri="{9D8B030D-6E8A-4147-A177-3AD203B41FA5}">
                      <a16:colId xmlns:a16="http://schemas.microsoft.com/office/drawing/2014/main" val="20000"/>
                    </a:ext>
                  </a:extLst>
                </a:gridCol>
                <a:gridCol w="3682023">
                  <a:extLst>
                    <a:ext uri="{9D8B030D-6E8A-4147-A177-3AD203B41FA5}">
                      <a16:colId xmlns:a16="http://schemas.microsoft.com/office/drawing/2014/main" val="20001"/>
                    </a:ext>
                  </a:extLst>
                </a:gridCol>
              </a:tblGrid>
              <a:tr h="629264">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altLang="en-US" sz="2000" b="1" i="0" u="none" strike="noStrike" cap="none" normalizeH="0" baseline="0" dirty="0">
                          <a:ln>
                            <a:noFill/>
                          </a:ln>
                          <a:solidFill>
                            <a:schemeClr val="bg1"/>
                          </a:solidFill>
                          <a:effectLst/>
                          <a:latin typeface="Arial" charset="0"/>
                        </a:rPr>
                        <a:t>Prime Areas of Learning</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A0A522"/>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altLang="en-US" sz="2000" b="1" i="0" u="none" strike="noStrike" cap="none" normalizeH="0" baseline="0" dirty="0">
                          <a:ln>
                            <a:noFill/>
                          </a:ln>
                          <a:solidFill>
                            <a:schemeClr val="bg1"/>
                          </a:solidFill>
                          <a:effectLst/>
                          <a:latin typeface="Arial" charset="0"/>
                        </a:rPr>
                        <a:t>Specific Areas of Learning</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altLang="en-US" sz="1600" b="0" i="0" u="none" strike="noStrike" cap="none" normalizeH="0" baseline="0" dirty="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A0A522"/>
                    </a:solidFill>
                  </a:tcPr>
                </a:tc>
                <a:extLst>
                  <a:ext uri="{0D108BD9-81ED-4DB2-BD59-A6C34878D82A}">
                    <a16:rowId xmlns:a16="http://schemas.microsoft.com/office/drawing/2014/main" val="10000"/>
                  </a:ext>
                </a:extLst>
              </a:tr>
              <a:tr h="699154">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en-US" sz="1600" b="0" i="0" u="none" strike="noStrike" cap="none" normalizeH="0" baseline="0" dirty="0">
                          <a:ln>
                            <a:noFill/>
                          </a:ln>
                          <a:solidFill>
                            <a:schemeClr val="tx1"/>
                          </a:solidFill>
                          <a:effectLst/>
                          <a:latin typeface="Arial" charset="0"/>
                        </a:rPr>
                        <a:t>Personal, Social and Emotional</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defRPr/>
                      </a:pPr>
                      <a:r>
                        <a:rPr kumimoji="0" lang="en-GB" altLang="en-US" sz="1600" b="0" i="0" u="none" strike="noStrike" cap="none" normalizeH="0" baseline="0" dirty="0">
                          <a:ln>
                            <a:noFill/>
                          </a:ln>
                          <a:solidFill>
                            <a:schemeClr val="tx1"/>
                          </a:solidFill>
                          <a:effectLst/>
                          <a:latin typeface="Arial" charset="0"/>
                        </a:rPr>
                        <a:t>Literacy</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altLang="en-US" sz="1600" b="0" i="0" u="none" strike="noStrike" cap="none" normalizeH="0" baseline="0" dirty="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699154">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en-US" sz="1600" b="0" i="0" u="none" strike="noStrike" cap="none" normalizeH="0" baseline="0" dirty="0">
                          <a:ln>
                            <a:noFill/>
                          </a:ln>
                          <a:solidFill>
                            <a:schemeClr val="tx1"/>
                          </a:solidFill>
                          <a:effectLst/>
                          <a:latin typeface="Arial" charset="0"/>
                        </a:rPr>
                        <a:t>Communication and Language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defRPr/>
                      </a:pPr>
                      <a:r>
                        <a:rPr kumimoji="0" lang="en-GB" altLang="en-US" sz="1600" b="0" i="0" u="none" strike="noStrike" cap="none" normalizeH="0" baseline="0" dirty="0">
                          <a:ln>
                            <a:noFill/>
                          </a:ln>
                          <a:solidFill>
                            <a:schemeClr val="tx1"/>
                          </a:solidFill>
                          <a:effectLst/>
                          <a:latin typeface="Arial" charset="0"/>
                        </a:rPr>
                        <a:t>Mathematics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altLang="en-US" sz="1600" b="0" i="0" u="none" strike="noStrike" cap="none" normalizeH="0" baseline="0" dirty="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668081">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en-US" sz="1600" b="0" i="0" u="none" strike="noStrike" cap="none" normalizeH="0" baseline="0" dirty="0">
                          <a:ln>
                            <a:noFill/>
                          </a:ln>
                          <a:solidFill>
                            <a:schemeClr val="tx1"/>
                          </a:solidFill>
                          <a:effectLst/>
                          <a:latin typeface="Arial" charset="0"/>
                        </a:rPr>
                        <a:t>Physical Development</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defRPr/>
                      </a:pPr>
                      <a:r>
                        <a:rPr kumimoji="0" lang="en-GB" altLang="en-US" sz="1600" b="0" i="0" u="none" strike="noStrike" cap="none" normalizeH="0" baseline="0" dirty="0">
                          <a:ln>
                            <a:noFill/>
                          </a:ln>
                          <a:solidFill>
                            <a:schemeClr val="tx1"/>
                          </a:solidFill>
                          <a:effectLst/>
                          <a:latin typeface="Arial" charset="0"/>
                        </a:rPr>
                        <a:t>Understanding the World</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altLang="en-US" sz="1600" b="0" i="0" u="none" strike="noStrike" cap="none" normalizeH="0" baseline="0" dirty="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668081">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altLang="en-US" sz="1600" b="0" i="0" u="none" strike="noStrike" cap="none" normalizeH="0" baseline="0" dirty="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defRPr/>
                      </a:pPr>
                      <a:r>
                        <a:rPr kumimoji="0" lang="en-GB" altLang="en-US" sz="1600" b="0" i="0" u="none" strike="noStrike" cap="none" normalizeH="0" baseline="0" dirty="0">
                          <a:ln>
                            <a:noFill/>
                          </a:ln>
                          <a:solidFill>
                            <a:schemeClr val="tx1"/>
                          </a:solidFill>
                          <a:effectLst/>
                          <a:latin typeface="Arial" charset="0"/>
                        </a:rPr>
                        <a:t>Expressive Arts and Design</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altLang="en-US" sz="1600" b="0" i="0" u="none" strike="noStrike" cap="none" normalizeH="0" baseline="0" dirty="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882021294"/>
                  </a:ext>
                </a:extLst>
              </a:tr>
            </a:tbl>
          </a:graphicData>
        </a:graphic>
      </p:graphicFrame>
      <p:pic>
        <p:nvPicPr>
          <p:cNvPr id="4" name="Picture 3">
            <a:extLst>
              <a:ext uri="{FF2B5EF4-FFF2-40B4-BE49-F238E27FC236}">
                <a16:creationId xmlns:a16="http://schemas.microsoft.com/office/drawing/2014/main" id="{EE68B740-8B2C-4E6F-B6A9-23D672E7CFCE}"/>
              </a:ext>
            </a:extLst>
          </p:cNvPr>
          <p:cNvPicPr>
            <a:picLocks noChangeAspect="1"/>
          </p:cNvPicPr>
          <p:nvPr/>
        </p:nvPicPr>
        <p:blipFill>
          <a:blip r:embed="rId3"/>
          <a:stretch>
            <a:fillRect/>
          </a:stretch>
        </p:blipFill>
        <p:spPr>
          <a:xfrm>
            <a:off x="228599" y="152390"/>
            <a:ext cx="2514601" cy="1066809"/>
          </a:xfrm>
          <a:prstGeom prst="rect">
            <a:avLst/>
          </a:prstGeom>
        </p:spPr>
      </p:pic>
    </p:spTree>
    <p:extLst>
      <p:ext uri="{BB962C8B-B14F-4D97-AF65-F5344CB8AC3E}">
        <p14:creationId xmlns:p14="http://schemas.microsoft.com/office/powerpoint/2010/main" val="4180018395"/>
      </p:ext>
    </p:extLst>
  </p:cSld>
  <p:clrMapOvr>
    <a:masterClrMapping/>
  </p:clrMapOvr>
  <p:transition advClick="0" advTm="2000">
    <p:zoom/>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286000" y="493487"/>
            <a:ext cx="7343274" cy="646331"/>
          </a:xfrm>
          <a:prstGeom prst="rect">
            <a:avLst/>
          </a:prstGeom>
          <a:noFill/>
        </p:spPr>
        <p:txBody>
          <a:bodyPr wrap="square" rtlCol="0">
            <a:spAutoFit/>
          </a:bodyPr>
          <a:lstStyle/>
          <a:p>
            <a:pPr algn="ctr"/>
            <a:r>
              <a:rPr lang="en-GB" sz="3600" u="sng" dirty="0">
                <a:latin typeface="+mn-lt"/>
                <a:cs typeface="Calibri" pitchFamily="34" charset="0"/>
              </a:rPr>
              <a:t>Reception Timetable</a:t>
            </a:r>
          </a:p>
        </p:txBody>
      </p:sp>
      <p:pic>
        <p:nvPicPr>
          <p:cNvPr id="9" name="Picture 8">
            <a:extLst>
              <a:ext uri="{FF2B5EF4-FFF2-40B4-BE49-F238E27FC236}">
                <a16:creationId xmlns:a16="http://schemas.microsoft.com/office/drawing/2014/main" id="{542BFB29-8316-4BC2-B7E0-AD8086FD16F8}"/>
              </a:ext>
            </a:extLst>
          </p:cNvPr>
          <p:cNvPicPr>
            <a:picLocks noChangeAspect="1"/>
          </p:cNvPicPr>
          <p:nvPr/>
        </p:nvPicPr>
        <p:blipFill>
          <a:blip r:embed="rId3"/>
          <a:stretch>
            <a:fillRect/>
          </a:stretch>
        </p:blipFill>
        <p:spPr>
          <a:xfrm>
            <a:off x="228599" y="152390"/>
            <a:ext cx="2514601" cy="1066809"/>
          </a:xfrm>
          <a:prstGeom prst="rect">
            <a:avLst/>
          </a:prstGeom>
        </p:spPr>
      </p:pic>
      <p:sp>
        <p:nvSpPr>
          <p:cNvPr id="4" name="TextBox 3">
            <a:extLst>
              <a:ext uri="{FF2B5EF4-FFF2-40B4-BE49-F238E27FC236}">
                <a16:creationId xmlns:a16="http://schemas.microsoft.com/office/drawing/2014/main" id="{1C09E427-FFB5-769D-0A84-3EA45679D7EA}"/>
              </a:ext>
            </a:extLst>
          </p:cNvPr>
          <p:cNvSpPr txBox="1"/>
          <p:nvPr/>
        </p:nvSpPr>
        <p:spPr>
          <a:xfrm>
            <a:off x="228599" y="1772698"/>
            <a:ext cx="5493225" cy="4247317"/>
          </a:xfrm>
          <a:prstGeom prst="rect">
            <a:avLst/>
          </a:prstGeom>
          <a:noFill/>
        </p:spPr>
        <p:txBody>
          <a:bodyPr wrap="square" rtlCol="0">
            <a:spAutoFit/>
          </a:bodyPr>
          <a:lstStyle/>
          <a:p>
            <a:r>
              <a:rPr lang="en-GB" dirty="0"/>
              <a:t>8.35 – 8.50 – Early morning activity as children arrive</a:t>
            </a:r>
          </a:p>
          <a:p>
            <a:r>
              <a:rPr lang="en-GB" dirty="0"/>
              <a:t>8.50 – 9.00 – Register</a:t>
            </a:r>
          </a:p>
          <a:p>
            <a:r>
              <a:rPr lang="en-GB" dirty="0"/>
              <a:t>9.00-9.30 – Phonics</a:t>
            </a:r>
          </a:p>
          <a:p>
            <a:r>
              <a:rPr lang="en-GB" dirty="0"/>
              <a:t>9.30 – 9.45 – Guided reading</a:t>
            </a:r>
          </a:p>
          <a:p>
            <a:r>
              <a:rPr lang="en-GB" dirty="0"/>
              <a:t>9.45 – 10.00 – Snack</a:t>
            </a:r>
          </a:p>
          <a:p>
            <a:r>
              <a:rPr lang="en-GB" dirty="0"/>
              <a:t>10.00 – 11.00 –Child Initiated Learning</a:t>
            </a:r>
          </a:p>
          <a:p>
            <a:r>
              <a:rPr lang="en-GB" dirty="0"/>
              <a:t>11.00-11.30 – Topic/ Talk for Writing</a:t>
            </a:r>
          </a:p>
          <a:p>
            <a:r>
              <a:rPr lang="en-GB" dirty="0"/>
              <a:t>11.30-11.45 – Story / get ready for lunch</a:t>
            </a:r>
          </a:p>
          <a:p>
            <a:r>
              <a:rPr lang="en-GB" dirty="0"/>
              <a:t>11.45-12.55 – Lunch time</a:t>
            </a:r>
          </a:p>
          <a:p>
            <a:r>
              <a:rPr lang="en-GB" dirty="0"/>
              <a:t>12.55-1.00 – Register</a:t>
            </a:r>
          </a:p>
          <a:p>
            <a:r>
              <a:rPr lang="en-GB" dirty="0"/>
              <a:t>1.00 – 1.25 – Maths</a:t>
            </a:r>
          </a:p>
          <a:p>
            <a:r>
              <a:rPr lang="en-GB" dirty="0"/>
              <a:t>1.25 – 2.45 – Child Initiated Learning</a:t>
            </a:r>
          </a:p>
          <a:p>
            <a:r>
              <a:rPr lang="en-GB" dirty="0"/>
              <a:t>2.45 – 3.00 – Phonics</a:t>
            </a:r>
          </a:p>
          <a:p>
            <a:r>
              <a:rPr lang="en-GB" dirty="0"/>
              <a:t>3.00 – 3.15 – Story time</a:t>
            </a:r>
          </a:p>
          <a:p>
            <a:r>
              <a:rPr lang="en-GB" dirty="0"/>
              <a:t>3.15 – Home time</a:t>
            </a:r>
          </a:p>
        </p:txBody>
      </p:sp>
      <p:sp>
        <p:nvSpPr>
          <p:cNvPr id="6" name="Cloud 5">
            <a:extLst>
              <a:ext uri="{FF2B5EF4-FFF2-40B4-BE49-F238E27FC236}">
                <a16:creationId xmlns:a16="http://schemas.microsoft.com/office/drawing/2014/main" id="{E3291193-0DF5-E259-BDB1-20F68BBCBA25}"/>
              </a:ext>
            </a:extLst>
          </p:cNvPr>
          <p:cNvSpPr/>
          <p:nvPr/>
        </p:nvSpPr>
        <p:spPr>
          <a:xfrm>
            <a:off x="5146912" y="1693317"/>
            <a:ext cx="3907773" cy="1752600"/>
          </a:xfrm>
          <a:prstGeom prst="cloud">
            <a:avLst/>
          </a:prstGeom>
          <a:solidFill>
            <a:schemeClr val="accent2">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Guided reading 3 x per week</a:t>
            </a:r>
          </a:p>
        </p:txBody>
      </p:sp>
      <p:sp>
        <p:nvSpPr>
          <p:cNvPr id="11" name="Cloud 10">
            <a:extLst>
              <a:ext uri="{FF2B5EF4-FFF2-40B4-BE49-F238E27FC236}">
                <a16:creationId xmlns:a16="http://schemas.microsoft.com/office/drawing/2014/main" id="{C915D270-FABB-9FC9-F9D7-D2AF01B51C9E}"/>
              </a:ext>
            </a:extLst>
          </p:cNvPr>
          <p:cNvSpPr/>
          <p:nvPr/>
        </p:nvSpPr>
        <p:spPr>
          <a:xfrm>
            <a:off x="5007628" y="3554606"/>
            <a:ext cx="3907773" cy="2312794"/>
          </a:xfrm>
          <a:prstGeom prst="cloud">
            <a:avLst/>
          </a:prstGeom>
          <a:solidFill>
            <a:schemeClr val="accent2">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PE / RE / PSHE/ Music / Visit to the woods once per week</a:t>
            </a:r>
          </a:p>
        </p:txBody>
      </p:sp>
    </p:spTree>
    <p:extLst>
      <p:ext uri="{BB962C8B-B14F-4D97-AF65-F5344CB8AC3E}">
        <p14:creationId xmlns:p14="http://schemas.microsoft.com/office/powerpoint/2010/main" val="497901834"/>
      </p:ext>
    </p:extLst>
  </p:cSld>
  <p:clrMapOvr>
    <a:masterClrMapping/>
  </p:clrMapOvr>
  <p:transition advClick="0" advTm="2000">
    <p:zoom/>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3"/>
          <p:cNvSpPr>
            <a:spLocks noGrp="1"/>
          </p:cNvSpPr>
          <p:nvPr>
            <p:ph type="title"/>
          </p:nvPr>
        </p:nvSpPr>
        <p:spPr>
          <a:xfrm>
            <a:off x="3651250" y="838200"/>
            <a:ext cx="6870700" cy="990600"/>
          </a:xfrm>
        </p:spPr>
        <p:txBody>
          <a:bodyPr/>
          <a:lstStyle/>
          <a:p>
            <a:r>
              <a:rPr lang="en-GB" altLang="en-US" sz="3600" u="sng" dirty="0"/>
              <a:t>Lunch</a:t>
            </a:r>
          </a:p>
        </p:txBody>
      </p:sp>
      <p:sp>
        <p:nvSpPr>
          <p:cNvPr id="3" name="TextBox 2"/>
          <p:cNvSpPr txBox="1"/>
          <p:nvPr/>
        </p:nvSpPr>
        <p:spPr>
          <a:xfrm>
            <a:off x="1" y="2286000"/>
            <a:ext cx="4419600" cy="4278094"/>
          </a:xfrm>
          <a:prstGeom prst="rect">
            <a:avLst/>
          </a:prstGeom>
          <a:noFill/>
        </p:spPr>
        <p:txBody>
          <a:bodyPr wrap="square" rtlCol="0">
            <a:spAutoFit/>
          </a:bodyPr>
          <a:lstStyle/>
          <a:p>
            <a:pPr marL="342900" indent="-342900">
              <a:spcAft>
                <a:spcPts val="600"/>
              </a:spcAft>
              <a:buFont typeface="Wingdings" panose="05000000000000000000" pitchFamily="2" charset="2"/>
              <a:buChar char="§"/>
            </a:pPr>
            <a:r>
              <a:rPr lang="en-GB" dirty="0"/>
              <a:t>Every child in Reception and KS1 is entitled to a free school meal. </a:t>
            </a:r>
          </a:p>
          <a:p>
            <a:pPr marL="342900" indent="-342900">
              <a:spcAft>
                <a:spcPts val="600"/>
              </a:spcAft>
              <a:buFont typeface="Wingdings" panose="05000000000000000000" pitchFamily="2" charset="2"/>
              <a:buChar char="§"/>
            </a:pPr>
            <a:r>
              <a:rPr lang="en-GB" dirty="0"/>
              <a:t>You will receive a copy of the school dinner menu.</a:t>
            </a:r>
          </a:p>
          <a:p>
            <a:pPr marL="342900" indent="-342900">
              <a:spcAft>
                <a:spcPts val="600"/>
              </a:spcAft>
              <a:buFont typeface="Wingdings" panose="05000000000000000000" pitchFamily="2" charset="2"/>
              <a:buChar char="§"/>
            </a:pPr>
            <a:r>
              <a:rPr lang="en-GB" dirty="0"/>
              <a:t>You will select your child’s lunch choices for the week on Arbor</a:t>
            </a:r>
          </a:p>
          <a:p>
            <a:pPr marL="342900" indent="-342900">
              <a:spcAft>
                <a:spcPts val="600"/>
              </a:spcAft>
              <a:buFont typeface="Wingdings" panose="05000000000000000000" pitchFamily="2" charset="2"/>
              <a:buChar char="§"/>
            </a:pPr>
            <a:r>
              <a:rPr lang="en-GB" dirty="0"/>
              <a:t>Children will choose from a selection of vegetables or salad to accompany their dinner, along with a choice of dessert</a:t>
            </a:r>
          </a:p>
          <a:p>
            <a:pPr marL="342900" indent="-342900">
              <a:spcAft>
                <a:spcPts val="600"/>
              </a:spcAft>
              <a:buFont typeface="Wingdings" panose="05000000000000000000" pitchFamily="2" charset="2"/>
              <a:buChar char="§"/>
            </a:pPr>
            <a:r>
              <a:rPr lang="en-GB" dirty="0"/>
              <a:t>We encourage children to use cutlery correctly from the beginning by supporting them to cut their own food. Mid-day supervisors are on hand to assist children.</a:t>
            </a:r>
          </a:p>
        </p:txBody>
      </p:sp>
      <p:pic>
        <p:nvPicPr>
          <p:cNvPr id="7" name="Picture 6">
            <a:extLst>
              <a:ext uri="{FF2B5EF4-FFF2-40B4-BE49-F238E27FC236}">
                <a16:creationId xmlns:a16="http://schemas.microsoft.com/office/drawing/2014/main" id="{9D38D759-CF8D-4D5F-9E1F-41F21882F33F}"/>
              </a:ext>
            </a:extLst>
          </p:cNvPr>
          <p:cNvPicPr>
            <a:picLocks noChangeAspect="1"/>
          </p:cNvPicPr>
          <p:nvPr/>
        </p:nvPicPr>
        <p:blipFill>
          <a:blip r:embed="rId3"/>
          <a:stretch>
            <a:fillRect/>
          </a:stretch>
        </p:blipFill>
        <p:spPr>
          <a:xfrm>
            <a:off x="228599" y="152390"/>
            <a:ext cx="2514601" cy="1066809"/>
          </a:xfrm>
          <a:prstGeom prst="rect">
            <a:avLst/>
          </a:prstGeom>
        </p:spPr>
      </p:pic>
      <p:pic>
        <p:nvPicPr>
          <p:cNvPr id="2052" name="Picture 4" descr="15 million free school meals served as part of Co-operation Agreement |  Welsh Government News">
            <a:extLst>
              <a:ext uri="{FF2B5EF4-FFF2-40B4-BE49-F238E27FC236}">
                <a16:creationId xmlns:a16="http://schemas.microsoft.com/office/drawing/2014/main" id="{0C38CF4B-7AB7-92B6-E89D-4688294A7173}"/>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5833" t="6492" r="5833" b="10020"/>
          <a:stretch/>
        </p:blipFill>
        <p:spPr bwMode="auto">
          <a:xfrm>
            <a:off x="4390846" y="1965386"/>
            <a:ext cx="4550535" cy="30480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42566259"/>
      </p:ext>
    </p:extLst>
  </p:cSld>
  <p:clrMapOvr>
    <a:masterClrMapping/>
  </p:clrMapOvr>
  <p:transition advClick="0" advTm="2000">
    <p:zoom/>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9446E5-F6BD-BECD-B275-D08FD4D138FB}"/>
              </a:ext>
            </a:extLst>
          </p:cNvPr>
          <p:cNvSpPr>
            <a:spLocks noGrp="1"/>
          </p:cNvSpPr>
          <p:nvPr>
            <p:ph type="title"/>
          </p:nvPr>
        </p:nvSpPr>
        <p:spPr/>
        <p:txBody>
          <a:bodyPr/>
          <a:lstStyle/>
          <a:p>
            <a:endParaRPr lang="en-GB"/>
          </a:p>
        </p:txBody>
      </p:sp>
      <p:pic>
        <p:nvPicPr>
          <p:cNvPr id="5" name="Picture 4">
            <a:extLst>
              <a:ext uri="{FF2B5EF4-FFF2-40B4-BE49-F238E27FC236}">
                <a16:creationId xmlns:a16="http://schemas.microsoft.com/office/drawing/2014/main" id="{2E8138AC-F5AF-1CB8-7D02-A61064A03D62}"/>
              </a:ext>
            </a:extLst>
          </p:cNvPr>
          <p:cNvPicPr>
            <a:picLocks noChangeAspect="1"/>
          </p:cNvPicPr>
          <p:nvPr/>
        </p:nvPicPr>
        <p:blipFill>
          <a:blip r:embed="rId3"/>
          <a:stretch>
            <a:fillRect/>
          </a:stretch>
        </p:blipFill>
        <p:spPr>
          <a:xfrm>
            <a:off x="0" y="125997"/>
            <a:ext cx="9144000" cy="6392908"/>
          </a:xfrm>
          <a:prstGeom prst="rect">
            <a:avLst/>
          </a:prstGeom>
        </p:spPr>
      </p:pic>
    </p:spTree>
    <p:extLst>
      <p:ext uri="{BB962C8B-B14F-4D97-AF65-F5344CB8AC3E}">
        <p14:creationId xmlns:p14="http://schemas.microsoft.com/office/powerpoint/2010/main" val="201186196"/>
      </p:ext>
    </p:extLst>
  </p:cSld>
  <p:clrMapOvr>
    <a:masterClrMapping/>
  </p:clrMapOvr>
  <p:transition advClick="0" advTm="2000">
    <p:zoom/>
  </p:transition>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655" name="Rectangle 27654">
            <a:extLst>
              <a:ext uri="{FF2B5EF4-FFF2-40B4-BE49-F238E27FC236}">
                <a16:creationId xmlns:a16="http://schemas.microsoft.com/office/drawing/2014/main" id="{1E5E4503-CC62-4DA9-9121-0A15719984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34900" y="457200"/>
            <a:ext cx="277749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657" name="Rectangle 27656">
            <a:extLst>
              <a:ext uri="{FF2B5EF4-FFF2-40B4-BE49-F238E27FC236}">
                <a16:creationId xmlns:a16="http://schemas.microsoft.com/office/drawing/2014/main" id="{D8D61A1B-3C4C-4F0E-965F-15837624C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31610" y="453643"/>
            <a:ext cx="2777490" cy="98554"/>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659" name="Rectangle 27658">
            <a:extLst>
              <a:ext uri="{FF2B5EF4-FFF2-40B4-BE49-F238E27FC236}">
                <a16:creationId xmlns:a16="http://schemas.microsoft.com/office/drawing/2014/main" id="{00E56243-9701-44E8-8A92-3194333051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81372" y="457200"/>
            <a:ext cx="2777490" cy="9144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661" name="Rectangle 27660">
            <a:extLst>
              <a:ext uri="{FF2B5EF4-FFF2-40B4-BE49-F238E27FC236}">
                <a16:creationId xmlns:a16="http://schemas.microsoft.com/office/drawing/2014/main" id="{5B1F1915-E076-48EB-BB4A-EE9808EB40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34900" y="3085765"/>
            <a:ext cx="8447150" cy="33048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663" name="Rectangle 27662">
            <a:extLst>
              <a:ext uri="{FF2B5EF4-FFF2-40B4-BE49-F238E27FC236}">
                <a16:creationId xmlns:a16="http://schemas.microsoft.com/office/drawing/2014/main" id="{CB2C2501-B64D-4866-AF9F-64F65F7CC5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60"/>
            <a:ext cx="9144000" cy="685800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4" name="Picture 3" descr="A lunch box with different foods&#10;&#10;AI-generated content may be incorrect.">
            <a:extLst>
              <a:ext uri="{FF2B5EF4-FFF2-40B4-BE49-F238E27FC236}">
                <a16:creationId xmlns:a16="http://schemas.microsoft.com/office/drawing/2014/main" id="{541F859D-DE91-6331-5B4B-7A3DAD4E55CC}"/>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4698" b="89933" l="9746" r="89831">
                        <a14:foregroundMark x1="9746" y1="75839" x2="21186" y2="86242"/>
                        <a14:foregroundMark x1="21186" y1="86242" x2="49576" y2="89262"/>
                        <a14:foregroundMark x1="49576" y1="89262" x2="62288" y2="87919"/>
                        <a14:foregroundMark x1="62288" y1="87919" x2="63559" y2="87584"/>
                        <a14:foregroundMark x1="6356" y1="74161" x2="8051" y2="14094"/>
                        <a14:foregroundMark x1="8051" y1="14094" x2="17373" y2="3020"/>
                        <a14:foregroundMark x1="17373" y1="3020" x2="72034" y2="8725"/>
                        <a14:foregroundMark x1="72034" y1="8725" x2="91525" y2="38926"/>
                        <a14:foregroundMark x1="91525" y1="38926" x2="90254" y2="61074"/>
                        <a14:foregroundMark x1="90254" y1="61074" x2="88136" y2="65436"/>
                        <a14:foregroundMark x1="21610" y1="9060" x2="54237" y2="5369"/>
                        <a14:foregroundMark x1="54237" y1="5369" x2="73305" y2="7718"/>
                        <a14:foregroundMark x1="73305" y1="7718" x2="80508" y2="11074"/>
                        <a14:foregroundMark x1="86017" y1="13423" x2="86017" y2="13423"/>
                        <a14:foregroundMark x1="86441" y1="14765" x2="88136" y2="26846"/>
                        <a14:foregroundMark x1="88136" y1="26846" x2="86864" y2="33221"/>
                        <a14:foregroundMark x1="55932" y1="89933" x2="68644" y2="87919"/>
                        <a14:foregroundMark x1="68644" y1="87919" x2="80085" y2="82215"/>
                        <a14:foregroundMark x1="80085" y1="82215" x2="89407" y2="66779"/>
                        <a14:foregroundMark x1="64407" y1="4698" x2="64407" y2="4698"/>
                      </a14:backgroundRemoval>
                    </a14:imgEffect>
                  </a14:imgLayer>
                </a14:imgProps>
              </a:ext>
            </a:extLst>
          </a:blip>
          <a:srcRect r="-3" b="1952"/>
          <a:stretch>
            <a:fillRect/>
          </a:stretch>
        </p:blipFill>
        <p:spPr>
          <a:xfrm>
            <a:off x="20" y="10"/>
            <a:ext cx="3408406" cy="4219688"/>
          </a:xfrm>
          <a:prstGeom prst="rect">
            <a:avLst/>
          </a:prstGeom>
        </p:spPr>
      </p:pic>
      <p:pic>
        <p:nvPicPr>
          <p:cNvPr id="1026" name="Picture 2" descr="Brandling Primary School - Packed Lunch Guidance">
            <a:extLst>
              <a:ext uri="{FF2B5EF4-FFF2-40B4-BE49-F238E27FC236}">
                <a16:creationId xmlns:a16="http://schemas.microsoft.com/office/drawing/2014/main" id="{5031AB4A-48AC-81FE-B0AC-F2B6A9D9FB0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l="21449" r="4107" b="1"/>
          <a:stretch>
            <a:fillRect/>
          </a:stretch>
        </p:blipFill>
        <p:spPr bwMode="auto">
          <a:xfrm>
            <a:off x="3471621" y="10"/>
            <a:ext cx="5672379" cy="4266944"/>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A tree and a fence&#10;&#10;AI-generated content may be incorrect.">
            <a:extLst>
              <a:ext uri="{FF2B5EF4-FFF2-40B4-BE49-F238E27FC236}">
                <a16:creationId xmlns:a16="http://schemas.microsoft.com/office/drawing/2014/main" id="{9D38D759-CF8D-4D5F-9E1F-41F21882F33F}"/>
              </a:ext>
            </a:extLst>
          </p:cNvPr>
          <p:cNvPicPr>
            <a:picLocks noChangeAspect="1"/>
          </p:cNvPicPr>
          <p:nvPr/>
        </p:nvPicPr>
        <p:blipFill>
          <a:blip r:embed="rId6"/>
          <a:srcRect l="28355" r="20390" b="-1"/>
          <a:stretch>
            <a:fillRect/>
          </a:stretch>
        </p:blipFill>
        <p:spPr>
          <a:xfrm>
            <a:off x="20" y="4310260"/>
            <a:ext cx="3408406" cy="2547280"/>
          </a:xfrm>
          <a:prstGeom prst="rect">
            <a:avLst/>
          </a:prstGeom>
        </p:spPr>
      </p:pic>
      <p:sp>
        <p:nvSpPr>
          <p:cNvPr id="27665" name="Rectangle 27664">
            <a:extLst>
              <a:ext uri="{FF2B5EF4-FFF2-40B4-BE49-F238E27FC236}">
                <a16:creationId xmlns:a16="http://schemas.microsoft.com/office/drawing/2014/main" id="{B496DDB9-0BC9-40CD-B3AE-B57DC71D74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79623" y="4267831"/>
            <a:ext cx="5664377" cy="2590169"/>
          </a:xfrm>
          <a:prstGeom prst="rect">
            <a:avLst/>
          </a:prstGeom>
          <a:solidFill>
            <a:schemeClr val="accent1"/>
          </a:solidFill>
          <a:ln w="6350" cmpd="sng">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650" name="Title 3"/>
          <p:cNvSpPr>
            <a:spLocks noGrp="1"/>
          </p:cNvSpPr>
          <p:nvPr>
            <p:ph type="title"/>
          </p:nvPr>
        </p:nvSpPr>
        <p:spPr>
          <a:xfrm>
            <a:off x="3817381" y="4571122"/>
            <a:ext cx="4943968" cy="1037907"/>
          </a:xfrm>
        </p:spPr>
        <p:txBody>
          <a:bodyPr vert="horz" lIns="91440" tIns="45720" rIns="91440" bIns="45720" rtlCol="0" anchor="b">
            <a:normAutofit/>
          </a:bodyPr>
          <a:lstStyle/>
          <a:p>
            <a:r>
              <a:rPr lang="en-US" altLang="en-US" sz="3600" u="sng" dirty="0">
                <a:solidFill>
                  <a:srgbClr val="FFFFFF"/>
                </a:solidFill>
              </a:rPr>
              <a:t>Packed Lunch</a:t>
            </a:r>
          </a:p>
        </p:txBody>
      </p:sp>
      <p:sp>
        <p:nvSpPr>
          <p:cNvPr id="3" name="TextBox 2"/>
          <p:cNvSpPr txBox="1"/>
          <p:nvPr/>
        </p:nvSpPr>
        <p:spPr>
          <a:xfrm>
            <a:off x="3817381" y="5603909"/>
            <a:ext cx="4943968" cy="525793"/>
          </a:xfrm>
          <a:prstGeom prst="rect">
            <a:avLst/>
          </a:prstGeom>
        </p:spPr>
        <p:txBody>
          <a:bodyPr vert="horz" lIns="91440" tIns="45720" rIns="91440" bIns="45720" rtlCol="0" anchor="t">
            <a:normAutofit/>
          </a:bodyPr>
          <a:lstStyle/>
          <a:p>
            <a:pPr>
              <a:lnSpc>
                <a:spcPct val="90000"/>
              </a:lnSpc>
              <a:spcBef>
                <a:spcPct val="20000"/>
              </a:spcBef>
              <a:spcAft>
                <a:spcPts val="600"/>
              </a:spcAft>
              <a:buClr>
                <a:schemeClr val="accent2"/>
              </a:buClr>
              <a:buSzPct val="92000"/>
            </a:pPr>
            <a:r>
              <a:rPr lang="en-US" sz="1500" cap="all">
                <a:solidFill>
                  <a:srgbClr val="FFFFFF">
                    <a:alpha val="70000"/>
                  </a:srgbClr>
                </a:solidFill>
              </a:rPr>
              <a:t>You can choose for your child to bring a packed lunch instead of a school dinner.</a:t>
            </a:r>
          </a:p>
        </p:txBody>
      </p:sp>
      <p:sp>
        <p:nvSpPr>
          <p:cNvPr id="27667" name="Rectangle 27666">
            <a:extLst>
              <a:ext uri="{FF2B5EF4-FFF2-40B4-BE49-F238E27FC236}">
                <a16:creationId xmlns:a16="http://schemas.microsoft.com/office/drawing/2014/main" id="{03F4845B-54A6-46F4-B0A0-95B580A9F9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378994" y="4220158"/>
            <a:ext cx="5766821" cy="90102"/>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3908501682"/>
      </p:ext>
    </p:extLst>
  </p:cSld>
  <p:clrMapOvr>
    <a:masterClrMapping/>
  </p:clrMapOvr>
  <p:transition advClick="0" advTm="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7650"/>
                                        </p:tgtEl>
                                        <p:attrNameLst>
                                          <p:attrName>style.visibility</p:attrName>
                                        </p:attrNameLst>
                                      </p:cBhvr>
                                      <p:to>
                                        <p:strVal val="visible"/>
                                      </p:to>
                                    </p:set>
                                    <p:animEffect transition="in" filter="fade">
                                      <p:cBhvr>
                                        <p:cTn id="7" dur="400"/>
                                        <p:tgtEl>
                                          <p:spTgt spid="276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25A629-5C79-F18D-BB8A-660C9F33C47D}"/>
              </a:ext>
            </a:extLst>
          </p:cNvPr>
          <p:cNvSpPr>
            <a:spLocks noGrp="1"/>
          </p:cNvSpPr>
          <p:nvPr>
            <p:ph type="title"/>
          </p:nvPr>
        </p:nvSpPr>
        <p:spPr/>
        <p:txBody>
          <a:bodyPr/>
          <a:lstStyle/>
          <a:p>
            <a:endParaRPr lang="en-GB"/>
          </a:p>
        </p:txBody>
      </p:sp>
      <p:pic>
        <p:nvPicPr>
          <p:cNvPr id="8194" name="Picture 2" descr="Cut grapes lengthwise or into quarters!">
            <a:extLst>
              <a:ext uri="{FF2B5EF4-FFF2-40B4-BE49-F238E27FC236}">
                <a16:creationId xmlns:a16="http://schemas.microsoft.com/office/drawing/2014/main" id="{A62776B7-50BE-154F-8E27-03ADB9FEE88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7472" y="2133600"/>
            <a:ext cx="4191000" cy="4191000"/>
          </a:xfrm>
          <a:prstGeom prst="rect">
            <a:avLst/>
          </a:prstGeom>
          <a:noFill/>
          <a:extLst>
            <a:ext uri="{909E8E84-426E-40DD-AFC4-6F175D3DCCD1}">
              <a14:hiddenFill xmlns:a14="http://schemas.microsoft.com/office/drawing/2010/main">
                <a:solidFill>
                  <a:srgbClr val="FFFFFF"/>
                </a:solidFill>
              </a14:hiddenFill>
            </a:ext>
          </a:extLst>
        </p:spPr>
      </p:pic>
      <p:pic>
        <p:nvPicPr>
          <p:cNvPr id="8198" name="Picture 6" descr="Nutella Hazelnut Chocolate Spread, 350g : Amazon.co.uk: Grocery">
            <a:extLst>
              <a:ext uri="{FF2B5EF4-FFF2-40B4-BE49-F238E27FC236}">
                <a16:creationId xmlns:a16="http://schemas.microsoft.com/office/drawing/2014/main" id="{2B830EC5-E6E2-F1FB-76C7-780C0FC32D6F}"/>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503248" y="4648200"/>
            <a:ext cx="1631608" cy="2164122"/>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Allergies | The Market Weighton School">
            <a:extLst>
              <a:ext uri="{FF2B5EF4-FFF2-40B4-BE49-F238E27FC236}">
                <a16:creationId xmlns:a16="http://schemas.microsoft.com/office/drawing/2014/main" id="{B9F7A345-BDC0-BFD3-BE83-5A9FCE69890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32962" y="1924050"/>
            <a:ext cx="3133725" cy="3009900"/>
          </a:xfrm>
          <a:prstGeom prst="rect">
            <a:avLst/>
          </a:prstGeom>
          <a:noFill/>
          <a:extLst>
            <a:ext uri="{909E8E84-426E-40DD-AFC4-6F175D3DCCD1}">
              <a14:hiddenFill xmlns:a14="http://schemas.microsoft.com/office/drawing/2010/main">
                <a:solidFill>
                  <a:srgbClr val="FFFFFF"/>
                </a:solidFill>
              </a14:hiddenFill>
            </a:ext>
          </a:extLst>
        </p:spPr>
      </p:pic>
      <p:pic>
        <p:nvPicPr>
          <p:cNvPr id="8200" name="Picture 8" descr="1,900+ Red Cross Sign Stock Photos, Pictures &amp; Royalty-Free Images - iStock  | Sunglasses, Shibuya, Hospital">
            <a:extLst>
              <a:ext uri="{FF2B5EF4-FFF2-40B4-BE49-F238E27FC236}">
                <a16:creationId xmlns:a16="http://schemas.microsoft.com/office/drawing/2014/main" id="{736EEA18-6453-0656-AA4C-487A0262348E}"/>
              </a:ext>
            </a:extLst>
          </p:cNvPr>
          <p:cNvPicPr>
            <a:picLocks noChangeAspect="1" noChangeArrowheads="1"/>
          </p:cNvPicPr>
          <p:nvPr/>
        </p:nvPicPr>
        <p:blipFill>
          <a:blip r:embed="rId6">
            <a:extLst>
              <a:ext uri="{BEBA8EAE-BF5A-486C-A8C5-ECC9F3942E4B}">
                <a14:imgProps xmlns:a14="http://schemas.microsoft.com/office/drawing/2010/main">
                  <a14:imgLayer r:embed="rId7">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5562600" y="4246052"/>
            <a:ext cx="5281020" cy="29684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08523432"/>
      </p:ext>
    </p:extLst>
  </p:cSld>
  <p:clrMapOvr>
    <a:masterClrMapping/>
  </p:clrMapOvr>
  <p:transition advClick="0" advTm="2000">
    <p:zoom/>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8B5F49-2ECC-E55D-8CF6-8596759FB86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2952430-18DF-D6FD-6486-5BF54924D1C4}"/>
              </a:ext>
            </a:extLst>
          </p:cNvPr>
          <p:cNvSpPr>
            <a:spLocks noGrp="1"/>
          </p:cNvSpPr>
          <p:nvPr>
            <p:ph type="title"/>
          </p:nvPr>
        </p:nvSpPr>
        <p:spPr/>
        <p:txBody>
          <a:bodyPr/>
          <a:lstStyle/>
          <a:p>
            <a:r>
              <a:rPr lang="en-GB" dirty="0"/>
              <a:t>Allergies</a:t>
            </a:r>
          </a:p>
        </p:txBody>
      </p:sp>
      <p:pic>
        <p:nvPicPr>
          <p:cNvPr id="8198" name="Picture 6" descr="Nutella Hazelnut Chocolate Spread, 350g : Amazon.co.uk: Grocery">
            <a:extLst>
              <a:ext uri="{FF2B5EF4-FFF2-40B4-BE49-F238E27FC236}">
                <a16:creationId xmlns:a16="http://schemas.microsoft.com/office/drawing/2014/main" id="{8D56DE30-33F6-2BDC-265A-3E0D8363B04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39940" y="2102309"/>
            <a:ext cx="1631608" cy="2164122"/>
          </a:xfrm>
          <a:prstGeom prst="rect">
            <a:avLst/>
          </a:prstGeom>
          <a:noFill/>
          <a:extLst>
            <a:ext uri="{909E8E84-426E-40DD-AFC4-6F175D3DCCD1}">
              <a14:hiddenFill xmlns:a14="http://schemas.microsoft.com/office/drawing/2010/main">
                <a:solidFill>
                  <a:srgbClr val="FFFFFF"/>
                </a:solidFill>
              </a14:hiddenFill>
            </a:ext>
          </a:extLst>
        </p:spPr>
      </p:pic>
      <p:pic>
        <p:nvPicPr>
          <p:cNvPr id="8200" name="Picture 8" descr="1,900+ Red Cross Sign Stock Photos, Pictures &amp; Royalty-Free Images - iStock  | Sunglasses, Shibuya, Hospital">
            <a:extLst>
              <a:ext uri="{FF2B5EF4-FFF2-40B4-BE49-F238E27FC236}">
                <a16:creationId xmlns:a16="http://schemas.microsoft.com/office/drawing/2014/main" id="{4AC7D5C5-E9A7-A700-171F-6EF240A4F86B}"/>
              </a:ext>
            </a:extLst>
          </p:cNvPr>
          <p:cNvPicPr>
            <a:picLocks noChangeAspect="1" noChangeArrowheads="1"/>
          </p:cNvPicPr>
          <p:nvPr/>
        </p:nvPicPr>
        <p:blipFill>
          <a:blip r:embed="rId4">
            <a:extLst>
              <a:ext uri="{BEBA8EAE-BF5A-486C-A8C5-ECC9F3942E4B}">
                <a14:imgProps xmlns:a14="http://schemas.microsoft.com/office/drawing/2010/main">
                  <a14:imgLayer r:embed="rId5">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1367925" y="1690815"/>
            <a:ext cx="5281020" cy="2968417"/>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How to Remove Milk Stains from Clothes ...">
            <a:extLst>
              <a:ext uri="{FF2B5EF4-FFF2-40B4-BE49-F238E27FC236}">
                <a16:creationId xmlns:a16="http://schemas.microsoft.com/office/drawing/2014/main" id="{C32F1F8E-464A-215C-3C41-6E003E1D6C2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03660" y="1985079"/>
            <a:ext cx="3200400" cy="212972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Kids washing face and hand stock vector. Illustration of beautiful -  18153010">
            <a:extLst>
              <a:ext uri="{FF2B5EF4-FFF2-40B4-BE49-F238E27FC236}">
                <a16:creationId xmlns:a16="http://schemas.microsoft.com/office/drawing/2014/main" id="{1F0C4C3A-07AA-080F-92C7-4F81E879ABF4}"/>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l="2000" t="19933" r="2000" b="11313"/>
          <a:stretch>
            <a:fillRect/>
          </a:stretch>
        </p:blipFill>
        <p:spPr bwMode="auto">
          <a:xfrm>
            <a:off x="2067868" y="4114800"/>
            <a:ext cx="5281020" cy="27373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9867529"/>
      </p:ext>
    </p:extLst>
  </p:cSld>
  <p:clrMapOvr>
    <a:masterClrMapping/>
  </p:clrMapOvr>
  <p:transition advClick="0" advTm="2000">
    <p:zoom/>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540011-5E56-AEB0-164D-BDB8DC20336B}"/>
              </a:ext>
            </a:extLst>
          </p:cNvPr>
          <p:cNvSpPr>
            <a:spLocks noGrp="1"/>
          </p:cNvSpPr>
          <p:nvPr>
            <p:ph type="title"/>
          </p:nvPr>
        </p:nvSpPr>
        <p:spPr/>
        <p:txBody>
          <a:bodyPr/>
          <a:lstStyle/>
          <a:p>
            <a:r>
              <a:rPr lang="en-GB" dirty="0"/>
              <a:t>SNACK</a:t>
            </a:r>
          </a:p>
        </p:txBody>
      </p:sp>
      <p:pic>
        <p:nvPicPr>
          <p:cNvPr id="1026" name="Picture 2" descr="The Best and Only Way to Make A Bagel">
            <a:extLst>
              <a:ext uri="{FF2B5EF4-FFF2-40B4-BE49-F238E27FC236}">
                <a16:creationId xmlns:a16="http://schemas.microsoft.com/office/drawing/2014/main" id="{D95063F4-295B-E12D-B1A5-7690F3FC732A}"/>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26667" t="12366" r="9166" b="4838"/>
          <a:stretch/>
        </p:blipFill>
        <p:spPr bwMode="auto">
          <a:xfrm>
            <a:off x="4547558" y="2981053"/>
            <a:ext cx="2457987" cy="210614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F0C4B107-35D4-7E1B-8EB7-75ABAAA07ADA}"/>
              </a:ext>
            </a:extLst>
          </p:cNvPr>
          <p:cNvPicPr>
            <a:picLocks noChangeAspect="1"/>
          </p:cNvPicPr>
          <p:nvPr/>
        </p:nvPicPr>
        <p:blipFill>
          <a:blip r:embed="rId4"/>
          <a:stretch>
            <a:fillRect/>
          </a:stretch>
        </p:blipFill>
        <p:spPr>
          <a:xfrm>
            <a:off x="457200" y="1770803"/>
            <a:ext cx="3884945" cy="5179926"/>
          </a:xfrm>
          <a:prstGeom prst="rect">
            <a:avLst/>
          </a:prstGeom>
          <a:ln>
            <a:noFill/>
          </a:ln>
          <a:effectLst>
            <a:softEdge rad="112500"/>
          </a:effectLst>
        </p:spPr>
      </p:pic>
      <p:sp>
        <p:nvSpPr>
          <p:cNvPr id="5" name="TextBox 4">
            <a:extLst>
              <a:ext uri="{FF2B5EF4-FFF2-40B4-BE49-F238E27FC236}">
                <a16:creationId xmlns:a16="http://schemas.microsoft.com/office/drawing/2014/main" id="{B6C85A83-C1F9-34F1-5EB8-675CEA95330B}"/>
              </a:ext>
            </a:extLst>
          </p:cNvPr>
          <p:cNvSpPr txBox="1"/>
          <p:nvPr/>
        </p:nvSpPr>
        <p:spPr>
          <a:xfrm>
            <a:off x="4603302" y="2024655"/>
            <a:ext cx="3657600" cy="923330"/>
          </a:xfrm>
          <a:prstGeom prst="rect">
            <a:avLst/>
          </a:prstGeom>
          <a:noFill/>
        </p:spPr>
        <p:txBody>
          <a:bodyPr wrap="square" rtlCol="0">
            <a:spAutoFit/>
          </a:bodyPr>
          <a:lstStyle/>
          <a:p>
            <a:r>
              <a:rPr lang="en-GB" dirty="0"/>
              <a:t>Fruit is available daily</a:t>
            </a:r>
          </a:p>
          <a:p>
            <a:endParaRPr lang="en-GB" dirty="0"/>
          </a:p>
          <a:p>
            <a:r>
              <a:rPr lang="en-GB" dirty="0"/>
              <a:t>Bagels are available most days</a:t>
            </a:r>
          </a:p>
        </p:txBody>
      </p:sp>
      <p:pic>
        <p:nvPicPr>
          <p:cNvPr id="1030" name="Picture 6" descr="It's not unmoosual! Welsh cows produce more listening to Tom Jones">
            <a:extLst>
              <a:ext uri="{FF2B5EF4-FFF2-40B4-BE49-F238E27FC236}">
                <a16:creationId xmlns:a16="http://schemas.microsoft.com/office/drawing/2014/main" id="{7D731E8B-F985-8BD9-CBDC-5A1B8F7A492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05600" y="4029106"/>
            <a:ext cx="2085975" cy="2085975"/>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169AFDD2-2BB1-93DA-84DC-11B60071027B}"/>
              </a:ext>
            </a:extLst>
          </p:cNvPr>
          <p:cNvSpPr txBox="1"/>
          <p:nvPr/>
        </p:nvSpPr>
        <p:spPr>
          <a:xfrm>
            <a:off x="4427089" y="5835783"/>
            <a:ext cx="3321498" cy="923330"/>
          </a:xfrm>
          <a:prstGeom prst="rect">
            <a:avLst/>
          </a:prstGeom>
          <a:noFill/>
        </p:spPr>
        <p:txBody>
          <a:bodyPr wrap="square" rtlCol="0">
            <a:spAutoFit/>
          </a:bodyPr>
          <a:lstStyle/>
          <a:p>
            <a:r>
              <a:rPr lang="en-GB" dirty="0"/>
              <a:t>Milk available and free to all children under 5 Years</a:t>
            </a:r>
          </a:p>
          <a:p>
            <a:r>
              <a:rPr lang="en-GB" i="1" dirty="0"/>
              <a:t>(can be purchased after that)</a:t>
            </a:r>
          </a:p>
        </p:txBody>
      </p:sp>
    </p:spTree>
    <p:extLst>
      <p:ext uri="{BB962C8B-B14F-4D97-AF65-F5344CB8AC3E}">
        <p14:creationId xmlns:p14="http://schemas.microsoft.com/office/powerpoint/2010/main" val="52237361"/>
      </p:ext>
    </p:extLst>
  </p:cSld>
  <p:clrMapOvr>
    <a:masterClrMapping/>
  </p:clrMapOvr>
  <p:transition advClick="0" advTm="2000">
    <p:zoom/>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F256A5-03A2-18AA-B1B7-511787520791}"/>
              </a:ext>
            </a:extLst>
          </p:cNvPr>
          <p:cNvSpPr>
            <a:spLocks noGrp="1"/>
          </p:cNvSpPr>
          <p:nvPr>
            <p:ph type="title"/>
          </p:nvPr>
        </p:nvSpPr>
        <p:spPr/>
        <p:txBody>
          <a:bodyPr/>
          <a:lstStyle/>
          <a:p>
            <a:r>
              <a:rPr lang="en-GB" dirty="0"/>
              <a:t>Water bottles</a:t>
            </a:r>
          </a:p>
        </p:txBody>
      </p:sp>
      <p:pic>
        <p:nvPicPr>
          <p:cNvPr id="2050" name="Picture 2" descr="Kids Flip-Top Water Bottle">
            <a:extLst>
              <a:ext uri="{FF2B5EF4-FFF2-40B4-BE49-F238E27FC236}">
                <a16:creationId xmlns:a16="http://schemas.microsoft.com/office/drawing/2014/main" id="{4672F545-EF3A-9305-3639-AABB55FAAB34}"/>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25555" r="28889"/>
          <a:stretch/>
        </p:blipFill>
        <p:spPr bwMode="auto">
          <a:xfrm>
            <a:off x="581192" y="2286000"/>
            <a:ext cx="1839807" cy="40386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Leak Proof Kids Water Bottle, Recyclon, Pink, 350ml (12oz)">
            <a:extLst>
              <a:ext uri="{FF2B5EF4-FFF2-40B4-BE49-F238E27FC236}">
                <a16:creationId xmlns:a16="http://schemas.microsoft.com/office/drawing/2014/main" id="{DF17A9A8-D633-4196-C2D1-66F119A5BCC4}"/>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25556" r="24444"/>
          <a:stretch/>
        </p:blipFill>
        <p:spPr bwMode="auto">
          <a:xfrm>
            <a:off x="6723003" y="2209800"/>
            <a:ext cx="2209800" cy="44196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C01F89B9-6C12-A2BD-49E1-BBC6AAFDD540}"/>
              </a:ext>
            </a:extLst>
          </p:cNvPr>
          <p:cNvSpPr txBox="1"/>
          <p:nvPr/>
        </p:nvSpPr>
        <p:spPr>
          <a:xfrm>
            <a:off x="2753264" y="3486329"/>
            <a:ext cx="3810000" cy="1938992"/>
          </a:xfrm>
          <a:prstGeom prst="rect">
            <a:avLst/>
          </a:prstGeom>
          <a:noFill/>
        </p:spPr>
        <p:txBody>
          <a:bodyPr wrap="square" rtlCol="0">
            <a:spAutoFit/>
          </a:bodyPr>
          <a:lstStyle/>
          <a:p>
            <a:r>
              <a:rPr lang="en-GB" sz="2000" dirty="0"/>
              <a:t>Ensure your child has a  </a:t>
            </a:r>
            <a:r>
              <a:rPr lang="en-GB" sz="2000" b="1" u="sng" dirty="0">
                <a:solidFill>
                  <a:srgbClr val="FF0000"/>
                </a:solidFill>
              </a:rPr>
              <a:t>NAMED</a:t>
            </a:r>
            <a:r>
              <a:rPr lang="en-GB" sz="2000" dirty="0"/>
              <a:t> water bottle with them </a:t>
            </a:r>
            <a:r>
              <a:rPr lang="en-GB" sz="2000" b="1" u="sng" dirty="0"/>
              <a:t>every day</a:t>
            </a:r>
            <a:r>
              <a:rPr lang="en-GB" sz="2000" dirty="0"/>
              <a:t>.</a:t>
            </a:r>
          </a:p>
          <a:p>
            <a:r>
              <a:rPr lang="en-GB" sz="2000" dirty="0"/>
              <a:t>These are available for children to help themselves throughout the day.</a:t>
            </a:r>
          </a:p>
        </p:txBody>
      </p:sp>
    </p:spTree>
    <p:extLst>
      <p:ext uri="{BB962C8B-B14F-4D97-AF65-F5344CB8AC3E}">
        <p14:creationId xmlns:p14="http://schemas.microsoft.com/office/powerpoint/2010/main" val="2044905739"/>
      </p:ext>
    </p:extLst>
  </p:cSld>
  <p:clrMapOvr>
    <a:masterClrMapping/>
  </p:clrMapOvr>
  <p:transition advClick="0" advTm="2000">
    <p:zoom/>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2FECA7-A685-FB34-86E2-6EB650061667}"/>
              </a:ext>
            </a:extLst>
          </p:cNvPr>
          <p:cNvSpPr>
            <a:spLocks noGrp="1"/>
          </p:cNvSpPr>
          <p:nvPr>
            <p:ph type="title"/>
          </p:nvPr>
        </p:nvSpPr>
        <p:spPr/>
        <p:txBody>
          <a:bodyPr/>
          <a:lstStyle/>
          <a:p>
            <a:pPr algn="ctr"/>
            <a:r>
              <a:rPr lang="en-GB" dirty="0"/>
              <a:t>uniform</a:t>
            </a:r>
          </a:p>
        </p:txBody>
      </p:sp>
      <p:pic>
        <p:nvPicPr>
          <p:cNvPr id="5" name="Picture 4" descr="A child standing in front of a door&#10;&#10;Description automatically generated with medium confidence">
            <a:extLst>
              <a:ext uri="{FF2B5EF4-FFF2-40B4-BE49-F238E27FC236}">
                <a16:creationId xmlns:a16="http://schemas.microsoft.com/office/drawing/2014/main" id="{BF6ADCD6-5721-DDA1-CB98-D5670D08CD90}"/>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8151" t="25146" r="2376" b="21052"/>
          <a:stretch/>
        </p:blipFill>
        <p:spPr>
          <a:xfrm rot="5400000">
            <a:off x="-887897" y="3264278"/>
            <a:ext cx="4899994" cy="2209800"/>
          </a:xfrm>
          <a:prstGeom prst="rect">
            <a:avLst/>
          </a:prstGeom>
        </p:spPr>
      </p:pic>
      <p:pic>
        <p:nvPicPr>
          <p:cNvPr id="7" name="Picture 6" descr="A child standing in front of a blue board&#10;&#10;Description automatically generated with low confidence">
            <a:extLst>
              <a:ext uri="{FF2B5EF4-FFF2-40B4-BE49-F238E27FC236}">
                <a16:creationId xmlns:a16="http://schemas.microsoft.com/office/drawing/2014/main" id="{11BCEB1B-3BD8-072D-92B6-DE6C707567CB}"/>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4423" t="25146" r="2595" b="21052"/>
          <a:stretch/>
        </p:blipFill>
        <p:spPr>
          <a:xfrm rot="5400000">
            <a:off x="5201064" y="3314284"/>
            <a:ext cx="4861685" cy="2109787"/>
          </a:xfrm>
          <a:prstGeom prst="rect">
            <a:avLst/>
          </a:prstGeom>
        </p:spPr>
      </p:pic>
      <p:sp>
        <p:nvSpPr>
          <p:cNvPr id="4" name="TextBox 3">
            <a:extLst>
              <a:ext uri="{FF2B5EF4-FFF2-40B4-BE49-F238E27FC236}">
                <a16:creationId xmlns:a16="http://schemas.microsoft.com/office/drawing/2014/main" id="{EF8B8776-5840-A535-6AC8-486795239DD1}"/>
              </a:ext>
            </a:extLst>
          </p:cNvPr>
          <p:cNvSpPr txBox="1"/>
          <p:nvPr/>
        </p:nvSpPr>
        <p:spPr>
          <a:xfrm>
            <a:off x="2695576" y="2055783"/>
            <a:ext cx="4572000" cy="369332"/>
          </a:xfrm>
          <a:prstGeom prst="rect">
            <a:avLst/>
          </a:prstGeom>
          <a:noFill/>
        </p:spPr>
        <p:txBody>
          <a:bodyPr wrap="square">
            <a:spAutoFit/>
          </a:bodyPr>
          <a:lstStyle/>
          <a:p>
            <a:pPr marL="285750" indent="-285750">
              <a:buFont typeface="Arial" panose="020B0604020202020204" pitchFamily="34" charset="0"/>
              <a:buChar char="•"/>
            </a:pPr>
            <a:r>
              <a:rPr lang="en-GB" dirty="0"/>
              <a:t>Burgundy v neck jumper or cardigan</a:t>
            </a:r>
          </a:p>
        </p:txBody>
      </p:sp>
      <p:sp>
        <p:nvSpPr>
          <p:cNvPr id="8" name="TextBox 7">
            <a:extLst>
              <a:ext uri="{FF2B5EF4-FFF2-40B4-BE49-F238E27FC236}">
                <a16:creationId xmlns:a16="http://schemas.microsoft.com/office/drawing/2014/main" id="{893A4EDC-CFCC-2E99-4E42-4D49E293873C}"/>
              </a:ext>
            </a:extLst>
          </p:cNvPr>
          <p:cNvSpPr txBox="1"/>
          <p:nvPr/>
        </p:nvSpPr>
        <p:spPr>
          <a:xfrm>
            <a:off x="2731294" y="2624528"/>
            <a:ext cx="3781425" cy="2585323"/>
          </a:xfrm>
          <a:prstGeom prst="rect">
            <a:avLst/>
          </a:prstGeom>
          <a:noFill/>
        </p:spPr>
        <p:txBody>
          <a:bodyPr wrap="square">
            <a:spAutoFit/>
          </a:bodyPr>
          <a:lstStyle/>
          <a:p>
            <a:pPr marL="285750" indent="-285750">
              <a:buFont typeface="Arial" panose="020B0604020202020204" pitchFamily="34" charset="0"/>
              <a:buChar char="•"/>
            </a:pPr>
            <a:r>
              <a:rPr lang="en-GB" dirty="0"/>
              <a:t>Grey skirt/dress</a:t>
            </a:r>
          </a:p>
          <a:p>
            <a:endParaRPr lang="en-GB" dirty="0"/>
          </a:p>
          <a:p>
            <a:pPr marL="285750" indent="-285750">
              <a:buFont typeface="Arial" panose="020B0604020202020204" pitchFamily="34" charset="0"/>
              <a:buChar char="•"/>
            </a:pPr>
            <a:r>
              <a:rPr lang="en-GB" dirty="0"/>
              <a:t>Grey / black trousers / jogging bottoms</a:t>
            </a:r>
          </a:p>
          <a:p>
            <a:endParaRPr lang="en-GB" dirty="0"/>
          </a:p>
          <a:p>
            <a:pPr marL="285750" indent="-285750">
              <a:buFont typeface="Arial" panose="020B0604020202020204" pitchFamily="34" charset="0"/>
              <a:buChar char="•"/>
            </a:pPr>
            <a:r>
              <a:rPr lang="en-GB" dirty="0"/>
              <a:t>White long or short sleeved shirt with clip on tie </a:t>
            </a:r>
          </a:p>
          <a:p>
            <a:endParaRPr lang="en-GB" dirty="0"/>
          </a:p>
          <a:p>
            <a:pPr marL="285750" indent="-285750">
              <a:buFont typeface="Arial" panose="020B0604020202020204" pitchFamily="34" charset="0"/>
              <a:buChar char="•"/>
            </a:pPr>
            <a:r>
              <a:rPr lang="en-GB" dirty="0"/>
              <a:t>Black footwear</a:t>
            </a:r>
          </a:p>
        </p:txBody>
      </p:sp>
      <p:sp>
        <p:nvSpPr>
          <p:cNvPr id="3" name="TextBox 2">
            <a:extLst>
              <a:ext uri="{FF2B5EF4-FFF2-40B4-BE49-F238E27FC236}">
                <a16:creationId xmlns:a16="http://schemas.microsoft.com/office/drawing/2014/main" id="{35BC38E3-9BDF-FAC0-34E9-8189781FF8E1}"/>
              </a:ext>
            </a:extLst>
          </p:cNvPr>
          <p:cNvSpPr txBox="1"/>
          <p:nvPr/>
        </p:nvSpPr>
        <p:spPr>
          <a:xfrm>
            <a:off x="2667001" y="5247196"/>
            <a:ext cx="1856121" cy="1200329"/>
          </a:xfrm>
          <a:prstGeom prst="rect">
            <a:avLst/>
          </a:prstGeom>
          <a:noFill/>
        </p:spPr>
        <p:txBody>
          <a:bodyPr wrap="square" rtlCol="0">
            <a:spAutoFit/>
          </a:bodyPr>
          <a:lstStyle/>
          <a:p>
            <a:pPr algn="ctr"/>
            <a:r>
              <a:rPr lang="en-GB" sz="2400" b="1" u="sng" dirty="0">
                <a:solidFill>
                  <a:srgbClr val="FF0000"/>
                </a:solidFill>
                <a:effectLst>
                  <a:outerShdw blurRad="38100" dist="38100" dir="2700000" algn="tl">
                    <a:srgbClr val="000000">
                      <a:alpha val="43137"/>
                    </a:srgbClr>
                  </a:outerShdw>
                </a:effectLst>
              </a:rPr>
              <a:t>PLEASE LABEL UNIFORM</a:t>
            </a:r>
          </a:p>
        </p:txBody>
      </p:sp>
      <p:pic>
        <p:nvPicPr>
          <p:cNvPr id="4098" name="Picture 2" descr="Our name stamps are incredibly durable, with the ink withstanding a minimum  of 50 washes when stamped onto care labels 🙌🏻">
            <a:extLst>
              <a:ext uri="{FF2B5EF4-FFF2-40B4-BE49-F238E27FC236}">
                <a16:creationId xmlns:a16="http://schemas.microsoft.com/office/drawing/2014/main" id="{EFE457D9-D1F7-360B-CB88-76246801C63B}"/>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10200" t="12922" r="-1741" b="21315"/>
          <a:stretch/>
        </p:blipFill>
        <p:spPr bwMode="auto">
          <a:xfrm>
            <a:off x="4648954" y="5061241"/>
            <a:ext cx="1752600" cy="1572237"/>
          </a:xfrm>
          <a:prstGeom prst="rect">
            <a:avLst/>
          </a:prstGeom>
          <a:noFill/>
          <a:ln>
            <a:solidFill>
              <a:srgbClr val="FF0000"/>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90852029"/>
      </p:ext>
    </p:extLst>
  </p:cSld>
  <p:clrMapOvr>
    <a:masterClrMapping/>
  </p:clrMapOvr>
  <p:transition advClick="0" advTm="2000">
    <p:zoom/>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7B656E-308D-CAF8-5D00-4BF7B5AADAFB}"/>
              </a:ext>
            </a:extLst>
          </p:cNvPr>
          <p:cNvSpPr>
            <a:spLocks noGrp="1"/>
          </p:cNvSpPr>
          <p:nvPr>
            <p:ph type="title"/>
          </p:nvPr>
        </p:nvSpPr>
        <p:spPr/>
        <p:txBody>
          <a:bodyPr/>
          <a:lstStyle/>
          <a:p>
            <a:r>
              <a:rPr lang="en-GB" dirty="0"/>
              <a:t>PE KITS</a:t>
            </a:r>
          </a:p>
        </p:txBody>
      </p:sp>
      <p:sp>
        <p:nvSpPr>
          <p:cNvPr id="3" name="Content Placeholder 2">
            <a:extLst>
              <a:ext uri="{FF2B5EF4-FFF2-40B4-BE49-F238E27FC236}">
                <a16:creationId xmlns:a16="http://schemas.microsoft.com/office/drawing/2014/main" id="{438F3E35-9946-48A2-5C5E-DF976D688ED9}"/>
              </a:ext>
            </a:extLst>
          </p:cNvPr>
          <p:cNvSpPr>
            <a:spLocks noGrp="1"/>
          </p:cNvSpPr>
          <p:nvPr>
            <p:ph idx="1"/>
          </p:nvPr>
        </p:nvSpPr>
        <p:spPr>
          <a:xfrm>
            <a:off x="6315720" y="2522478"/>
            <a:ext cx="2808152" cy="3630795"/>
          </a:xfrm>
        </p:spPr>
        <p:txBody>
          <a:bodyPr>
            <a:normAutofit/>
          </a:bodyPr>
          <a:lstStyle/>
          <a:p>
            <a:pPr marL="0" indent="0">
              <a:buNone/>
            </a:pPr>
            <a:r>
              <a:rPr lang="en-GB" dirty="0">
                <a:cs typeface="Calibri" pitchFamily="34" charset="0"/>
              </a:rPr>
              <a:t>Plain white t-shirt, </a:t>
            </a:r>
          </a:p>
          <a:p>
            <a:pPr marL="0" indent="0">
              <a:buNone/>
            </a:pPr>
            <a:r>
              <a:rPr lang="en-GB" dirty="0">
                <a:cs typeface="Calibri" pitchFamily="34" charset="0"/>
              </a:rPr>
              <a:t>black P.E. shorts, </a:t>
            </a:r>
          </a:p>
          <a:p>
            <a:pPr marL="0" indent="0">
              <a:buNone/>
            </a:pPr>
            <a:r>
              <a:rPr lang="en-GB" dirty="0">
                <a:cs typeface="Calibri" pitchFamily="34" charset="0"/>
              </a:rPr>
              <a:t>trainers (Velcro please)</a:t>
            </a:r>
          </a:p>
          <a:p>
            <a:pPr marL="0" indent="0">
              <a:buNone/>
            </a:pPr>
            <a:r>
              <a:rPr lang="en-GB" dirty="0">
                <a:cs typeface="Calibri" pitchFamily="34" charset="0"/>
              </a:rPr>
              <a:t> Winter: tracksuit bottoms</a:t>
            </a:r>
          </a:p>
          <a:p>
            <a:pPr marL="0" indent="0">
              <a:buNone/>
            </a:pPr>
            <a:endParaRPr lang="en-GB" dirty="0">
              <a:cs typeface="Calibri" pitchFamily="34" charset="0"/>
            </a:endParaRPr>
          </a:p>
          <a:p>
            <a:pPr marL="0" indent="0">
              <a:buNone/>
            </a:pPr>
            <a:r>
              <a:rPr lang="en-GB" dirty="0">
                <a:cs typeface="Calibri" pitchFamily="34" charset="0"/>
              </a:rPr>
              <a:t> Provide P.E. kit in a labelled, draw string bag</a:t>
            </a:r>
          </a:p>
          <a:p>
            <a:pPr marL="0" indent="0">
              <a:buNone/>
            </a:pPr>
            <a:r>
              <a:rPr lang="en-GB" dirty="0">
                <a:cs typeface="Calibri" pitchFamily="34" charset="0"/>
              </a:rPr>
              <a:t> – they will be returned half termly. </a:t>
            </a:r>
          </a:p>
          <a:p>
            <a:endParaRPr lang="en-GB" dirty="0"/>
          </a:p>
        </p:txBody>
      </p:sp>
      <p:pic>
        <p:nvPicPr>
          <p:cNvPr id="5" name="Picture 4">
            <a:extLst>
              <a:ext uri="{FF2B5EF4-FFF2-40B4-BE49-F238E27FC236}">
                <a16:creationId xmlns:a16="http://schemas.microsoft.com/office/drawing/2014/main" id="{0581573B-9210-12C1-EBE2-565C510B2B78}"/>
              </a:ext>
            </a:extLst>
          </p:cNvPr>
          <p:cNvPicPr>
            <a:picLocks noChangeAspect="1"/>
          </p:cNvPicPr>
          <p:nvPr/>
        </p:nvPicPr>
        <p:blipFill>
          <a:blip r:embed="rId3"/>
          <a:stretch>
            <a:fillRect/>
          </a:stretch>
        </p:blipFill>
        <p:spPr>
          <a:xfrm>
            <a:off x="20128" y="1812726"/>
            <a:ext cx="5715000" cy="3232548"/>
          </a:xfrm>
          <a:prstGeom prst="rect">
            <a:avLst/>
          </a:prstGeom>
        </p:spPr>
      </p:pic>
      <p:pic>
        <p:nvPicPr>
          <p:cNvPr id="3074" name="Picture 2" descr="Premium Plain PE Bag In Maroon. - Trophy Textiles SW Limited">
            <a:extLst>
              <a:ext uri="{FF2B5EF4-FFF2-40B4-BE49-F238E27FC236}">
                <a16:creationId xmlns:a16="http://schemas.microsoft.com/office/drawing/2014/main" id="{61B51EA9-A313-F288-A71C-D815EA3D994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258320" y="4768249"/>
            <a:ext cx="2057400" cy="205740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1CDD0A13-9E2C-015A-513C-6F748E74D585}"/>
              </a:ext>
            </a:extLst>
          </p:cNvPr>
          <p:cNvSpPr txBox="1"/>
          <p:nvPr/>
        </p:nvSpPr>
        <p:spPr>
          <a:xfrm>
            <a:off x="-1368258" y="5600447"/>
            <a:ext cx="4597878" cy="954107"/>
          </a:xfrm>
          <a:prstGeom prst="rect">
            <a:avLst/>
          </a:prstGeom>
          <a:noFill/>
        </p:spPr>
        <p:txBody>
          <a:bodyPr wrap="square">
            <a:spAutoFit/>
          </a:bodyPr>
          <a:lstStyle/>
          <a:p>
            <a:pPr algn="ctr"/>
            <a:r>
              <a:rPr lang="en-GB" sz="2800" b="1" u="sng" dirty="0">
                <a:solidFill>
                  <a:srgbClr val="FF0000"/>
                </a:solidFill>
                <a:effectLst>
                  <a:outerShdw blurRad="38100" dist="38100" dir="2700000" algn="tl">
                    <a:srgbClr val="000000">
                      <a:alpha val="43137"/>
                    </a:srgbClr>
                  </a:outerShdw>
                </a:effectLst>
              </a:rPr>
              <a:t>PLEASE </a:t>
            </a:r>
          </a:p>
          <a:p>
            <a:pPr algn="ctr"/>
            <a:r>
              <a:rPr lang="en-GB" sz="2800" b="1" u="sng" dirty="0">
                <a:solidFill>
                  <a:srgbClr val="FF0000"/>
                </a:solidFill>
                <a:effectLst>
                  <a:outerShdw blurRad="38100" dist="38100" dir="2700000" algn="tl">
                    <a:srgbClr val="000000">
                      <a:alpha val="43137"/>
                    </a:srgbClr>
                  </a:outerShdw>
                </a:effectLst>
              </a:rPr>
              <a:t>LABEL </a:t>
            </a:r>
            <a:endParaRPr lang="en-GB" sz="2800" dirty="0"/>
          </a:p>
        </p:txBody>
      </p:sp>
      <p:pic>
        <p:nvPicPr>
          <p:cNvPr id="8" name="Picture 2" descr="Our name stamps are incredibly durable, with the ink withstanding a minimum  of 50 washes when stamped onto care labels 🙌🏻">
            <a:extLst>
              <a:ext uri="{FF2B5EF4-FFF2-40B4-BE49-F238E27FC236}">
                <a16:creationId xmlns:a16="http://schemas.microsoft.com/office/drawing/2014/main" id="{DB85A36A-5E5F-A029-2DF4-A9BDF4628CDB}"/>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10200" t="12922" r="-1741" b="21315"/>
          <a:stretch/>
        </p:blipFill>
        <p:spPr bwMode="auto">
          <a:xfrm>
            <a:off x="1752600" y="5174595"/>
            <a:ext cx="1752600" cy="1572237"/>
          </a:xfrm>
          <a:prstGeom prst="rect">
            <a:avLst/>
          </a:prstGeom>
          <a:noFill/>
          <a:ln>
            <a:solidFill>
              <a:srgbClr val="FF0000"/>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82079544"/>
      </p:ext>
    </p:extLst>
  </p:cSld>
  <p:clrMapOvr>
    <a:masterClrMapping/>
  </p:clrMapOvr>
  <p:transition advClick="0" advTm="2000">
    <p:zoom/>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90E570-2E8F-6163-7F90-4D8DDC2B75A9}"/>
              </a:ext>
            </a:extLst>
          </p:cNvPr>
          <p:cNvSpPr>
            <a:spLocks noGrp="1"/>
          </p:cNvSpPr>
          <p:nvPr>
            <p:ph type="title"/>
          </p:nvPr>
        </p:nvSpPr>
        <p:spPr/>
        <p:txBody>
          <a:bodyPr/>
          <a:lstStyle/>
          <a:p>
            <a:r>
              <a:rPr lang="en-GB" dirty="0"/>
              <a:t>EXTRAS</a:t>
            </a:r>
          </a:p>
        </p:txBody>
      </p:sp>
      <p:sp>
        <p:nvSpPr>
          <p:cNvPr id="3" name="Content Placeholder 2">
            <a:extLst>
              <a:ext uri="{FF2B5EF4-FFF2-40B4-BE49-F238E27FC236}">
                <a16:creationId xmlns:a16="http://schemas.microsoft.com/office/drawing/2014/main" id="{FE13E720-778E-D11C-1665-53A2D46DB1E8}"/>
              </a:ext>
            </a:extLst>
          </p:cNvPr>
          <p:cNvSpPr>
            <a:spLocks noGrp="1"/>
          </p:cNvSpPr>
          <p:nvPr>
            <p:ph idx="1"/>
          </p:nvPr>
        </p:nvSpPr>
        <p:spPr>
          <a:xfrm>
            <a:off x="228600" y="1734709"/>
            <a:ext cx="4343400" cy="3072092"/>
          </a:xfrm>
        </p:spPr>
        <p:txBody>
          <a:bodyPr/>
          <a:lstStyle/>
          <a:p>
            <a:r>
              <a:rPr lang="en-GB" sz="2400" b="1" dirty="0">
                <a:cs typeface="Calibri" pitchFamily="34" charset="0"/>
              </a:rPr>
              <a:t>Wellies - </a:t>
            </a:r>
            <a:r>
              <a:rPr lang="en-GB" dirty="0">
                <a:cs typeface="Calibri" pitchFamily="34" charset="0"/>
              </a:rPr>
              <a:t>Please provide children with wellies that can remain at school as we encourage learning to be outdoors in all weather conditions. Suitable clothing expected to suit all weather conditions.</a:t>
            </a:r>
          </a:p>
          <a:p>
            <a:endParaRPr lang="en-GB" dirty="0">
              <a:cs typeface="Calibri" pitchFamily="34" charset="0"/>
            </a:endParaRPr>
          </a:p>
          <a:p>
            <a:endParaRPr lang="en-GB" dirty="0"/>
          </a:p>
        </p:txBody>
      </p:sp>
      <p:pic>
        <p:nvPicPr>
          <p:cNvPr id="9" name="Picture 8">
            <a:extLst>
              <a:ext uri="{FF2B5EF4-FFF2-40B4-BE49-F238E27FC236}">
                <a16:creationId xmlns:a16="http://schemas.microsoft.com/office/drawing/2014/main" id="{370F036B-794F-5AA3-F59E-645B10784665}"/>
              </a:ext>
            </a:extLst>
          </p:cNvPr>
          <p:cNvPicPr>
            <a:picLocks noChangeAspect="1"/>
          </p:cNvPicPr>
          <p:nvPr/>
        </p:nvPicPr>
        <p:blipFill>
          <a:blip r:embed="rId3"/>
          <a:srcRect l="35691" t="53055" b="1"/>
          <a:stretch/>
        </p:blipFill>
        <p:spPr>
          <a:xfrm>
            <a:off x="5562600" y="1916565"/>
            <a:ext cx="2286001" cy="2022706"/>
          </a:xfrm>
          <a:prstGeom prst="rect">
            <a:avLst/>
          </a:prstGeom>
        </p:spPr>
      </p:pic>
      <p:sp>
        <p:nvSpPr>
          <p:cNvPr id="10" name="Content Placeholder 2">
            <a:extLst>
              <a:ext uri="{FF2B5EF4-FFF2-40B4-BE49-F238E27FC236}">
                <a16:creationId xmlns:a16="http://schemas.microsoft.com/office/drawing/2014/main" id="{62700A4C-22E9-9E63-F733-D10BB9B9BF1D}"/>
              </a:ext>
            </a:extLst>
          </p:cNvPr>
          <p:cNvSpPr txBox="1">
            <a:spLocks/>
          </p:cNvSpPr>
          <p:nvPr/>
        </p:nvSpPr>
        <p:spPr>
          <a:xfrm>
            <a:off x="4533900" y="5629102"/>
            <a:ext cx="4343400" cy="1467881"/>
          </a:xfrm>
          <a:prstGeom prst="rect">
            <a:avLst/>
          </a:prstGeom>
        </p:spPr>
        <p:txBody>
          <a:bodyPr vert="horz" lIns="91440" tIns="45720" rIns="91440" bIns="45720" rtlCol="0" anchor="ctr">
            <a:normAutofit lnSpcReduction="10000"/>
          </a:bodyPr>
          <a:lstStyle>
            <a:lvl1pPr marL="306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800" kern="1200">
                <a:solidFill>
                  <a:schemeClr val="tx2"/>
                </a:solidFill>
                <a:latin typeface="+mn-lt"/>
                <a:ea typeface="+mn-ea"/>
                <a:cs typeface="+mn-cs"/>
              </a:defRPr>
            </a:lvl1pPr>
            <a:lvl2pPr marL="630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600" kern="1200">
                <a:solidFill>
                  <a:schemeClr val="tx2"/>
                </a:solidFill>
                <a:latin typeface="+mn-lt"/>
                <a:ea typeface="+mn-ea"/>
                <a:cs typeface="+mn-cs"/>
              </a:defRPr>
            </a:lvl2pPr>
            <a:lvl3pPr marL="900000" indent="-270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400" kern="1200">
                <a:solidFill>
                  <a:schemeClr val="tx2"/>
                </a:solidFill>
                <a:latin typeface="+mn-lt"/>
                <a:ea typeface="+mn-ea"/>
                <a:cs typeface="+mn-cs"/>
              </a:defRPr>
            </a:lvl3pPr>
            <a:lvl4pPr marL="124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4pPr>
            <a:lvl5pPr marL="160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a:lstStyle>
          <a:p>
            <a:r>
              <a:rPr lang="en-GB" sz="2400" b="1" dirty="0">
                <a:cs typeface="Calibri" pitchFamily="34" charset="0"/>
              </a:rPr>
              <a:t>Spare clothes- </a:t>
            </a:r>
            <a:r>
              <a:rPr lang="en-GB" dirty="0">
                <a:cs typeface="Calibri" pitchFamily="34" charset="0"/>
              </a:rPr>
              <a:t>Please provide children with a bag of spare clothes that they can change into should they need to.</a:t>
            </a:r>
          </a:p>
          <a:p>
            <a:pPr marL="0" indent="0">
              <a:buNone/>
            </a:pPr>
            <a:r>
              <a:rPr lang="en-GB" b="1" u="sng" dirty="0">
                <a:cs typeface="Calibri" pitchFamily="34" charset="0"/>
              </a:rPr>
              <a:t>(INCLUDING UNDERWEAR)</a:t>
            </a:r>
          </a:p>
          <a:p>
            <a:endParaRPr lang="en-GB" dirty="0">
              <a:cs typeface="Calibri" pitchFamily="34" charset="0"/>
            </a:endParaRPr>
          </a:p>
          <a:p>
            <a:endParaRPr lang="en-GB" dirty="0"/>
          </a:p>
        </p:txBody>
      </p:sp>
      <p:sp>
        <p:nvSpPr>
          <p:cNvPr id="13" name="Content Placeholder 2">
            <a:extLst>
              <a:ext uri="{FF2B5EF4-FFF2-40B4-BE49-F238E27FC236}">
                <a16:creationId xmlns:a16="http://schemas.microsoft.com/office/drawing/2014/main" id="{A485E918-AB00-D7A3-0FCD-4F5A132980C3}"/>
              </a:ext>
            </a:extLst>
          </p:cNvPr>
          <p:cNvSpPr txBox="1">
            <a:spLocks/>
          </p:cNvSpPr>
          <p:nvPr/>
        </p:nvSpPr>
        <p:spPr>
          <a:xfrm>
            <a:off x="3316637" y="4501940"/>
            <a:ext cx="5450640" cy="1467881"/>
          </a:xfrm>
          <a:prstGeom prst="rect">
            <a:avLst/>
          </a:prstGeom>
        </p:spPr>
        <p:txBody>
          <a:bodyPr vert="horz" lIns="91440" tIns="45720" rIns="91440" bIns="45720" rtlCol="0" anchor="ctr">
            <a:normAutofit/>
          </a:bodyPr>
          <a:lstStyle>
            <a:lvl1pPr marL="306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800" kern="1200">
                <a:solidFill>
                  <a:schemeClr val="tx2"/>
                </a:solidFill>
                <a:latin typeface="+mn-lt"/>
                <a:ea typeface="+mn-ea"/>
                <a:cs typeface="+mn-cs"/>
              </a:defRPr>
            </a:lvl1pPr>
            <a:lvl2pPr marL="630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600" kern="1200">
                <a:solidFill>
                  <a:schemeClr val="tx2"/>
                </a:solidFill>
                <a:latin typeface="+mn-lt"/>
                <a:ea typeface="+mn-ea"/>
                <a:cs typeface="+mn-cs"/>
              </a:defRPr>
            </a:lvl2pPr>
            <a:lvl3pPr marL="900000" indent="-270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400" kern="1200">
                <a:solidFill>
                  <a:schemeClr val="tx2"/>
                </a:solidFill>
                <a:latin typeface="+mn-lt"/>
                <a:ea typeface="+mn-ea"/>
                <a:cs typeface="+mn-cs"/>
              </a:defRPr>
            </a:lvl3pPr>
            <a:lvl4pPr marL="124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4pPr>
            <a:lvl5pPr marL="160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a:lstStyle>
          <a:p>
            <a:r>
              <a:rPr lang="en-GB" sz="2400" b="1" dirty="0">
                <a:cs typeface="Calibri" pitchFamily="34" charset="0"/>
              </a:rPr>
              <a:t>Book Bag </a:t>
            </a:r>
            <a:r>
              <a:rPr lang="en-GB" dirty="0">
                <a:cs typeface="Calibri" pitchFamily="34" charset="0"/>
              </a:rPr>
              <a:t>(available to purchase from the school office) brought to school every day: key words, reading records + book, letters home, homework. Please </a:t>
            </a:r>
            <a:r>
              <a:rPr lang="en-GB" b="1" dirty="0">
                <a:cs typeface="Calibri" pitchFamily="34" charset="0"/>
              </a:rPr>
              <a:t>no rucksacks</a:t>
            </a:r>
            <a:r>
              <a:rPr lang="en-GB" dirty="0">
                <a:cs typeface="Calibri" pitchFamily="34" charset="0"/>
              </a:rPr>
              <a:t>!</a:t>
            </a:r>
          </a:p>
          <a:p>
            <a:endParaRPr lang="en-GB" dirty="0">
              <a:cs typeface="Calibri" pitchFamily="34" charset="0"/>
            </a:endParaRPr>
          </a:p>
          <a:p>
            <a:endParaRPr lang="en-GB" dirty="0">
              <a:cs typeface="Calibri" pitchFamily="34" charset="0"/>
            </a:endParaRPr>
          </a:p>
          <a:p>
            <a:endParaRPr lang="en-GB" dirty="0"/>
          </a:p>
        </p:txBody>
      </p:sp>
      <p:pic>
        <p:nvPicPr>
          <p:cNvPr id="5122" name="Picture 2" descr="Mapac - Schoolwear, Workwear, Sportswear, Promotional Products or Art  Supplies. Quality, innovation and value since 1955">
            <a:extLst>
              <a:ext uri="{FF2B5EF4-FFF2-40B4-BE49-F238E27FC236}">
                <a16:creationId xmlns:a16="http://schemas.microsoft.com/office/drawing/2014/main" id="{73B74173-D450-AFA7-D30B-9E4C67520D67}"/>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8882" b="8882"/>
          <a:stretch/>
        </p:blipFill>
        <p:spPr bwMode="auto">
          <a:xfrm>
            <a:off x="376723" y="3729722"/>
            <a:ext cx="2989267" cy="24408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20546856"/>
      </p:ext>
    </p:extLst>
  </p:cSld>
  <p:clrMapOvr>
    <a:masterClrMapping/>
  </p:clrMapOvr>
  <p:transition advClick="0" advTm="2000">
    <p:zoom/>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38400" y="914400"/>
            <a:ext cx="6870700" cy="838200"/>
          </a:xfrm>
        </p:spPr>
        <p:txBody>
          <a:bodyPr/>
          <a:lstStyle/>
          <a:p>
            <a:endParaRPr lang="en-GB" sz="3600" u="sng" dirty="0">
              <a:latin typeface="+mn-lt"/>
              <a:cs typeface="Calibri" pitchFamily="34" charset="0"/>
            </a:endParaRPr>
          </a:p>
        </p:txBody>
      </p:sp>
      <p:sp>
        <p:nvSpPr>
          <p:cNvPr id="4" name="TextBox 3"/>
          <p:cNvSpPr txBox="1"/>
          <p:nvPr/>
        </p:nvSpPr>
        <p:spPr>
          <a:xfrm>
            <a:off x="73025" y="1692442"/>
            <a:ext cx="6632576" cy="1031051"/>
          </a:xfrm>
          <a:prstGeom prst="rect">
            <a:avLst/>
          </a:prstGeom>
          <a:noFill/>
        </p:spPr>
        <p:txBody>
          <a:bodyPr wrap="square" rtlCol="0">
            <a:spAutoFit/>
          </a:bodyPr>
          <a:lstStyle/>
          <a:p>
            <a:pPr>
              <a:spcAft>
                <a:spcPts val="600"/>
              </a:spcAft>
            </a:pPr>
            <a:endParaRPr lang="en-GB" dirty="0">
              <a:cs typeface="Calibri" pitchFamily="34" charset="0"/>
            </a:endParaRPr>
          </a:p>
          <a:p>
            <a:pPr marL="342900" indent="-342900">
              <a:spcAft>
                <a:spcPts val="600"/>
              </a:spcAft>
              <a:buFont typeface="Wingdings" panose="05000000000000000000" pitchFamily="2" charset="2"/>
              <a:buChar char="§"/>
            </a:pPr>
            <a:r>
              <a:rPr lang="en-GB" sz="2000" b="1" dirty="0">
                <a:cs typeface="Calibri" pitchFamily="34" charset="0"/>
              </a:rPr>
              <a:t>Hair</a:t>
            </a:r>
            <a:r>
              <a:rPr lang="en-GB" dirty="0">
                <a:cs typeface="Calibri" pitchFamily="34" charset="0"/>
              </a:rPr>
              <a:t> – long hair tied back. Accessories: small bows, head bands to be in line with Bonneygrove uniform colour (burgundy).</a:t>
            </a:r>
          </a:p>
        </p:txBody>
      </p:sp>
      <p:pic>
        <p:nvPicPr>
          <p:cNvPr id="5" name="Picture 4">
            <a:extLst>
              <a:ext uri="{FF2B5EF4-FFF2-40B4-BE49-F238E27FC236}">
                <a16:creationId xmlns:a16="http://schemas.microsoft.com/office/drawing/2014/main" id="{FCA8424F-72FD-4468-A6D4-4DB16EED6F03}"/>
              </a:ext>
            </a:extLst>
          </p:cNvPr>
          <p:cNvPicPr>
            <a:picLocks noChangeAspect="1"/>
          </p:cNvPicPr>
          <p:nvPr/>
        </p:nvPicPr>
        <p:blipFill>
          <a:blip r:embed="rId3"/>
          <a:stretch>
            <a:fillRect/>
          </a:stretch>
        </p:blipFill>
        <p:spPr>
          <a:xfrm>
            <a:off x="228599" y="152390"/>
            <a:ext cx="2514601" cy="1066809"/>
          </a:xfrm>
          <a:prstGeom prst="rect">
            <a:avLst/>
          </a:prstGeom>
        </p:spPr>
      </p:pic>
      <p:pic>
        <p:nvPicPr>
          <p:cNvPr id="6146" name="Picture 2" descr="Hair Accessories | School Shop | Kiddie Boutique">
            <a:extLst>
              <a:ext uri="{FF2B5EF4-FFF2-40B4-BE49-F238E27FC236}">
                <a16:creationId xmlns:a16="http://schemas.microsoft.com/office/drawing/2014/main" id="{A4C9CE45-4709-0EC7-0296-424B4C8D9E76}"/>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58000" y="2025316"/>
            <a:ext cx="2003126" cy="2503908"/>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21D22BD0-6022-3FFE-3DCA-2F7B2F5A6EFB}"/>
              </a:ext>
            </a:extLst>
          </p:cNvPr>
          <p:cNvSpPr txBox="1"/>
          <p:nvPr/>
        </p:nvSpPr>
        <p:spPr>
          <a:xfrm>
            <a:off x="149225" y="2986009"/>
            <a:ext cx="6632576" cy="1031051"/>
          </a:xfrm>
          <a:prstGeom prst="rect">
            <a:avLst/>
          </a:prstGeom>
          <a:noFill/>
        </p:spPr>
        <p:txBody>
          <a:bodyPr wrap="square" rtlCol="0">
            <a:spAutoFit/>
          </a:bodyPr>
          <a:lstStyle/>
          <a:p>
            <a:pPr>
              <a:spcAft>
                <a:spcPts val="600"/>
              </a:spcAft>
            </a:pPr>
            <a:endParaRPr lang="en-GB" dirty="0">
              <a:cs typeface="Calibri" pitchFamily="34" charset="0"/>
            </a:endParaRPr>
          </a:p>
          <a:p>
            <a:pPr marL="342900" indent="-342900">
              <a:spcAft>
                <a:spcPts val="600"/>
              </a:spcAft>
              <a:buFont typeface="Wingdings" panose="05000000000000000000" pitchFamily="2" charset="2"/>
              <a:buChar char="§"/>
            </a:pPr>
            <a:r>
              <a:rPr lang="en-GB" sz="2000" b="1" dirty="0">
                <a:cs typeface="Calibri" pitchFamily="34" charset="0"/>
              </a:rPr>
              <a:t>Shoes</a:t>
            </a:r>
            <a:r>
              <a:rPr lang="en-GB" b="1" dirty="0">
                <a:cs typeface="Calibri" pitchFamily="34" charset="0"/>
              </a:rPr>
              <a:t>- </a:t>
            </a:r>
            <a:r>
              <a:rPr lang="en-GB" dirty="0">
                <a:cs typeface="Calibri" pitchFamily="34" charset="0"/>
              </a:rPr>
              <a:t>A sensible pair of hard-wearing school shoes. (Please no laces )</a:t>
            </a:r>
            <a:endParaRPr lang="en-GB" b="1" dirty="0">
              <a:cs typeface="Calibri" pitchFamily="34" charset="0"/>
            </a:endParaRPr>
          </a:p>
        </p:txBody>
      </p:sp>
      <p:pic>
        <p:nvPicPr>
          <p:cNvPr id="6148" name="Picture 4" descr="Girls Boys Black School Shoes Kids Teen Flat Comfortable Casual Leather  Shoes UK">
            <a:extLst>
              <a:ext uri="{FF2B5EF4-FFF2-40B4-BE49-F238E27FC236}">
                <a16:creationId xmlns:a16="http://schemas.microsoft.com/office/drawing/2014/main" id="{BE883B12-CE28-FDBC-7C92-488C5EEA2AC9}"/>
              </a:ext>
            </a:extLst>
          </p:cNvPr>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t="50000"/>
          <a:stretch/>
        </p:blipFill>
        <p:spPr bwMode="auto">
          <a:xfrm>
            <a:off x="5435160" y="4728287"/>
            <a:ext cx="4034242" cy="2017120"/>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Boys Black Patent Brogue Lace Up Shoes">
            <a:extLst>
              <a:ext uri="{FF2B5EF4-FFF2-40B4-BE49-F238E27FC236}">
                <a16:creationId xmlns:a16="http://schemas.microsoft.com/office/drawing/2014/main" id="{A783597D-20E8-F479-DBC9-0E4CE6F81348}"/>
              </a:ext>
            </a:extLst>
          </p:cNvPr>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t="15556" b="15555"/>
          <a:stretch/>
        </p:blipFill>
        <p:spPr bwMode="auto">
          <a:xfrm>
            <a:off x="228599" y="4017060"/>
            <a:ext cx="2917526" cy="200985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Girls Boys Black School Shoes Kids Teen Flat Comfortable Casual Leather  Shoes UK">
            <a:extLst>
              <a:ext uri="{FF2B5EF4-FFF2-40B4-BE49-F238E27FC236}">
                <a16:creationId xmlns:a16="http://schemas.microsoft.com/office/drawing/2014/main" id="{B2FA1211-5918-4F52-57F9-A8F37235C51F}"/>
              </a:ext>
            </a:extLst>
          </p:cNvPr>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13631" r="14965" b="47765"/>
          <a:stretch/>
        </p:blipFill>
        <p:spPr bwMode="auto">
          <a:xfrm>
            <a:off x="3428999" y="3885569"/>
            <a:ext cx="2662643" cy="1947794"/>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5641F19E-9F5A-9C87-3E74-D837022746D9}"/>
              </a:ext>
            </a:extLst>
          </p:cNvPr>
          <p:cNvSpPr txBox="1"/>
          <p:nvPr/>
        </p:nvSpPr>
        <p:spPr>
          <a:xfrm>
            <a:off x="-235992" y="6172200"/>
            <a:ext cx="3480242" cy="369332"/>
          </a:xfrm>
          <a:prstGeom prst="rect">
            <a:avLst/>
          </a:prstGeom>
          <a:noFill/>
        </p:spPr>
        <p:txBody>
          <a:bodyPr wrap="square" rtlCol="0">
            <a:spAutoFit/>
          </a:bodyPr>
          <a:lstStyle/>
          <a:p>
            <a:pPr algn="ctr"/>
            <a:r>
              <a:rPr lang="en-GB" b="1" dirty="0">
                <a:solidFill>
                  <a:srgbClr val="FF0000"/>
                </a:solidFill>
              </a:rPr>
              <a:t>No laces please</a:t>
            </a:r>
          </a:p>
        </p:txBody>
      </p:sp>
      <p:sp>
        <p:nvSpPr>
          <p:cNvPr id="8" name="Multiplication Sign 7">
            <a:extLst>
              <a:ext uri="{FF2B5EF4-FFF2-40B4-BE49-F238E27FC236}">
                <a16:creationId xmlns:a16="http://schemas.microsoft.com/office/drawing/2014/main" id="{CD4B23F9-23E5-79CA-9A0F-4A8F74F551A9}"/>
              </a:ext>
            </a:extLst>
          </p:cNvPr>
          <p:cNvSpPr/>
          <p:nvPr/>
        </p:nvSpPr>
        <p:spPr>
          <a:xfrm>
            <a:off x="256316" y="4460017"/>
            <a:ext cx="1519543" cy="1411081"/>
          </a:xfrm>
          <a:prstGeom prst="mathMultiply">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152" name="Picture 8" descr="Bright Green Tick Clip Art at Clker.com - vector clip art online, royalty  free &amp; public domain">
            <a:extLst>
              <a:ext uri="{FF2B5EF4-FFF2-40B4-BE49-F238E27FC236}">
                <a16:creationId xmlns:a16="http://schemas.microsoft.com/office/drawing/2014/main" id="{5A21319B-26B1-B8F0-1EE1-B889009F6F9F}"/>
              </a:ext>
            </a:extLst>
          </p:cNvPr>
          <p:cNvPicPr>
            <a:picLocks noChangeAspect="1" noChangeArrowheads="1"/>
          </p:cNvPicPr>
          <p:nvPr/>
        </p:nvPicPr>
        <p:blipFill>
          <a:blip r:embed="rId7">
            <a:extLst>
              <a:ext uri="{BEBA8EAE-BF5A-486C-A8C5-ECC9F3942E4B}">
                <a14:imgProps xmlns:a14="http://schemas.microsoft.com/office/drawing/2010/main">
                  <a14:imgLayer r:embed="rId8">
                    <a14:imgEffect>
                      <a14:backgroundRemoval t="3057" b="99127" l="2273" r="95455">
                        <a14:foregroundMark x1="2727" y1="68996" x2="2727" y2="68996"/>
                        <a14:foregroundMark x1="18636" y1="94323" x2="18636" y2="94323"/>
                        <a14:foregroundMark x1="89545" y1="7424" x2="89545" y2="7424"/>
                        <a14:foregroundMark x1="95455" y1="3493" x2="95455" y2="3493"/>
                        <a14:foregroundMark x1="20000" y1="99127" x2="20000" y2="99127"/>
                      </a14:backgroundRemoval>
                    </a14:imgEffect>
                  </a14:imgLayer>
                </a14:imgProps>
              </a:ext>
              <a:ext uri="{28A0092B-C50C-407E-A947-70E740481C1C}">
                <a14:useLocalDpi xmlns:a14="http://schemas.microsoft.com/office/drawing/2010/main" val="0"/>
              </a:ext>
            </a:extLst>
          </a:blip>
          <a:srcRect/>
          <a:stretch>
            <a:fillRect/>
          </a:stretch>
        </p:blipFill>
        <p:spPr bwMode="auto">
          <a:xfrm>
            <a:off x="5293944" y="4958645"/>
            <a:ext cx="1047750" cy="1090613"/>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descr="Bright Green Tick Clip Art at Clker.com - vector clip art online, royalty  free &amp; public domain">
            <a:extLst>
              <a:ext uri="{FF2B5EF4-FFF2-40B4-BE49-F238E27FC236}">
                <a16:creationId xmlns:a16="http://schemas.microsoft.com/office/drawing/2014/main" id="{555DD902-55B2-233B-6E5A-CC74D39ACCDB}"/>
              </a:ext>
            </a:extLst>
          </p:cNvPr>
          <p:cNvPicPr>
            <a:picLocks noChangeAspect="1" noChangeArrowheads="1"/>
          </p:cNvPicPr>
          <p:nvPr/>
        </p:nvPicPr>
        <p:blipFill>
          <a:blip r:embed="rId7">
            <a:extLst>
              <a:ext uri="{BEBA8EAE-BF5A-486C-A8C5-ECC9F3942E4B}">
                <a14:imgProps xmlns:a14="http://schemas.microsoft.com/office/drawing/2010/main">
                  <a14:imgLayer r:embed="rId8">
                    <a14:imgEffect>
                      <a14:backgroundRemoval t="3057" b="99127" l="2273" r="95455">
                        <a14:foregroundMark x1="2727" y1="68996" x2="2727" y2="68996"/>
                        <a14:foregroundMark x1="18636" y1="94323" x2="18636" y2="94323"/>
                        <a14:foregroundMark x1="89545" y1="7424" x2="89545" y2="7424"/>
                        <a14:foregroundMark x1="95455" y1="3493" x2="95455" y2="3493"/>
                        <a14:foregroundMark x1="20000" y1="99127" x2="20000" y2="99127"/>
                      </a14:backgroundRemoval>
                    </a14:imgEffect>
                  </a14:imgLayer>
                </a14:imgProps>
              </a:ext>
              <a:ext uri="{28A0092B-C50C-407E-A947-70E740481C1C}">
                <a14:useLocalDpi xmlns:a14="http://schemas.microsoft.com/office/drawing/2010/main" val="0"/>
              </a:ext>
            </a:extLst>
          </a:blip>
          <a:srcRect/>
          <a:stretch>
            <a:fillRect/>
          </a:stretch>
        </p:blipFill>
        <p:spPr bwMode="auto">
          <a:xfrm>
            <a:off x="8054641" y="5626893"/>
            <a:ext cx="1047750" cy="109061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advClick="0" advTm="2000">
    <p:zoom/>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89361" y="2096393"/>
            <a:ext cx="5307677" cy="3847207"/>
          </a:xfrm>
          <a:prstGeom prst="rect">
            <a:avLst/>
          </a:prstGeom>
        </p:spPr>
        <p:txBody>
          <a:bodyPr wrap="square">
            <a:spAutoFit/>
          </a:bodyPr>
          <a:lstStyle/>
          <a:p>
            <a:pPr marL="285750" indent="-285750">
              <a:spcAft>
                <a:spcPts val="600"/>
              </a:spcAft>
              <a:buFont typeface="Wingdings" panose="05000000000000000000" pitchFamily="2" charset="2"/>
              <a:buChar char="§"/>
            </a:pPr>
            <a:r>
              <a:rPr lang="en-GB" sz="2400" b="1" dirty="0">
                <a:cs typeface="Calibri" pitchFamily="34" charset="0"/>
              </a:rPr>
              <a:t>Medical </a:t>
            </a:r>
            <a:r>
              <a:rPr lang="en-GB" dirty="0">
                <a:cs typeface="Calibri" pitchFamily="34" charset="0"/>
              </a:rPr>
              <a:t>– asthma pumps must be in date; they will be stored in the classroom cupboard.  An asthma History Questionnaire will need to be completed with the school office before the pump can be accepted.</a:t>
            </a:r>
          </a:p>
          <a:p>
            <a:pPr marL="285750" indent="-285750">
              <a:spcAft>
                <a:spcPts val="600"/>
              </a:spcAft>
              <a:buFont typeface="Wingdings" panose="05000000000000000000" pitchFamily="2" charset="2"/>
              <a:buChar char="§"/>
            </a:pPr>
            <a:r>
              <a:rPr lang="en-GB" dirty="0">
                <a:cs typeface="Calibri" pitchFamily="34" charset="0"/>
              </a:rPr>
              <a:t>Collecting children at </a:t>
            </a:r>
            <a:r>
              <a:rPr lang="en-GB" sz="2400" b="1" dirty="0">
                <a:cs typeface="Calibri" pitchFamily="34" charset="0"/>
              </a:rPr>
              <a:t>home time</a:t>
            </a:r>
            <a:r>
              <a:rPr lang="en-GB" dirty="0">
                <a:cs typeface="Calibri" pitchFamily="34" charset="0"/>
              </a:rPr>
              <a:t>.  Children will not be sent home with anyone who is not on their ‘pick up list’, without permission from parent/ carer. </a:t>
            </a:r>
          </a:p>
          <a:p>
            <a:pPr marL="285750" indent="-285750">
              <a:spcAft>
                <a:spcPts val="600"/>
              </a:spcAft>
              <a:buFont typeface="Wingdings" panose="05000000000000000000" pitchFamily="2" charset="2"/>
              <a:buChar char="§"/>
            </a:pPr>
            <a:r>
              <a:rPr lang="en-GB" sz="2400" b="1" dirty="0">
                <a:cs typeface="Calibri" pitchFamily="34" charset="0"/>
              </a:rPr>
              <a:t>Arbor </a:t>
            </a:r>
            <a:r>
              <a:rPr lang="en-GB" dirty="0">
                <a:cs typeface="Calibri" pitchFamily="34" charset="0"/>
              </a:rPr>
              <a:t>– a log in will be provided once your child is on Roll.  Information and payments are made via this method. </a:t>
            </a:r>
          </a:p>
        </p:txBody>
      </p:sp>
      <p:sp>
        <p:nvSpPr>
          <p:cNvPr id="4" name="Title 1"/>
          <p:cNvSpPr>
            <a:spLocks noGrp="1"/>
          </p:cNvSpPr>
          <p:nvPr>
            <p:ph type="title"/>
          </p:nvPr>
        </p:nvSpPr>
        <p:spPr>
          <a:xfrm>
            <a:off x="2209800" y="914400"/>
            <a:ext cx="6870700" cy="838200"/>
          </a:xfrm>
        </p:spPr>
        <p:txBody>
          <a:bodyPr>
            <a:normAutofit/>
          </a:bodyPr>
          <a:lstStyle/>
          <a:p>
            <a:endParaRPr lang="en-GB" sz="3200" u="sng" dirty="0">
              <a:latin typeface="+mn-lt"/>
              <a:cs typeface="Calibri" pitchFamily="34" charset="0"/>
            </a:endParaRPr>
          </a:p>
        </p:txBody>
      </p:sp>
      <p:pic>
        <p:nvPicPr>
          <p:cNvPr id="5" name="Picture 4">
            <a:extLst>
              <a:ext uri="{FF2B5EF4-FFF2-40B4-BE49-F238E27FC236}">
                <a16:creationId xmlns:a16="http://schemas.microsoft.com/office/drawing/2014/main" id="{0EF7EC87-BB00-4876-9740-EC28BF3A0234}"/>
              </a:ext>
            </a:extLst>
          </p:cNvPr>
          <p:cNvPicPr>
            <a:picLocks noChangeAspect="1"/>
          </p:cNvPicPr>
          <p:nvPr/>
        </p:nvPicPr>
        <p:blipFill>
          <a:blip r:embed="rId3"/>
          <a:stretch>
            <a:fillRect/>
          </a:stretch>
        </p:blipFill>
        <p:spPr>
          <a:xfrm>
            <a:off x="228599" y="152390"/>
            <a:ext cx="2514601" cy="1066809"/>
          </a:xfrm>
          <a:prstGeom prst="rect">
            <a:avLst/>
          </a:prstGeom>
        </p:spPr>
      </p:pic>
      <p:pic>
        <p:nvPicPr>
          <p:cNvPr id="2" name="Picture 1">
            <a:extLst>
              <a:ext uri="{FF2B5EF4-FFF2-40B4-BE49-F238E27FC236}">
                <a16:creationId xmlns:a16="http://schemas.microsoft.com/office/drawing/2014/main" id="{6E26DA0A-2FEB-7671-42C3-A4B5F74DB446}"/>
              </a:ext>
            </a:extLst>
          </p:cNvPr>
          <p:cNvPicPr>
            <a:picLocks noChangeAspect="1"/>
          </p:cNvPicPr>
          <p:nvPr/>
        </p:nvPicPr>
        <p:blipFill>
          <a:blip r:embed="rId4" cstate="print">
            <a:extLst>
              <a:ext uri="{BEBA8EAE-BF5A-486C-A8C5-ECC9F3942E4B}">
                <a14:imgProps xmlns:a14="http://schemas.microsoft.com/office/drawing/2010/main">
                  <a14:imgLayer r:embed="rId5">
                    <a14:imgEffect>
                      <a14:backgroundRemoval t="7175" b="70852" l="21598" r="65089">
                        <a14:foregroundMark x1="37870" y1="61435" x2="37870" y2="61435"/>
                        <a14:foregroundMark x1="48225" y1="70852" x2="48225" y2="70852"/>
                        <a14:foregroundMark x1="57988" y1="16592" x2="57988" y2="16592"/>
                        <a14:foregroundMark x1="61834" y1="24664" x2="61834" y2="24664"/>
                        <a14:foregroundMark x1="61834" y1="28700" x2="61834" y2="18386"/>
                        <a14:foregroundMark x1="36982" y1="68161" x2="44083" y2="69058"/>
                      </a14:backgroundRemoval>
                    </a14:imgEffect>
                  </a14:imgLayer>
                </a14:imgProps>
              </a:ext>
              <a:ext uri="{28A0092B-C50C-407E-A947-70E740481C1C}">
                <a14:useLocalDpi xmlns:a14="http://schemas.microsoft.com/office/drawing/2010/main" val="0"/>
              </a:ext>
            </a:extLst>
          </a:blip>
          <a:srcRect l="16288" t="214" r="29417" b="25940"/>
          <a:stretch/>
        </p:blipFill>
        <p:spPr>
          <a:xfrm rot="1199397">
            <a:off x="5746750" y="1258997"/>
            <a:ext cx="2374900" cy="2137410"/>
          </a:xfrm>
          <a:prstGeom prst="rect">
            <a:avLst/>
          </a:prstGeom>
        </p:spPr>
      </p:pic>
      <p:pic>
        <p:nvPicPr>
          <p:cNvPr id="4098" name="Picture 2" descr="Arbor">
            <a:extLst>
              <a:ext uri="{FF2B5EF4-FFF2-40B4-BE49-F238E27FC236}">
                <a16:creationId xmlns:a16="http://schemas.microsoft.com/office/drawing/2014/main" id="{C2C7DD23-46BC-D47E-08C0-1FA4611B74A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645150" y="3756648"/>
            <a:ext cx="3333903" cy="27059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08767639"/>
      </p:ext>
    </p:extLst>
  </p:cSld>
  <p:clrMapOvr>
    <a:masterClrMapping/>
  </p:clrMapOvr>
  <p:transition advClick="0" advTm="2000">
    <p:zoom/>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2A0FDE-CEF5-7F0C-F029-F08B8D109434}"/>
              </a:ext>
            </a:extLst>
          </p:cNvPr>
          <p:cNvSpPr>
            <a:spLocks noGrp="1"/>
          </p:cNvSpPr>
          <p:nvPr>
            <p:ph type="title"/>
          </p:nvPr>
        </p:nvSpPr>
        <p:spPr/>
        <p:txBody>
          <a:bodyPr/>
          <a:lstStyle/>
          <a:p>
            <a:r>
              <a:rPr lang="en-GB" dirty="0"/>
              <a:t>attendance</a:t>
            </a:r>
          </a:p>
        </p:txBody>
      </p:sp>
      <p:sp>
        <p:nvSpPr>
          <p:cNvPr id="4" name="TextBox 3">
            <a:extLst>
              <a:ext uri="{FF2B5EF4-FFF2-40B4-BE49-F238E27FC236}">
                <a16:creationId xmlns:a16="http://schemas.microsoft.com/office/drawing/2014/main" id="{2A5CB2BF-45F8-97BD-3902-70B7BD475AE0}"/>
              </a:ext>
            </a:extLst>
          </p:cNvPr>
          <p:cNvSpPr txBox="1"/>
          <p:nvPr/>
        </p:nvSpPr>
        <p:spPr>
          <a:xfrm>
            <a:off x="381000" y="2133600"/>
            <a:ext cx="8189944" cy="3785652"/>
          </a:xfrm>
          <a:prstGeom prst="rect">
            <a:avLst/>
          </a:prstGeom>
          <a:noFill/>
        </p:spPr>
        <p:txBody>
          <a:bodyPr wrap="square">
            <a:spAutoFit/>
          </a:bodyPr>
          <a:lstStyle/>
          <a:p>
            <a:r>
              <a:rPr lang="en-GB" sz="2400" dirty="0"/>
              <a:t>We expect children to attend </a:t>
            </a:r>
            <a:r>
              <a:rPr lang="en-GB" sz="2400" u="sng" dirty="0"/>
              <a:t>every day</a:t>
            </a:r>
            <a:r>
              <a:rPr lang="en-GB" sz="2400" dirty="0"/>
              <a:t>. It is important for young children to have a routine and experience all the activities on offer.</a:t>
            </a:r>
          </a:p>
          <a:p>
            <a:endParaRPr lang="en-GB" sz="2400" dirty="0"/>
          </a:p>
          <a:p>
            <a:r>
              <a:rPr lang="en-GB" sz="2400" u="sng" dirty="0"/>
              <a:t>Holiday requests </a:t>
            </a:r>
            <a:r>
              <a:rPr lang="en-GB" sz="2400" dirty="0"/>
              <a:t>– please write to the Headteacher.</a:t>
            </a:r>
          </a:p>
          <a:p>
            <a:endParaRPr lang="en-GB" sz="2400" dirty="0"/>
          </a:p>
          <a:p>
            <a:r>
              <a:rPr lang="en-GB" sz="2400" u="sng" dirty="0"/>
              <a:t>Absences</a:t>
            </a:r>
            <a:r>
              <a:rPr lang="en-GB" sz="2400" dirty="0"/>
              <a:t> - please call the office, before 9.00 a.m., if your child will be absent. If your child has an appointment, please let the office know in advance as you will need to sign your child in and out.</a:t>
            </a:r>
          </a:p>
        </p:txBody>
      </p:sp>
    </p:spTree>
    <p:extLst>
      <p:ext uri="{BB962C8B-B14F-4D97-AF65-F5344CB8AC3E}">
        <p14:creationId xmlns:p14="http://schemas.microsoft.com/office/powerpoint/2010/main" val="2812788479"/>
      </p:ext>
    </p:extLst>
  </p:cSld>
  <p:clrMapOvr>
    <a:masterClrMapping/>
  </p:clrMapOvr>
  <p:transition advClick="0" advTm="2000">
    <p:zoom/>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334961-7465-22C4-C9DB-75B0BAC8CA03}"/>
              </a:ext>
            </a:extLst>
          </p:cNvPr>
          <p:cNvSpPr>
            <a:spLocks noGrp="1"/>
          </p:cNvSpPr>
          <p:nvPr>
            <p:ph type="title"/>
          </p:nvPr>
        </p:nvSpPr>
        <p:spPr/>
        <p:txBody>
          <a:bodyPr/>
          <a:lstStyle/>
          <a:p>
            <a:r>
              <a:rPr lang="en-GB" dirty="0"/>
              <a:t>tapestry</a:t>
            </a:r>
          </a:p>
        </p:txBody>
      </p:sp>
      <p:sp>
        <p:nvSpPr>
          <p:cNvPr id="4" name="TextBox 3">
            <a:extLst>
              <a:ext uri="{FF2B5EF4-FFF2-40B4-BE49-F238E27FC236}">
                <a16:creationId xmlns:a16="http://schemas.microsoft.com/office/drawing/2014/main" id="{57FCC14F-08A7-651D-AE3B-EEB816E350A9}"/>
              </a:ext>
            </a:extLst>
          </p:cNvPr>
          <p:cNvSpPr txBox="1"/>
          <p:nvPr/>
        </p:nvSpPr>
        <p:spPr>
          <a:xfrm>
            <a:off x="304800" y="2057400"/>
            <a:ext cx="4572000" cy="738664"/>
          </a:xfrm>
          <a:prstGeom prst="rect">
            <a:avLst/>
          </a:prstGeom>
          <a:noFill/>
        </p:spPr>
        <p:txBody>
          <a:bodyPr wrap="square">
            <a:spAutoFit/>
          </a:bodyPr>
          <a:lstStyle/>
          <a:p>
            <a:pPr marL="285750" indent="-285750">
              <a:spcAft>
                <a:spcPts val="600"/>
              </a:spcAft>
              <a:buFont typeface="Wingdings" panose="05000000000000000000" pitchFamily="2" charset="2"/>
              <a:buChar char="§"/>
            </a:pPr>
            <a:r>
              <a:rPr lang="en-GB" sz="2400" b="1" dirty="0">
                <a:cs typeface="Calibri" pitchFamily="34" charset="0"/>
              </a:rPr>
              <a:t>Tapestry</a:t>
            </a:r>
            <a:r>
              <a:rPr lang="en-GB" dirty="0">
                <a:cs typeface="Calibri" pitchFamily="34" charset="0"/>
              </a:rPr>
              <a:t> – online learning journals . Logins given at the end of term.</a:t>
            </a:r>
          </a:p>
        </p:txBody>
      </p:sp>
      <p:pic>
        <p:nvPicPr>
          <p:cNvPr id="7170" name="Picture 2">
            <a:extLst>
              <a:ext uri="{FF2B5EF4-FFF2-40B4-BE49-F238E27FC236}">
                <a16:creationId xmlns:a16="http://schemas.microsoft.com/office/drawing/2014/main" id="{6745AE9D-3BB7-44A2-9E11-7BEA16D3837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6296" t="17777" r="14445" b="25821"/>
          <a:stretch/>
        </p:blipFill>
        <p:spPr bwMode="auto">
          <a:xfrm>
            <a:off x="5867400" y="2057400"/>
            <a:ext cx="2387495" cy="3029798"/>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pic>
        <p:nvPicPr>
          <p:cNvPr id="7172" name="Picture 4">
            <a:extLst>
              <a:ext uri="{FF2B5EF4-FFF2-40B4-BE49-F238E27FC236}">
                <a16:creationId xmlns:a16="http://schemas.microsoft.com/office/drawing/2014/main" id="{B6BF6B8B-2CAF-8563-3414-93F7CC49136F}"/>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7036" t="2222" r="4075" b="12222"/>
          <a:stretch/>
        </p:blipFill>
        <p:spPr bwMode="auto">
          <a:xfrm>
            <a:off x="326136" y="3082661"/>
            <a:ext cx="2590800" cy="332486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6EDECB7E-A50C-5C61-42B2-5965B10CBAC0}"/>
              </a:ext>
            </a:extLst>
          </p:cNvPr>
          <p:cNvPicPr>
            <a:picLocks noChangeAspect="1"/>
          </p:cNvPicPr>
          <p:nvPr/>
        </p:nvPicPr>
        <p:blipFill>
          <a:blip r:embed="rId5"/>
          <a:stretch>
            <a:fillRect/>
          </a:stretch>
        </p:blipFill>
        <p:spPr>
          <a:xfrm>
            <a:off x="3127247" y="3391738"/>
            <a:ext cx="2590801" cy="2706706"/>
          </a:xfrm>
          <a:prstGeom prst="rect">
            <a:avLst/>
          </a:prstGeom>
          <a:ln>
            <a:noFill/>
          </a:ln>
          <a:effectLst>
            <a:outerShdw blurRad="190500" algn="tl" rotWithShape="0">
              <a:srgbClr val="000000">
                <a:alpha val="70000"/>
              </a:srgbClr>
            </a:outerShdw>
          </a:effectLst>
        </p:spPr>
      </p:pic>
      <p:pic>
        <p:nvPicPr>
          <p:cNvPr id="5122" name="Picture 2" descr="Tapestry logo - Muddy Boots Pre-School">
            <a:extLst>
              <a:ext uri="{FF2B5EF4-FFF2-40B4-BE49-F238E27FC236}">
                <a16:creationId xmlns:a16="http://schemas.microsoft.com/office/drawing/2014/main" id="{564A3136-C167-A8CC-6C92-14DF03D5BA17}"/>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27606" t="10221" r="23437" b="12130"/>
          <a:stretch/>
        </p:blipFill>
        <p:spPr bwMode="auto">
          <a:xfrm>
            <a:off x="7186824" y="4919292"/>
            <a:ext cx="1728806" cy="19387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72784470"/>
      </p:ext>
    </p:extLst>
  </p:cSld>
  <p:clrMapOvr>
    <a:masterClrMapping/>
  </p:clrMapOvr>
  <p:transition advClick="0" advTm="2000">
    <p:zoom/>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352800" y="762000"/>
            <a:ext cx="6870700" cy="1066800"/>
          </a:xfrm>
        </p:spPr>
        <p:txBody>
          <a:bodyPr/>
          <a:lstStyle/>
          <a:p>
            <a:r>
              <a:rPr lang="en-GB" b="1" u="sng" dirty="0"/>
              <a:t>Parent Involvement</a:t>
            </a:r>
            <a:endParaRPr lang="en-GB" dirty="0"/>
          </a:p>
        </p:txBody>
      </p:sp>
      <p:sp>
        <p:nvSpPr>
          <p:cNvPr id="3" name="Rectangle 2"/>
          <p:cNvSpPr/>
          <p:nvPr/>
        </p:nvSpPr>
        <p:spPr>
          <a:xfrm>
            <a:off x="571500" y="1990779"/>
            <a:ext cx="8001000" cy="5124480"/>
          </a:xfrm>
          <a:prstGeom prst="rect">
            <a:avLst/>
          </a:prstGeom>
        </p:spPr>
        <p:txBody>
          <a:bodyPr wrap="square">
            <a:spAutoFit/>
          </a:bodyPr>
          <a:lstStyle/>
          <a:p>
            <a:pPr marL="342900" indent="-342900">
              <a:spcAft>
                <a:spcPts val="600"/>
              </a:spcAft>
              <a:buFont typeface="Wingdings" panose="05000000000000000000" pitchFamily="2" charset="2"/>
              <a:buChar char="§"/>
            </a:pPr>
            <a:r>
              <a:rPr lang="en-GB" sz="2000" dirty="0">
                <a:cs typeface="Calibri" pitchFamily="34" charset="0"/>
              </a:rPr>
              <a:t>We like to welcome parents/carers into our classrooms as much as possible, so that you can see how your children learn first-hand! Sessions may include: phonics workshops, book bonanzas or themed days. </a:t>
            </a:r>
          </a:p>
          <a:p>
            <a:pPr marL="342900" indent="-342900">
              <a:spcAft>
                <a:spcPts val="600"/>
              </a:spcAft>
              <a:buFont typeface="Wingdings" panose="05000000000000000000" pitchFamily="2" charset="2"/>
              <a:buChar char="§"/>
            </a:pPr>
            <a:r>
              <a:rPr lang="en-GB" sz="2000" dirty="0">
                <a:cs typeface="Calibri" pitchFamily="34" charset="0"/>
              </a:rPr>
              <a:t>Reading record</a:t>
            </a:r>
          </a:p>
          <a:p>
            <a:pPr marL="342900" indent="-342900">
              <a:spcAft>
                <a:spcPts val="600"/>
              </a:spcAft>
              <a:buFont typeface="Wingdings" panose="05000000000000000000" pitchFamily="2" charset="2"/>
              <a:buChar char="§"/>
            </a:pPr>
            <a:r>
              <a:rPr lang="en-GB" sz="2000" dirty="0">
                <a:cs typeface="Calibri" pitchFamily="34" charset="0"/>
              </a:rPr>
              <a:t>Nativity – early December.</a:t>
            </a:r>
          </a:p>
          <a:p>
            <a:pPr marL="342900" indent="-342900">
              <a:spcAft>
                <a:spcPts val="600"/>
              </a:spcAft>
              <a:buFont typeface="Wingdings" panose="05000000000000000000" pitchFamily="2" charset="2"/>
              <a:buChar char="§"/>
            </a:pPr>
            <a:r>
              <a:rPr lang="en-GB" sz="2000" dirty="0">
                <a:cs typeface="Calibri" pitchFamily="34" charset="0"/>
              </a:rPr>
              <a:t>Trips and Visits</a:t>
            </a:r>
          </a:p>
          <a:p>
            <a:pPr marL="342900" indent="-342900">
              <a:spcAft>
                <a:spcPts val="600"/>
              </a:spcAft>
              <a:buFont typeface="Wingdings" panose="05000000000000000000" pitchFamily="2" charset="2"/>
              <a:buChar char="§"/>
            </a:pPr>
            <a:r>
              <a:rPr lang="en-GB" sz="2000" dirty="0">
                <a:cs typeface="Calibri" pitchFamily="34" charset="0"/>
              </a:rPr>
              <a:t>Two Parent Consultation sessions (Autumn/Spring)</a:t>
            </a:r>
          </a:p>
          <a:p>
            <a:pPr marL="342900" indent="-342900">
              <a:spcAft>
                <a:spcPts val="600"/>
              </a:spcAft>
              <a:buFont typeface="Wingdings" panose="05000000000000000000" pitchFamily="2" charset="2"/>
              <a:buChar char="§"/>
            </a:pPr>
            <a:r>
              <a:rPr lang="en-GB" sz="2000" dirty="0">
                <a:cs typeface="Calibri" pitchFamily="34" charset="0"/>
              </a:rPr>
              <a:t>Sports Day</a:t>
            </a:r>
          </a:p>
          <a:p>
            <a:pPr marL="342900" indent="-342900">
              <a:spcAft>
                <a:spcPts val="600"/>
              </a:spcAft>
              <a:buFont typeface="Wingdings" panose="05000000000000000000" pitchFamily="2" charset="2"/>
              <a:buChar char="§"/>
            </a:pPr>
            <a:r>
              <a:rPr lang="en-GB" sz="2000" dirty="0">
                <a:cs typeface="Calibri" pitchFamily="34" charset="0"/>
              </a:rPr>
              <a:t>End of year report</a:t>
            </a:r>
          </a:p>
          <a:p>
            <a:pPr marL="342900" indent="-342900">
              <a:spcAft>
                <a:spcPts val="600"/>
              </a:spcAft>
              <a:buFont typeface="Wingdings" panose="05000000000000000000" pitchFamily="2" charset="2"/>
              <a:buChar char="§"/>
            </a:pPr>
            <a:r>
              <a:rPr lang="en-GB" sz="2000" dirty="0">
                <a:cs typeface="Calibri" pitchFamily="34" charset="0"/>
              </a:rPr>
              <a:t>Communication is key – feel free to make an appointments to speak to your class teacher. </a:t>
            </a:r>
          </a:p>
          <a:p>
            <a:pPr marL="342900" indent="-342900">
              <a:spcAft>
                <a:spcPts val="600"/>
              </a:spcAft>
              <a:buFont typeface="Wingdings" panose="05000000000000000000" pitchFamily="2" charset="2"/>
              <a:buChar char="Ø"/>
            </a:pPr>
            <a:endParaRPr lang="en-GB" sz="2400" dirty="0">
              <a:cs typeface="Calibri" pitchFamily="34" charset="0"/>
            </a:endParaRPr>
          </a:p>
          <a:p>
            <a:pPr marL="342900" indent="-342900">
              <a:spcAft>
                <a:spcPts val="600"/>
              </a:spcAft>
              <a:buFont typeface="Wingdings" panose="05000000000000000000" pitchFamily="2" charset="2"/>
              <a:buChar char="Ø"/>
            </a:pPr>
            <a:endParaRPr lang="en-GB" dirty="0">
              <a:cs typeface="Calibri" pitchFamily="34" charset="0"/>
            </a:endParaRPr>
          </a:p>
        </p:txBody>
      </p:sp>
      <p:pic>
        <p:nvPicPr>
          <p:cNvPr id="4" name="Picture 3">
            <a:extLst>
              <a:ext uri="{FF2B5EF4-FFF2-40B4-BE49-F238E27FC236}">
                <a16:creationId xmlns:a16="http://schemas.microsoft.com/office/drawing/2014/main" id="{C94592EF-85AD-4372-B961-30F9E60E17D9}"/>
              </a:ext>
            </a:extLst>
          </p:cNvPr>
          <p:cNvPicPr>
            <a:picLocks noChangeAspect="1"/>
          </p:cNvPicPr>
          <p:nvPr/>
        </p:nvPicPr>
        <p:blipFill>
          <a:blip r:embed="rId3"/>
          <a:stretch>
            <a:fillRect/>
          </a:stretch>
        </p:blipFill>
        <p:spPr>
          <a:xfrm>
            <a:off x="228599" y="152390"/>
            <a:ext cx="2514601" cy="1066809"/>
          </a:xfrm>
          <a:prstGeom prst="rect">
            <a:avLst/>
          </a:prstGeom>
        </p:spPr>
      </p:pic>
    </p:spTree>
    <p:extLst>
      <p:ext uri="{BB962C8B-B14F-4D97-AF65-F5344CB8AC3E}">
        <p14:creationId xmlns:p14="http://schemas.microsoft.com/office/powerpoint/2010/main" val="404743210"/>
      </p:ext>
    </p:extLst>
  </p:cSld>
  <p:clrMapOvr>
    <a:masterClrMapping/>
  </p:clrMapOvr>
  <p:transition advClick="0" advTm="2000">
    <p:zoom/>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How we communicate with you</a:t>
            </a:r>
          </a:p>
        </p:txBody>
      </p:sp>
      <p:sp>
        <p:nvSpPr>
          <p:cNvPr id="8" name="Content Placeholder 7"/>
          <p:cNvSpPr>
            <a:spLocks noGrp="1"/>
          </p:cNvSpPr>
          <p:nvPr>
            <p:ph idx="4294967295"/>
          </p:nvPr>
        </p:nvSpPr>
        <p:spPr>
          <a:xfrm>
            <a:off x="533400" y="2137496"/>
            <a:ext cx="8077200" cy="3951287"/>
          </a:xfrm>
        </p:spPr>
        <p:txBody>
          <a:bodyPr vert="horz" lIns="91440" tIns="45720" rIns="91440" bIns="45720" rtlCol="0" anchor="t">
            <a:normAutofit fontScale="92500" lnSpcReduction="10000"/>
          </a:bodyPr>
          <a:lstStyle/>
          <a:p>
            <a:pPr marL="0" indent="0">
              <a:buClr>
                <a:srgbClr val="E28700"/>
              </a:buClr>
              <a:buNone/>
            </a:pPr>
            <a:r>
              <a:rPr lang="en-GB" sz="1800" dirty="0">
                <a:cs typeface="Arial"/>
              </a:rPr>
              <a:t>Communication is so important. It plays a huge role in ensuring that you are regularly sharing information with us to best support your child. </a:t>
            </a:r>
          </a:p>
          <a:p>
            <a:pPr marL="0" indent="0">
              <a:buClr>
                <a:srgbClr val="E28700"/>
              </a:buClr>
              <a:buNone/>
            </a:pPr>
            <a:endParaRPr lang="en-GB" sz="1050" dirty="0">
              <a:cs typeface="Arial"/>
            </a:endParaRPr>
          </a:p>
          <a:p>
            <a:pPr marL="0" indent="0">
              <a:buClr>
                <a:srgbClr val="E28700"/>
              </a:buClr>
              <a:buNone/>
            </a:pPr>
            <a:r>
              <a:rPr lang="en-GB" sz="1800" dirty="0">
                <a:cs typeface="Arial"/>
              </a:rPr>
              <a:t>We do this by…</a:t>
            </a:r>
          </a:p>
          <a:p>
            <a:pPr>
              <a:buClr>
                <a:schemeClr val="accent3">
                  <a:lumMod val="50000"/>
                </a:schemeClr>
              </a:buClr>
              <a:buFont typeface="Wingdings" panose="05000000000000000000" pitchFamily="2" charset="2"/>
              <a:buChar char="q"/>
            </a:pPr>
            <a:r>
              <a:rPr lang="en-GB" sz="1800" dirty="0">
                <a:cs typeface="Arial"/>
              </a:rPr>
              <a:t>Daily chats at pick up time</a:t>
            </a:r>
          </a:p>
          <a:p>
            <a:pPr>
              <a:buClr>
                <a:schemeClr val="accent3">
                  <a:lumMod val="50000"/>
                </a:schemeClr>
              </a:buClr>
              <a:buFont typeface="Wingdings" panose="05000000000000000000" pitchFamily="2" charset="2"/>
              <a:buChar char="q"/>
            </a:pPr>
            <a:r>
              <a:rPr lang="en-GB" sz="1800" dirty="0">
                <a:cs typeface="Arial"/>
              </a:rPr>
              <a:t>Termly parent consultation meetings</a:t>
            </a:r>
          </a:p>
          <a:p>
            <a:pPr>
              <a:buClr>
                <a:schemeClr val="accent3">
                  <a:lumMod val="50000"/>
                </a:schemeClr>
              </a:buClr>
              <a:buFont typeface="Wingdings" panose="05000000000000000000" pitchFamily="2" charset="2"/>
              <a:buChar char="q"/>
            </a:pPr>
            <a:r>
              <a:rPr lang="en-GB" sz="1800" dirty="0">
                <a:cs typeface="Arial"/>
              </a:rPr>
              <a:t>Termly Newsletters</a:t>
            </a:r>
          </a:p>
          <a:p>
            <a:pPr>
              <a:buClr>
                <a:schemeClr val="accent3">
                  <a:lumMod val="50000"/>
                </a:schemeClr>
              </a:buClr>
              <a:buFont typeface="Wingdings" panose="05000000000000000000" pitchFamily="2" charset="2"/>
              <a:buChar char="q"/>
            </a:pPr>
            <a:r>
              <a:rPr lang="en-GB" sz="1800" dirty="0">
                <a:cs typeface="Arial"/>
              </a:rPr>
              <a:t>Notices on classroom window</a:t>
            </a:r>
            <a:endParaRPr lang="en-GB" sz="1800" i="1" dirty="0">
              <a:cs typeface="Arial"/>
            </a:endParaRPr>
          </a:p>
          <a:p>
            <a:pPr>
              <a:buClr>
                <a:schemeClr val="accent3">
                  <a:lumMod val="50000"/>
                </a:schemeClr>
              </a:buClr>
              <a:buFont typeface="Wingdings" panose="05000000000000000000" pitchFamily="2" charset="2"/>
              <a:buChar char="q"/>
            </a:pPr>
            <a:r>
              <a:rPr lang="en-GB" sz="1800" dirty="0">
                <a:cs typeface="Arial"/>
              </a:rPr>
              <a:t>Social Media – Facebook, </a:t>
            </a:r>
            <a:r>
              <a:rPr lang="en-GB" dirty="0">
                <a:cs typeface="Arial"/>
              </a:rPr>
              <a:t>Instagram (@ </a:t>
            </a:r>
            <a:r>
              <a:rPr lang="en-GB" dirty="0" err="1">
                <a:cs typeface="Arial"/>
              </a:rPr>
              <a:t>bonneygroveps</a:t>
            </a:r>
            <a:r>
              <a:rPr lang="en-GB" dirty="0">
                <a:cs typeface="Arial"/>
              </a:rPr>
              <a:t>)</a:t>
            </a:r>
            <a:endParaRPr lang="en-GB" sz="1800" dirty="0">
              <a:cs typeface="Arial"/>
            </a:endParaRPr>
          </a:p>
          <a:p>
            <a:pPr>
              <a:buClr>
                <a:schemeClr val="accent3">
                  <a:lumMod val="50000"/>
                </a:schemeClr>
              </a:buClr>
              <a:buFont typeface="Wingdings" panose="05000000000000000000" pitchFamily="2" charset="2"/>
              <a:buChar char="q"/>
            </a:pPr>
            <a:r>
              <a:rPr lang="en-GB" sz="1800" b="1" dirty="0">
                <a:cs typeface="Arial"/>
              </a:rPr>
              <a:t>Tapestry</a:t>
            </a:r>
          </a:p>
          <a:p>
            <a:pPr>
              <a:buClr>
                <a:schemeClr val="accent3">
                  <a:lumMod val="50000"/>
                </a:schemeClr>
              </a:buClr>
              <a:buFont typeface="Wingdings" panose="05000000000000000000" pitchFamily="2" charset="2"/>
              <a:buChar char="q"/>
            </a:pPr>
            <a:r>
              <a:rPr lang="en-GB" sz="1800" dirty="0">
                <a:cs typeface="Arial"/>
              </a:rPr>
              <a:t>School Website </a:t>
            </a:r>
            <a:endParaRPr lang="en-GB" sz="1800" i="1" dirty="0">
              <a:cs typeface="Arial"/>
            </a:endParaRPr>
          </a:p>
        </p:txBody>
      </p:sp>
      <p:pic>
        <p:nvPicPr>
          <p:cNvPr id="4" name="Picture 3">
            <a:extLst>
              <a:ext uri="{FF2B5EF4-FFF2-40B4-BE49-F238E27FC236}">
                <a16:creationId xmlns:a16="http://schemas.microsoft.com/office/drawing/2014/main" id="{105DA666-77D1-47BD-9D56-C10F9899CAA8}"/>
              </a:ext>
            </a:extLst>
          </p:cNvPr>
          <p:cNvPicPr>
            <a:picLocks noChangeAspect="1"/>
          </p:cNvPicPr>
          <p:nvPr/>
        </p:nvPicPr>
        <p:blipFill>
          <a:blip r:embed="rId3"/>
          <a:stretch>
            <a:fillRect/>
          </a:stretch>
        </p:blipFill>
        <p:spPr>
          <a:xfrm>
            <a:off x="228599" y="152390"/>
            <a:ext cx="2514601" cy="1066809"/>
          </a:xfrm>
          <a:prstGeom prst="rect">
            <a:avLst/>
          </a:prstGeom>
        </p:spPr>
      </p:pic>
    </p:spTree>
    <p:extLst>
      <p:ext uri="{BB962C8B-B14F-4D97-AF65-F5344CB8AC3E}">
        <p14:creationId xmlns:p14="http://schemas.microsoft.com/office/powerpoint/2010/main" val="2907681280"/>
      </p:ext>
    </p:extLst>
  </p:cSld>
  <p:clrMapOvr>
    <a:masterClrMapping/>
  </p:clrMapOvr>
  <p:transition advClick="0" advTm="2000">
    <p:zoom/>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77908" y="727143"/>
            <a:ext cx="5791200" cy="1083329"/>
          </a:xfrm>
        </p:spPr>
        <p:txBody>
          <a:bodyPr>
            <a:normAutofit/>
          </a:bodyPr>
          <a:lstStyle/>
          <a:p>
            <a:r>
              <a:rPr lang="en-GB" dirty="0"/>
              <a:t>Keeping children safe is everyone’s responsibility</a:t>
            </a:r>
          </a:p>
        </p:txBody>
      </p:sp>
      <p:pic>
        <p:nvPicPr>
          <p:cNvPr id="6" name="Picture 5"/>
          <p:cNvPicPr>
            <a:picLocks noChangeAspect="1"/>
          </p:cNvPicPr>
          <p:nvPr/>
        </p:nvPicPr>
        <p:blipFill>
          <a:blip r:embed="rId3"/>
          <a:stretch>
            <a:fillRect/>
          </a:stretch>
        </p:blipFill>
        <p:spPr>
          <a:xfrm>
            <a:off x="2077264" y="2123672"/>
            <a:ext cx="2677138" cy="3212565"/>
          </a:xfrm>
          <a:prstGeom prst="rect">
            <a:avLst/>
          </a:prstGeom>
        </p:spPr>
      </p:pic>
      <p:pic>
        <p:nvPicPr>
          <p:cNvPr id="8" name="Picture 7"/>
          <p:cNvPicPr>
            <a:picLocks noChangeAspect="1"/>
          </p:cNvPicPr>
          <p:nvPr/>
        </p:nvPicPr>
        <p:blipFill>
          <a:blip r:embed="rId4"/>
          <a:stretch>
            <a:fillRect/>
          </a:stretch>
        </p:blipFill>
        <p:spPr>
          <a:xfrm>
            <a:off x="4970294" y="2446282"/>
            <a:ext cx="2302079" cy="2762496"/>
          </a:xfrm>
          <a:prstGeom prst="rect">
            <a:avLst/>
          </a:prstGeom>
        </p:spPr>
      </p:pic>
      <p:pic>
        <p:nvPicPr>
          <p:cNvPr id="12" name="Picture 1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40926" y="5257800"/>
            <a:ext cx="1834762" cy="1223057"/>
          </a:xfrm>
          <a:prstGeom prst="rect">
            <a:avLst/>
          </a:prstGeom>
        </p:spPr>
      </p:pic>
      <p:pic>
        <p:nvPicPr>
          <p:cNvPr id="13" name="Picture 1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086600" y="5366882"/>
            <a:ext cx="1834762" cy="1223058"/>
          </a:xfrm>
          <a:prstGeom prst="rect">
            <a:avLst/>
          </a:prstGeom>
        </p:spPr>
      </p:pic>
      <p:pic>
        <p:nvPicPr>
          <p:cNvPr id="10" name="Picture 9">
            <a:extLst>
              <a:ext uri="{FF2B5EF4-FFF2-40B4-BE49-F238E27FC236}">
                <a16:creationId xmlns:a16="http://schemas.microsoft.com/office/drawing/2014/main" id="{4DBFA969-8D31-4F2C-B500-78599D225F3E}"/>
              </a:ext>
            </a:extLst>
          </p:cNvPr>
          <p:cNvPicPr>
            <a:picLocks noChangeAspect="1"/>
          </p:cNvPicPr>
          <p:nvPr/>
        </p:nvPicPr>
        <p:blipFill>
          <a:blip r:embed="rId7"/>
          <a:stretch>
            <a:fillRect/>
          </a:stretch>
        </p:blipFill>
        <p:spPr>
          <a:xfrm>
            <a:off x="228599" y="152390"/>
            <a:ext cx="2514601" cy="1066809"/>
          </a:xfrm>
          <a:prstGeom prst="rect">
            <a:avLst/>
          </a:prstGeom>
        </p:spPr>
      </p:pic>
    </p:spTree>
    <p:extLst>
      <p:ext uri="{BB962C8B-B14F-4D97-AF65-F5344CB8AC3E}">
        <p14:creationId xmlns:p14="http://schemas.microsoft.com/office/powerpoint/2010/main" val="3525564099"/>
      </p:ext>
    </p:extLst>
  </p:cSld>
  <p:clrMapOvr>
    <a:masterClrMapping/>
  </p:clrMapOvr>
  <p:transition advClick="0" advTm="2000">
    <p:zoom/>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43200" y="848786"/>
            <a:ext cx="5867400" cy="1083329"/>
          </a:xfrm>
        </p:spPr>
        <p:txBody>
          <a:bodyPr>
            <a:normAutofit/>
          </a:bodyPr>
          <a:lstStyle/>
          <a:p>
            <a:r>
              <a:rPr lang="en-GB" dirty="0"/>
              <a:t>Keeping children safe is everyone’s responsibility</a:t>
            </a: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74467" y="2449950"/>
            <a:ext cx="1403448" cy="928688"/>
          </a:xfrm>
          <a:prstGeom prst="rect">
            <a:avLst/>
          </a:prstGeom>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589792" y="2396219"/>
            <a:ext cx="1442153" cy="961344"/>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048930" y="4990526"/>
            <a:ext cx="1423688" cy="943882"/>
          </a:xfrm>
          <a:prstGeom prst="rect">
            <a:avLst/>
          </a:prstGeom>
        </p:spPr>
      </p:pic>
      <p:pic>
        <p:nvPicPr>
          <p:cNvPr id="7" name="Picture 6"/>
          <p:cNvPicPr>
            <a:picLocks noChangeAspect="1"/>
          </p:cNvPicPr>
          <p:nvPr/>
        </p:nvPicPr>
        <p:blipFill rotWithShape="1">
          <a:blip r:embed="rId6" cstate="print">
            <a:extLst>
              <a:ext uri="{28A0092B-C50C-407E-A947-70E740481C1C}">
                <a14:useLocalDpi xmlns:a14="http://schemas.microsoft.com/office/drawing/2010/main" val="0"/>
              </a:ext>
            </a:extLst>
          </a:blip>
          <a:srcRect l="19364" t="16563" r="11047" b="7681"/>
          <a:stretch/>
        </p:blipFill>
        <p:spPr>
          <a:xfrm>
            <a:off x="3016171" y="3733776"/>
            <a:ext cx="1498243" cy="1028045"/>
          </a:xfrm>
          <a:prstGeom prst="rect">
            <a:avLst/>
          </a:prstGeom>
        </p:spPr>
      </p:pic>
      <p:pic>
        <p:nvPicPr>
          <p:cNvPr id="8" name="Picture 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624247" y="3733776"/>
            <a:ext cx="1561202" cy="1040703"/>
          </a:xfrm>
          <a:prstGeom prst="rect">
            <a:avLst/>
          </a:prstGeom>
        </p:spPr>
      </p:pic>
      <p:pic>
        <p:nvPicPr>
          <p:cNvPr id="2052" name="Picture 4" descr="Happy Birthday candles on chocolate cake"/>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624247" y="4973064"/>
            <a:ext cx="1480214" cy="103615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p:cNvPicPr>
            <a:picLocks noChangeAspect="1"/>
          </p:cNvPicPr>
          <p:nvPr/>
        </p:nvPicPr>
        <p:blipFill>
          <a:blip r:embed="rId9"/>
          <a:stretch>
            <a:fillRect/>
          </a:stretch>
        </p:blipFill>
        <p:spPr>
          <a:xfrm>
            <a:off x="3963514" y="2396324"/>
            <a:ext cx="1329068" cy="1036045"/>
          </a:xfrm>
          <a:prstGeom prst="rect">
            <a:avLst/>
          </a:prstGeom>
        </p:spPr>
      </p:pic>
      <p:pic>
        <p:nvPicPr>
          <p:cNvPr id="11" name="Picture 10"/>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6304087" y="3717219"/>
            <a:ext cx="1586042" cy="1057260"/>
          </a:xfrm>
          <a:prstGeom prst="rect">
            <a:avLst/>
          </a:prstGeom>
        </p:spPr>
      </p:pic>
      <p:pic>
        <p:nvPicPr>
          <p:cNvPr id="12" name="Picture 11"/>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1386348" y="3756439"/>
            <a:ext cx="1511185" cy="1007457"/>
          </a:xfrm>
          <a:prstGeom prst="rect">
            <a:avLst/>
          </a:prstGeom>
        </p:spPr>
      </p:pic>
      <p:pic>
        <p:nvPicPr>
          <p:cNvPr id="13" name="Picture 12">
            <a:extLst>
              <a:ext uri="{FF2B5EF4-FFF2-40B4-BE49-F238E27FC236}">
                <a16:creationId xmlns:a16="http://schemas.microsoft.com/office/drawing/2014/main" id="{E3381991-C291-4BE9-940B-0ADF360457E1}"/>
              </a:ext>
            </a:extLst>
          </p:cNvPr>
          <p:cNvPicPr>
            <a:picLocks noChangeAspect="1"/>
          </p:cNvPicPr>
          <p:nvPr/>
        </p:nvPicPr>
        <p:blipFill>
          <a:blip r:embed="rId12"/>
          <a:stretch>
            <a:fillRect/>
          </a:stretch>
        </p:blipFill>
        <p:spPr>
          <a:xfrm>
            <a:off x="228599" y="152390"/>
            <a:ext cx="2514601" cy="1066809"/>
          </a:xfrm>
          <a:prstGeom prst="rect">
            <a:avLst/>
          </a:prstGeom>
        </p:spPr>
      </p:pic>
    </p:spTree>
    <p:extLst>
      <p:ext uri="{BB962C8B-B14F-4D97-AF65-F5344CB8AC3E}">
        <p14:creationId xmlns:p14="http://schemas.microsoft.com/office/powerpoint/2010/main" val="1222744818"/>
      </p:ext>
    </p:extLst>
  </p:cSld>
  <p:clrMapOvr>
    <a:masterClrMapping/>
  </p:clrMapOvr>
  <p:transition advClick="0" advTm="2000">
    <p:zoom/>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BE12DD-FFB0-3721-75AE-DD2450C4DC67}"/>
              </a:ext>
            </a:extLst>
          </p:cNvPr>
          <p:cNvSpPr>
            <a:spLocks noGrp="1"/>
          </p:cNvSpPr>
          <p:nvPr>
            <p:ph type="title"/>
          </p:nvPr>
        </p:nvSpPr>
        <p:spPr/>
        <p:txBody>
          <a:bodyPr/>
          <a:lstStyle/>
          <a:p>
            <a:pPr algn="ctr"/>
            <a:r>
              <a:rPr lang="en-GB" dirty="0"/>
              <a:t> Smooth transition</a:t>
            </a:r>
          </a:p>
        </p:txBody>
      </p:sp>
      <p:sp>
        <p:nvSpPr>
          <p:cNvPr id="3" name="Content Placeholder 2">
            <a:extLst>
              <a:ext uri="{FF2B5EF4-FFF2-40B4-BE49-F238E27FC236}">
                <a16:creationId xmlns:a16="http://schemas.microsoft.com/office/drawing/2014/main" id="{DDDFF39D-B8B6-33CD-B973-7F63B5ABF8B4}"/>
              </a:ext>
            </a:extLst>
          </p:cNvPr>
          <p:cNvSpPr>
            <a:spLocks noGrp="1"/>
          </p:cNvSpPr>
          <p:nvPr>
            <p:ph idx="1"/>
          </p:nvPr>
        </p:nvSpPr>
        <p:spPr/>
        <p:txBody>
          <a:bodyPr>
            <a:normAutofit/>
          </a:bodyPr>
          <a:lstStyle/>
          <a:p>
            <a:pPr marL="0" indent="0">
              <a:buNone/>
            </a:pPr>
            <a:endParaRPr lang="en-GB" sz="2000" dirty="0"/>
          </a:p>
          <a:p>
            <a:r>
              <a:rPr lang="en-GB" sz="2000" dirty="0"/>
              <a:t>Start date: </a:t>
            </a:r>
            <a:r>
              <a:rPr lang="en-GB" sz="2000" b="1" dirty="0"/>
              <a:t>Wednesday 2</a:t>
            </a:r>
            <a:r>
              <a:rPr lang="en-GB" sz="2000" b="1" baseline="30000" dirty="0"/>
              <a:t>nd</a:t>
            </a:r>
            <a:r>
              <a:rPr lang="en-GB" sz="2000" b="1" dirty="0"/>
              <a:t> September</a:t>
            </a:r>
          </a:p>
          <a:p>
            <a:r>
              <a:rPr lang="en-GB" sz="2400" dirty="0"/>
              <a:t>9:30 a.m. – 2.00 p.m. all week</a:t>
            </a:r>
          </a:p>
          <a:p>
            <a:endParaRPr lang="en-GB" sz="2400" dirty="0"/>
          </a:p>
          <a:p>
            <a:r>
              <a:rPr lang="en-GB" sz="2400" dirty="0"/>
              <a:t>8.35am – 3.15pm The following week as normal.</a:t>
            </a:r>
          </a:p>
        </p:txBody>
      </p:sp>
    </p:spTree>
    <p:extLst>
      <p:ext uri="{BB962C8B-B14F-4D97-AF65-F5344CB8AC3E}">
        <p14:creationId xmlns:p14="http://schemas.microsoft.com/office/powerpoint/2010/main" val="635954633"/>
      </p:ext>
    </p:extLst>
  </p:cSld>
  <p:clrMapOvr>
    <a:masterClrMapping/>
  </p:clrMapOvr>
  <p:transition advClick="0" advTm="2000">
    <p:zoom/>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57200" y="612844"/>
            <a:ext cx="8229600" cy="5632311"/>
          </a:xfrm>
          <a:prstGeom prst="rect">
            <a:avLst/>
          </a:prstGeom>
          <a:noFill/>
        </p:spPr>
        <p:txBody>
          <a:bodyPr wrap="square" rtlCol="0">
            <a:spAutoFit/>
          </a:bodyPr>
          <a:lstStyle/>
          <a:p>
            <a:pPr algn="ctr"/>
            <a:endParaRPr lang="en-GB" sz="3200" dirty="0">
              <a:latin typeface="+mj-lt"/>
              <a:cs typeface="Calibri" pitchFamily="34" charset="0"/>
            </a:endParaRPr>
          </a:p>
          <a:p>
            <a:pPr algn="ctr"/>
            <a:endParaRPr lang="en-GB" sz="3200" dirty="0">
              <a:latin typeface="+mj-lt"/>
              <a:cs typeface="Calibri" pitchFamily="34" charset="0"/>
            </a:endParaRPr>
          </a:p>
          <a:p>
            <a:pPr algn="ctr"/>
            <a:r>
              <a:rPr lang="en-GB" sz="3200" dirty="0">
                <a:latin typeface="+mj-lt"/>
                <a:cs typeface="Calibri" pitchFamily="34" charset="0"/>
              </a:rPr>
              <a:t>We look forward to working with you!</a:t>
            </a:r>
          </a:p>
          <a:p>
            <a:pPr algn="ctr"/>
            <a:endParaRPr lang="en-GB" sz="3600" dirty="0">
              <a:latin typeface="+mj-lt"/>
              <a:cs typeface="Calibri" pitchFamily="34" charset="0"/>
            </a:endParaRPr>
          </a:p>
          <a:p>
            <a:pPr algn="ctr"/>
            <a:endParaRPr lang="en-GB" sz="3600" dirty="0">
              <a:latin typeface="+mj-lt"/>
              <a:cs typeface="Calibri" pitchFamily="34" charset="0"/>
            </a:endParaRPr>
          </a:p>
          <a:p>
            <a:pPr algn="ctr"/>
            <a:endParaRPr lang="en-GB" sz="3600" dirty="0">
              <a:latin typeface="+mj-lt"/>
              <a:cs typeface="Calibri" pitchFamily="34" charset="0"/>
            </a:endParaRPr>
          </a:p>
          <a:p>
            <a:pPr algn="ctr"/>
            <a:endParaRPr lang="en-GB" sz="3600" dirty="0">
              <a:latin typeface="+mj-lt"/>
              <a:cs typeface="Calibri" pitchFamily="34" charset="0"/>
            </a:endParaRPr>
          </a:p>
          <a:p>
            <a:pPr algn="ctr"/>
            <a:endParaRPr lang="en-GB" sz="3600" dirty="0">
              <a:latin typeface="+mj-lt"/>
              <a:cs typeface="Calibri" pitchFamily="34" charset="0"/>
            </a:endParaRPr>
          </a:p>
          <a:p>
            <a:pPr algn="ctr"/>
            <a:endParaRPr lang="en-GB" sz="3600" dirty="0">
              <a:latin typeface="+mj-lt"/>
              <a:cs typeface="Calibri" pitchFamily="34" charset="0"/>
            </a:endParaRPr>
          </a:p>
          <a:p>
            <a:pPr algn="ctr"/>
            <a:r>
              <a:rPr lang="en-GB" sz="2400" dirty="0">
                <a:latin typeface="+mj-lt"/>
                <a:cs typeface="Calibri" pitchFamily="34" charset="0"/>
              </a:rPr>
              <a:t>Please contact the school office if you need any further assistance or have any questions.</a:t>
            </a:r>
          </a:p>
        </p:txBody>
      </p:sp>
      <p:pic>
        <p:nvPicPr>
          <p:cNvPr id="4" name="Picture 3"/>
          <p:cNvPicPr>
            <a:picLocks noChangeAspect="1"/>
          </p:cNvPicPr>
          <p:nvPr/>
        </p:nvPicPr>
        <p:blipFill rotWithShape="1">
          <a:blip r:embed="rId3" cstate="print">
            <a:extLst>
              <a:ext uri="{28A0092B-C50C-407E-A947-70E740481C1C}">
                <a14:useLocalDpi xmlns:a14="http://schemas.microsoft.com/office/drawing/2010/main" val="0"/>
              </a:ext>
            </a:extLst>
          </a:blip>
          <a:srcRect t="23492" r="5397" b="34180"/>
          <a:stretch/>
        </p:blipFill>
        <p:spPr>
          <a:xfrm>
            <a:off x="914400" y="2514600"/>
            <a:ext cx="7315200" cy="2209800"/>
          </a:xfrm>
          <a:prstGeom prst="rect">
            <a:avLst/>
          </a:prstGeom>
          <a:effectLst>
            <a:softEdge rad="317500"/>
          </a:effectLst>
        </p:spPr>
      </p:pic>
      <p:pic>
        <p:nvPicPr>
          <p:cNvPr id="5" name="Picture 4">
            <a:extLst>
              <a:ext uri="{FF2B5EF4-FFF2-40B4-BE49-F238E27FC236}">
                <a16:creationId xmlns:a16="http://schemas.microsoft.com/office/drawing/2014/main" id="{14424D19-FDF8-45E9-969E-E1C9DA42A253}"/>
              </a:ext>
            </a:extLst>
          </p:cNvPr>
          <p:cNvPicPr>
            <a:picLocks noChangeAspect="1"/>
          </p:cNvPicPr>
          <p:nvPr/>
        </p:nvPicPr>
        <p:blipFill>
          <a:blip r:embed="rId4"/>
          <a:stretch>
            <a:fillRect/>
          </a:stretch>
        </p:blipFill>
        <p:spPr>
          <a:xfrm>
            <a:off x="228599" y="152390"/>
            <a:ext cx="2514601" cy="1066809"/>
          </a:xfrm>
          <a:prstGeom prst="rect">
            <a:avLst/>
          </a:prstGeom>
        </p:spPr>
      </p:pic>
    </p:spTree>
  </p:cSld>
  <p:clrMapOvr>
    <a:masterClrMapping/>
  </p:clrMapOvr>
  <p:transition advClick="0" advTm="2000">
    <p:zoom/>
  </p:transition>
</p:sld>
</file>

<file path=ppt/theme/theme1.xml><?xml version="1.0" encoding="utf-8"?>
<a:theme xmlns:a="http://schemas.openxmlformats.org/drawingml/2006/main" name="Dividend">
  <a:themeElements>
    <a:clrScheme name="Dividend">
      <a:dk1>
        <a:sysClr val="windowText" lastClr="000000"/>
      </a:dk1>
      <a:lt1>
        <a:sysClr val="window" lastClr="FFFFFF"/>
      </a:lt1>
      <a:dk2>
        <a:srgbClr val="3D3D3D"/>
      </a:dk2>
      <a:lt2>
        <a:srgbClr val="EBEBEB"/>
      </a:lt2>
      <a:accent1>
        <a:srgbClr val="4D1434"/>
      </a:accent1>
      <a:accent2>
        <a:srgbClr val="903163"/>
      </a:accent2>
      <a:accent3>
        <a:srgbClr val="B2324B"/>
      </a:accent3>
      <a:accent4>
        <a:srgbClr val="969FA7"/>
      </a:accent4>
      <a:accent5>
        <a:srgbClr val="66B1CE"/>
      </a:accent5>
      <a:accent6>
        <a:srgbClr val="40619D"/>
      </a:accent6>
      <a:hlink>
        <a:srgbClr val="828282"/>
      </a:hlink>
      <a:folHlink>
        <a:srgbClr val="A5A5A5"/>
      </a:folHlink>
    </a:clrScheme>
    <a:fontScheme name="Dividend">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Dividend" id="{9697A71B-4AB7-4A1A-BD5B-BB2D22835B57}" vid="{C21699FF-00E4-43C8-BBCC-D7E5536C3717}"/>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2763FE1F3BB97A4E96DACF3C26CDEF17" ma:contentTypeVersion="19" ma:contentTypeDescription="Create a new document." ma:contentTypeScope="" ma:versionID="473e61d1ea2cc252d27976caf2872f09">
  <xsd:schema xmlns:xsd="http://www.w3.org/2001/XMLSchema" xmlns:xs="http://www.w3.org/2001/XMLSchema" xmlns:p="http://schemas.microsoft.com/office/2006/metadata/properties" xmlns:ns2="257e8dd7-8d98-42eb-b7f2-f610a21fbdd1" xmlns:ns3="8917eea4-07e2-4e52-8208-6a4fde281393" targetNamespace="http://schemas.microsoft.com/office/2006/metadata/properties" ma:root="true" ma:fieldsID="91e4ecd6e56d0c5d1f3fd752f24ec142" ns2:_="" ns3:_="">
    <xsd:import namespace="257e8dd7-8d98-42eb-b7f2-f610a21fbdd1"/>
    <xsd:import namespace="8917eea4-07e2-4e52-8208-6a4fde281393"/>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2:MediaServiceAutoTags" minOccurs="0"/>
                <xsd:element ref="ns2:MediaServiceAutoKeyPoints" minOccurs="0"/>
                <xsd:element ref="ns2:MediaServiceKeyPoints" minOccurs="0"/>
                <xsd:element ref="ns2:MediaServiceOCR" minOccurs="0"/>
                <xsd:element ref="ns2:MediaServiceGenerationTime" minOccurs="0"/>
                <xsd:element ref="ns2:MediaServiceEventHashCode" minOccurs="0"/>
                <xsd:element ref="ns2:MediaServiceLocation" minOccurs="0"/>
                <xsd:element ref="ns3:SharedWithUsers" minOccurs="0"/>
                <xsd:element ref="ns3:SharedWithDetail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57e8dd7-8d98-42eb-b7f2-f610a21fbdd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LengthInSeconds" ma:index="11" nillable="true" ma:displayName="MediaLengthInSeconds" ma:hidden="true" ma:internalName="MediaLengthInSeconds" ma:readOnly="true">
      <xsd:simpleType>
        <xsd:restriction base="dms:Unknown"/>
      </xsd:simpleType>
    </xsd:element>
    <xsd:element name="MediaServiceAutoTags" ma:index="12" nillable="true" ma:displayName="Tags" ma:internalName="MediaServiceAutoTags" ma:readOnly="true">
      <xsd:simpleType>
        <xsd:restriction base="dms:Text"/>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Location" ma:index="18" nillable="true" ma:displayName="Location" ma:internalName="MediaServiceLocation" ma:readOnly="true">
      <xsd:simpleType>
        <xsd:restriction base="dms:Text"/>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6f46d222-2095-4fc2-ac09-28b83019926d"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8917eea4-07e2-4e52-8208-6a4fde281393" elementFormDefault="qualified">
    <xsd:import namespace="http://schemas.microsoft.com/office/2006/documentManagement/types"/>
    <xsd:import namespace="http://schemas.microsoft.com/office/infopath/2007/PartnerControls"/>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c0d8ec2b-5afc-4654-ae1f-232640ddf1d0}" ma:internalName="TaxCatchAll" ma:showField="CatchAllData" ma:web="8917eea4-07e2-4e52-8208-6a4fde281393">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257e8dd7-8d98-42eb-b7f2-f610a21fbdd1">
      <Terms xmlns="http://schemas.microsoft.com/office/infopath/2007/PartnerControls"/>
    </lcf76f155ced4ddcb4097134ff3c332f>
    <TaxCatchAll xmlns="8917eea4-07e2-4e52-8208-6a4fde281393"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8A183BF-EB8D-4936-AC13-3B0AAAF4ED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57e8dd7-8d98-42eb-b7f2-f610a21fbdd1"/>
    <ds:schemaRef ds:uri="8917eea4-07e2-4e52-8208-6a4fde28139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F54C076-9FEC-48B6-9E18-0D95AA92B221}">
  <ds:schemaRefs>
    <ds:schemaRef ds:uri="257e8dd7-8d98-42eb-b7f2-f610a21fbdd1"/>
    <ds:schemaRef ds:uri="8917eea4-07e2-4e52-8208-6a4fde281393"/>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0B0D5BAF-59D5-4199-906C-9007ED319F7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TM03457464[[fn=Dividend]]</Template>
  <TotalTime>12544</TotalTime>
  <Words>1077</Words>
  <Application>Microsoft Office PowerPoint</Application>
  <PresentationFormat>On-screen Show (4:3)</PresentationFormat>
  <Paragraphs>173</Paragraphs>
  <Slides>25</Slides>
  <Notes>25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25</vt:i4>
      </vt:variant>
    </vt:vector>
  </HeadingPairs>
  <TitlesOfParts>
    <vt:vector size="32" baseType="lpstr">
      <vt:lpstr>Arial</vt:lpstr>
      <vt:lpstr>Calibri</vt:lpstr>
      <vt:lpstr>Comic Sans MS</vt:lpstr>
      <vt:lpstr>Gill Sans MT</vt:lpstr>
      <vt:lpstr>Wingdings</vt:lpstr>
      <vt:lpstr>Wingdings 2</vt:lpstr>
      <vt:lpstr>Dividend</vt:lpstr>
      <vt:lpstr>   Welcome to Bonneygrove Primary School Reception!   </vt:lpstr>
      <vt:lpstr>PowerPoint Presentation</vt:lpstr>
      <vt:lpstr>PowerPoint Presentation</vt:lpstr>
      <vt:lpstr>What will my child be learning?</vt:lpstr>
      <vt:lpstr>PowerPoint Presentation</vt:lpstr>
      <vt:lpstr>Lunch</vt:lpstr>
      <vt:lpstr>PowerPoint Presentation</vt:lpstr>
      <vt:lpstr>Packed Lunch</vt:lpstr>
      <vt:lpstr>PowerPoint Presentation</vt:lpstr>
      <vt:lpstr>Allergies</vt:lpstr>
      <vt:lpstr>SNACK</vt:lpstr>
      <vt:lpstr>Water bottles</vt:lpstr>
      <vt:lpstr>uniform</vt:lpstr>
      <vt:lpstr>PE KITS</vt:lpstr>
      <vt:lpstr>EXTRAS</vt:lpstr>
      <vt:lpstr>PowerPoint Presentation</vt:lpstr>
      <vt:lpstr>PowerPoint Presentation</vt:lpstr>
      <vt:lpstr>attendance</vt:lpstr>
      <vt:lpstr>tapestry</vt:lpstr>
      <vt:lpstr>Parent Involvement</vt:lpstr>
      <vt:lpstr>How we communicate with you</vt:lpstr>
      <vt:lpstr>Keeping children safe is everyone’s responsibility</vt:lpstr>
      <vt:lpstr>Keeping children safe is everyone’s responsibility</vt:lpstr>
      <vt:lpstr> Smooth transition</vt:lpstr>
      <vt:lpstr>PowerPoint Presentation</vt:lpstr>
    </vt:vector>
  </TitlesOfParts>
  <Company>Default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Reception @ Hunslet St Mary’s Primary School</dc:title>
  <dc:creator>howesg01</dc:creator>
  <cp:lastModifiedBy>Jill Smyth</cp:lastModifiedBy>
  <cp:revision>305</cp:revision>
  <cp:lastPrinted>2020-05-06T09:07:10Z</cp:lastPrinted>
  <dcterms:created xsi:type="dcterms:W3CDTF">2007-06-05T16:03:04Z</dcterms:created>
  <dcterms:modified xsi:type="dcterms:W3CDTF">2026-07-17T16:08:03Z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0x0101002763FE1F3BB97A4E96DACF3C26CDEF17</vt:lpwstr>
  </property>
  <property fmtid="{D5CDD505-2E9C-101B-9397-08002B2CF9AE}" pid="3" name="MediaServiceImageTags">
    <vt:lpwstr/>
  </property>
</Properties>
</file>