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31"/>
  </p:notesMasterIdLst>
  <p:handoutMasterIdLst>
    <p:handoutMasterId r:id="rId32"/>
  </p:handoutMasterIdLst>
  <p:sldIdLst>
    <p:sldId id="256" r:id="rId2"/>
    <p:sldId id="288" r:id="rId3"/>
    <p:sldId id="301" r:id="rId4"/>
    <p:sldId id="302" r:id="rId5"/>
    <p:sldId id="303" r:id="rId6"/>
    <p:sldId id="304" r:id="rId7"/>
    <p:sldId id="261" r:id="rId8"/>
    <p:sldId id="276" r:id="rId9"/>
    <p:sldId id="260" r:id="rId10"/>
    <p:sldId id="275" r:id="rId11"/>
    <p:sldId id="263" r:id="rId12"/>
    <p:sldId id="278" r:id="rId13"/>
    <p:sldId id="281" r:id="rId14"/>
    <p:sldId id="282" r:id="rId15"/>
    <p:sldId id="262" r:id="rId16"/>
    <p:sldId id="277" r:id="rId17"/>
    <p:sldId id="264" r:id="rId18"/>
    <p:sldId id="279" r:id="rId19"/>
    <p:sldId id="265" r:id="rId20"/>
    <p:sldId id="280" r:id="rId21"/>
    <p:sldId id="292" r:id="rId22"/>
    <p:sldId id="297" r:id="rId23"/>
    <p:sldId id="305" r:id="rId24"/>
    <p:sldId id="306" r:id="rId25"/>
    <p:sldId id="309" r:id="rId26"/>
    <p:sldId id="310" r:id="rId27"/>
    <p:sldId id="308" r:id="rId28"/>
    <p:sldId id="296" r:id="rId29"/>
    <p:sldId id="307" r:id="rId30"/>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itchFamily="66" charset="0"/>
        <a:ea typeface="+mn-ea"/>
        <a:cs typeface="+mn-cs"/>
      </a:defRPr>
    </a:lvl5pPr>
    <a:lvl6pPr marL="2286000" algn="l" defTabSz="914400" rtl="0" eaLnBrk="1" latinLnBrk="0" hangingPunct="1">
      <a:defRPr kern="1200">
        <a:solidFill>
          <a:schemeClr val="tx1"/>
        </a:solidFill>
        <a:latin typeface="Comic Sans MS" pitchFamily="66" charset="0"/>
        <a:ea typeface="+mn-ea"/>
        <a:cs typeface="+mn-cs"/>
      </a:defRPr>
    </a:lvl6pPr>
    <a:lvl7pPr marL="2743200" algn="l" defTabSz="914400" rtl="0" eaLnBrk="1" latinLnBrk="0" hangingPunct="1">
      <a:defRPr kern="1200">
        <a:solidFill>
          <a:schemeClr val="tx1"/>
        </a:solidFill>
        <a:latin typeface="Comic Sans MS" pitchFamily="66" charset="0"/>
        <a:ea typeface="+mn-ea"/>
        <a:cs typeface="+mn-cs"/>
      </a:defRPr>
    </a:lvl7pPr>
    <a:lvl8pPr marL="3200400" algn="l" defTabSz="914400" rtl="0" eaLnBrk="1" latinLnBrk="0" hangingPunct="1">
      <a:defRPr kern="1200">
        <a:solidFill>
          <a:schemeClr val="tx1"/>
        </a:solidFill>
        <a:latin typeface="Comic Sans MS" pitchFamily="66" charset="0"/>
        <a:ea typeface="+mn-ea"/>
        <a:cs typeface="+mn-cs"/>
      </a:defRPr>
    </a:lvl8pPr>
    <a:lvl9pPr marL="3657600" algn="l" defTabSz="914400" rtl="0" eaLnBrk="1" latinLnBrk="0" hangingPunct="1">
      <a:defRPr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66"/>
    <a:srgbClr val="990099"/>
    <a:srgbClr val="FF0000"/>
    <a:srgbClr val="FF9900"/>
    <a:srgbClr val="000000"/>
    <a:srgbClr val="FFFF00"/>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53" autoAdjust="0"/>
    <p:restoredTop sz="86935" autoAdjust="0"/>
  </p:normalViewPr>
  <p:slideViewPr>
    <p:cSldViewPr>
      <p:cViewPr varScale="1">
        <p:scale>
          <a:sx n="88" d="100"/>
          <a:sy n="88" d="100"/>
        </p:scale>
        <p:origin x="1085"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EEE1600-00A5-4BA4-B3D2-ACB1EBB367ED}"/>
    <pc:docChg chg="modSld">
      <pc:chgData name="" userId="" providerId="" clId="Web-{9EEE1600-00A5-4BA4-B3D2-ACB1EBB367ED}" dt="2018-05-08T11:07:29.030" v="74"/>
      <pc:docMkLst>
        <pc:docMk/>
      </pc:docMkLst>
      <pc:sldChg chg="addSp delSp modSp">
        <pc:chgData name="" userId="" providerId="" clId="Web-{9EEE1600-00A5-4BA4-B3D2-ACB1EBB367ED}" dt="2018-05-08T10:59:34.331" v="23"/>
        <pc:sldMkLst>
          <pc:docMk/>
          <pc:sldMk cId="0" sldId="256"/>
        </pc:sldMkLst>
        <pc:spChg chg="mod">
          <ac:chgData name="" userId="" providerId="" clId="Web-{9EEE1600-00A5-4BA4-B3D2-ACB1EBB367ED}" dt="2018-05-08T10:58:06.394" v="15"/>
          <ac:spMkLst>
            <pc:docMk/>
            <pc:sldMk cId="0" sldId="256"/>
            <ac:spMk id="5122" creationId="{00000000-0000-0000-0000-000000000000}"/>
          </ac:spMkLst>
        </pc:spChg>
        <pc:picChg chg="add mod">
          <ac:chgData name="" userId="" providerId="" clId="Web-{9EEE1600-00A5-4BA4-B3D2-ACB1EBB367ED}" dt="2018-05-08T10:59:34.331" v="23"/>
          <ac:picMkLst>
            <pc:docMk/>
            <pc:sldMk cId="0" sldId="256"/>
            <ac:picMk id="2" creationId="{4D15718C-8474-40A4-981C-BDC303D0A215}"/>
          </ac:picMkLst>
        </pc:picChg>
        <pc:picChg chg="add del">
          <ac:chgData name="" userId="" providerId="" clId="Web-{9EEE1600-00A5-4BA4-B3D2-ACB1EBB367ED}" dt="2018-05-08T10:58:13.613" v="17"/>
          <ac:picMkLst>
            <pc:docMk/>
            <pc:sldMk cId="0" sldId="256"/>
            <ac:picMk id="1026" creationId="{00000000-0000-0000-0000-000000000000}"/>
          </ac:picMkLst>
        </pc:picChg>
      </pc:sldChg>
      <pc:sldChg chg="addSp delSp modSp">
        <pc:chgData name="" userId="" providerId="" clId="Web-{9EEE1600-00A5-4BA4-B3D2-ACB1EBB367ED}" dt="2018-05-08T11:07:29.030" v="74"/>
        <pc:sldMkLst>
          <pc:docMk/>
          <pc:sldMk cId="0" sldId="262"/>
        </pc:sldMkLst>
        <pc:picChg chg="add mod">
          <ac:chgData name="" userId="" providerId="" clId="Web-{9EEE1600-00A5-4BA4-B3D2-ACB1EBB367ED}" dt="2018-05-08T11:07:29.030" v="74"/>
          <ac:picMkLst>
            <pc:docMk/>
            <pc:sldMk cId="0" sldId="262"/>
            <ac:picMk id="2" creationId="{BC2E9CC6-3A01-4869-8494-5802D71EA5E8}"/>
          </ac:picMkLst>
        </pc:picChg>
        <pc:picChg chg="del">
          <ac:chgData name="" userId="" providerId="" clId="Web-{9EEE1600-00A5-4BA4-B3D2-ACB1EBB367ED}" dt="2018-05-08T11:07:00.781" v="70"/>
          <ac:picMkLst>
            <pc:docMk/>
            <pc:sldMk cId="0" sldId="262"/>
            <ac:picMk id="16386" creationId="{00000000-0000-0000-0000-000000000000}"/>
          </ac:picMkLst>
        </pc:picChg>
      </pc:sldChg>
      <pc:sldChg chg="modSp">
        <pc:chgData name="" userId="" providerId="" clId="Web-{9EEE1600-00A5-4BA4-B3D2-ACB1EBB367ED}" dt="2018-05-08T11:04:00.767" v="44"/>
        <pc:sldMkLst>
          <pc:docMk/>
          <pc:sldMk cId="0" sldId="288"/>
        </pc:sldMkLst>
        <pc:spChg chg="mod">
          <ac:chgData name="" userId="" providerId="" clId="Web-{9EEE1600-00A5-4BA4-B3D2-ACB1EBB367ED}" dt="2018-05-08T11:04:00.767" v="44"/>
          <ac:spMkLst>
            <pc:docMk/>
            <pc:sldMk cId="0" sldId="288"/>
            <ac:spMk id="3" creationId="{00000000-0000-0000-0000-000000000000}"/>
          </ac:spMkLst>
        </pc:spChg>
      </pc:sldChg>
      <pc:sldChg chg="addSp delSp modSp">
        <pc:chgData name="" userId="" providerId="" clId="Web-{9EEE1600-00A5-4BA4-B3D2-ACB1EBB367ED}" dt="2018-05-08T11:05:17.110" v="69"/>
        <pc:sldMkLst>
          <pc:docMk/>
          <pc:sldMk cId="0" sldId="292"/>
        </pc:sldMkLst>
        <pc:picChg chg="add mod">
          <ac:chgData name="" userId="" providerId="" clId="Web-{9EEE1600-00A5-4BA4-B3D2-ACB1EBB367ED}" dt="2018-05-08T11:05:17.110" v="69"/>
          <ac:picMkLst>
            <pc:docMk/>
            <pc:sldMk cId="0" sldId="292"/>
            <ac:picMk id="4" creationId="{F66DD86D-9EF6-4063-987F-0EFBC279AEAF}"/>
          </ac:picMkLst>
        </pc:picChg>
        <pc:picChg chg="del">
          <ac:chgData name="" userId="" providerId="" clId="Web-{9EEE1600-00A5-4BA4-B3D2-ACB1EBB367ED}" dt="2018-05-08T11:04:52.579" v="66"/>
          <ac:picMkLst>
            <pc:docMk/>
            <pc:sldMk cId="0" sldId="292"/>
            <ac:picMk id="5122" creationId="{00000000-0000-0000-0000-000000000000}"/>
          </ac:picMkLst>
        </pc:picChg>
      </pc:sldChg>
      <pc:sldChg chg="addSp delSp modSp">
        <pc:chgData name="" userId="" providerId="" clId="Web-{9EEE1600-00A5-4BA4-B3D2-ACB1EBB367ED}" dt="2018-05-08T11:04:34.486" v="64"/>
        <pc:sldMkLst>
          <pc:docMk/>
          <pc:sldMk cId="0" sldId="297"/>
        </pc:sldMkLst>
        <pc:spChg chg="mod">
          <ac:chgData name="" userId="" providerId="" clId="Web-{9EEE1600-00A5-4BA4-B3D2-ACB1EBB367ED}" dt="2018-05-08T11:04:34.486" v="64"/>
          <ac:spMkLst>
            <pc:docMk/>
            <pc:sldMk cId="0" sldId="297"/>
            <ac:spMk id="4" creationId="{00000000-0000-0000-0000-000000000000}"/>
          </ac:spMkLst>
        </pc:spChg>
        <pc:picChg chg="add del">
          <ac:chgData name="" userId="" providerId="" clId="Web-{9EEE1600-00A5-4BA4-B3D2-ACB1EBB367ED}" dt="2018-05-08T11:04:03.345" v="47"/>
          <ac:picMkLst>
            <pc:docMk/>
            <pc:sldMk cId="0" sldId="297"/>
            <ac:picMk id="7170" creationId="{00000000-0000-0000-0000-000000000000}"/>
          </ac:picMkLst>
        </pc:picChg>
      </pc:sldChg>
    </pc:docChg>
  </pc:docChgLst>
  <pc:docChgLst>
    <pc:chgData clId="Web-{4DA944B8-C392-4AE9-A456-E69FCC418315}"/>
    <pc:docChg chg="modSld sldOrd">
      <pc:chgData name="" userId="" providerId="" clId="Web-{4DA944B8-C392-4AE9-A456-E69FCC418315}" dt="2018-05-08T12:32:05.831" v="102"/>
      <pc:docMkLst>
        <pc:docMk/>
      </pc:docMkLst>
      <pc:sldChg chg="addSp delSp modSp">
        <pc:chgData name="" userId="" providerId="" clId="Web-{4DA944B8-C392-4AE9-A456-E69FCC418315}" dt="2018-05-08T12:32:05.831" v="102"/>
        <pc:sldMkLst>
          <pc:docMk/>
          <pc:sldMk cId="0" sldId="281"/>
        </pc:sldMkLst>
        <pc:spChg chg="mod">
          <ac:chgData name="" userId="" providerId="" clId="Web-{4DA944B8-C392-4AE9-A456-E69FCC418315}" dt="2018-05-08T12:29:32.673" v="91"/>
          <ac:spMkLst>
            <pc:docMk/>
            <pc:sldMk cId="0" sldId="281"/>
            <ac:spMk id="16387" creationId="{00000000-0000-0000-0000-000000000000}"/>
          </ac:spMkLst>
        </pc:spChg>
        <pc:spChg chg="mod">
          <ac:chgData name="" userId="" providerId="" clId="Web-{4DA944B8-C392-4AE9-A456-E69FCC418315}" dt="2018-05-08T12:30:41.455" v="93"/>
          <ac:spMkLst>
            <pc:docMk/>
            <pc:sldMk cId="0" sldId="281"/>
            <ac:spMk id="16388" creationId="{00000000-0000-0000-0000-000000000000}"/>
          </ac:spMkLst>
        </pc:spChg>
        <pc:picChg chg="add mod">
          <ac:chgData name="" userId="" providerId="" clId="Web-{4DA944B8-C392-4AE9-A456-E69FCC418315}" dt="2018-05-08T12:32:00.237" v="101"/>
          <ac:picMkLst>
            <pc:docMk/>
            <pc:sldMk cId="0" sldId="281"/>
            <ac:picMk id="2" creationId="{C0D9D2D0-3267-4A16-9E27-8E37D95D40CE}"/>
          </ac:picMkLst>
        </pc:picChg>
        <pc:picChg chg="add mod">
          <ac:chgData name="" userId="" providerId="" clId="Web-{4DA944B8-C392-4AE9-A456-E69FCC418315}" dt="2018-05-08T12:31:54.363" v="100"/>
          <ac:picMkLst>
            <pc:docMk/>
            <pc:sldMk cId="0" sldId="281"/>
            <ac:picMk id="4" creationId="{3D4C2AE7-39BD-42CB-90B3-49753320C23D}"/>
          </ac:picMkLst>
        </pc:picChg>
        <pc:picChg chg="del">
          <ac:chgData name="" userId="" providerId="" clId="Web-{4DA944B8-C392-4AE9-A456-E69FCC418315}" dt="2018-05-08T12:32:05.831" v="102"/>
          <ac:picMkLst>
            <pc:docMk/>
            <pc:sldMk cId="0" sldId="281"/>
            <ac:picMk id="14338" creationId="{00000000-0000-0000-0000-000000000000}"/>
          </ac:picMkLst>
        </pc:picChg>
        <pc:picChg chg="del">
          <ac:chgData name="" userId="" providerId="" clId="Web-{4DA944B8-C392-4AE9-A456-E69FCC418315}" dt="2018-05-08T12:30:35.127" v="92"/>
          <ac:picMkLst>
            <pc:docMk/>
            <pc:sldMk cId="0" sldId="281"/>
            <ac:picMk id="14339" creationId="{00000000-0000-0000-0000-000000000000}"/>
          </ac:picMkLst>
        </pc:picChg>
        <pc:picChg chg="del">
          <ac:chgData name="" userId="" providerId="" clId="Web-{4DA944B8-C392-4AE9-A456-E69FCC418315}" dt="2018-05-08T12:27:38.672" v="75"/>
          <ac:picMkLst>
            <pc:docMk/>
            <pc:sldMk cId="0" sldId="281"/>
            <ac:picMk id="14340" creationId="{00000000-0000-0000-0000-000000000000}"/>
          </ac:picMkLst>
        </pc:picChg>
        <pc:picChg chg="del">
          <ac:chgData name="" userId="" providerId="" clId="Web-{4DA944B8-C392-4AE9-A456-E69FCC418315}" dt="2018-05-08T12:28:28.860" v="82"/>
          <ac:picMkLst>
            <pc:docMk/>
            <pc:sldMk cId="0" sldId="281"/>
            <ac:picMk id="14341" creationId="{00000000-0000-0000-0000-000000000000}"/>
          </ac:picMkLst>
        </pc:picChg>
      </pc:sldChg>
      <pc:sldChg chg="addSp delSp modSp">
        <pc:chgData name="" userId="" providerId="" clId="Web-{4DA944B8-C392-4AE9-A456-E69FCC418315}" dt="2018-05-08T12:18:34.475" v="5"/>
        <pc:sldMkLst>
          <pc:docMk/>
          <pc:sldMk cId="0" sldId="284"/>
        </pc:sldMkLst>
        <pc:spChg chg="mod">
          <ac:chgData name="" userId="" providerId="" clId="Web-{4DA944B8-C392-4AE9-A456-E69FCC418315}" dt="2018-05-08T12:18:34.475" v="5"/>
          <ac:spMkLst>
            <pc:docMk/>
            <pc:sldMk cId="0" sldId="284"/>
            <ac:spMk id="7" creationId="{00000000-0000-0000-0000-000000000000}"/>
          </ac:spMkLst>
        </pc:spChg>
        <pc:picChg chg="add mod">
          <ac:chgData name="" userId="" providerId="" clId="Web-{4DA944B8-C392-4AE9-A456-E69FCC418315}" dt="2018-05-08T12:18:28.303" v="4"/>
          <ac:picMkLst>
            <pc:docMk/>
            <pc:sldMk cId="0" sldId="284"/>
            <ac:picMk id="2" creationId="{4D559844-791E-4E6F-8B18-84A0636FD7A7}"/>
          </ac:picMkLst>
        </pc:picChg>
        <pc:picChg chg="del">
          <ac:chgData name="" userId="" providerId="" clId="Web-{4DA944B8-C392-4AE9-A456-E69FCC418315}" dt="2018-05-08T12:18:05.084" v="0"/>
          <ac:picMkLst>
            <pc:docMk/>
            <pc:sldMk cId="0" sldId="284"/>
            <ac:picMk id="2050" creationId="{00000000-0000-0000-0000-000000000000}"/>
          </ac:picMkLst>
        </pc:picChg>
      </pc:sldChg>
      <pc:sldChg chg="modSp ord">
        <pc:chgData name="" userId="" providerId="" clId="Web-{4DA944B8-C392-4AE9-A456-E69FCC418315}" dt="2018-05-08T12:22:07.509" v="74"/>
        <pc:sldMkLst>
          <pc:docMk/>
          <pc:sldMk cId="0" sldId="289"/>
        </pc:sldMkLst>
        <pc:spChg chg="mod">
          <ac:chgData name="" userId="" providerId="" clId="Web-{4DA944B8-C392-4AE9-A456-E69FCC418315}" dt="2018-05-08T12:21:04.758" v="66"/>
          <ac:spMkLst>
            <pc:docMk/>
            <pc:sldMk cId="0" sldId="289"/>
            <ac:spMk id="3" creationId="{00000000-0000-0000-0000-000000000000}"/>
          </ac:spMkLst>
        </pc:spChg>
      </pc:sldChg>
      <pc:sldChg chg="modSp">
        <pc:chgData name="" userId="" providerId="" clId="Web-{4DA944B8-C392-4AE9-A456-E69FCC418315}" dt="2018-05-08T12:21:53.790" v="72"/>
        <pc:sldMkLst>
          <pc:docMk/>
          <pc:sldMk cId="0" sldId="291"/>
        </pc:sldMkLst>
        <pc:spChg chg="mod">
          <ac:chgData name="" userId="" providerId="" clId="Web-{4DA944B8-C392-4AE9-A456-E69FCC418315}" dt="2018-05-08T12:21:53.790" v="72"/>
          <ac:spMkLst>
            <pc:docMk/>
            <pc:sldMk cId="0" sldId="291"/>
            <ac:spMk id="5"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p:cNvSpPr>
            <a:spLocks noGrp="1" noChangeArrowheads="1"/>
          </p:cNvSpPr>
          <p:nvPr>
            <p:ph type="dt" sz="quarter"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9156" name="Rectangle 4"/>
          <p:cNvSpPr>
            <a:spLocks noGrp="1" noChangeArrowheads="1"/>
          </p:cNvSpPr>
          <p:nvPr>
            <p:ph type="ftr" sz="quarter" idx="2"/>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7" name="Rectangle 5"/>
          <p:cNvSpPr>
            <a:spLocks noGrp="1" noChangeArrowheads="1"/>
          </p:cNvSpPr>
          <p:nvPr>
            <p:ph type="sldNum" sz="quarter" idx="3"/>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890AD134-2F82-40B1-83DB-003774747F60}" type="slidenum">
              <a:rPr lang="en-US"/>
              <a:pPr/>
              <a:t>‹#›</a:t>
            </a:fld>
            <a:endParaRPr lang="en-US"/>
          </a:p>
        </p:txBody>
      </p:sp>
    </p:spTree>
    <p:extLst>
      <p:ext uri="{BB962C8B-B14F-4D97-AF65-F5344CB8AC3E}">
        <p14:creationId xmlns:p14="http://schemas.microsoft.com/office/powerpoint/2010/main" val="321553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79450" y="4715470"/>
            <a:ext cx="5438775" cy="44660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342" name="Rectangle 6"/>
          <p:cNvSpPr>
            <a:spLocks noGrp="1" noChangeArrowheads="1"/>
          </p:cNvSpPr>
          <p:nvPr>
            <p:ph type="ftr" sz="quarter" idx="4"/>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2C824E91-1D1D-4EDA-9FE1-403C0DEC736D}" type="slidenum">
              <a:rPr lang="en-US"/>
              <a:pPr/>
              <a:t>‹#›</a:t>
            </a:fld>
            <a:endParaRPr lang="en-US"/>
          </a:p>
        </p:txBody>
      </p:sp>
    </p:spTree>
    <p:extLst>
      <p:ext uri="{BB962C8B-B14F-4D97-AF65-F5344CB8AC3E}">
        <p14:creationId xmlns:p14="http://schemas.microsoft.com/office/powerpoint/2010/main" val="3539642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uL3asnZWtyM"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foundationyears.org.uk/wp-content/uploads/2019/01/0778-What-to-Expect-When-2018.pdf"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smtClean="0"/>
              <a:t>Insert own school photos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smtClean="0"/>
          </a:p>
          <a:p>
            <a:pPr lvl="0"/>
            <a:r>
              <a:rPr lang="en-US" sz="1200" kern="1200" dirty="0" smtClean="0">
                <a:solidFill>
                  <a:schemeClr val="tx1"/>
                </a:solidFill>
                <a:effectLst/>
                <a:latin typeface="+mn-lt"/>
                <a:ea typeface="+mn-ea"/>
                <a:cs typeface="+mn-cs"/>
              </a:rPr>
              <a:t>The </a:t>
            </a:r>
            <a:r>
              <a:rPr lang="en-US" sz="1200" kern="1200" dirty="0">
                <a:solidFill>
                  <a:schemeClr val="tx1"/>
                </a:solidFill>
                <a:effectLst/>
                <a:latin typeface="+mn-lt"/>
                <a:ea typeface="+mn-ea"/>
                <a:cs typeface="+mn-cs"/>
              </a:rPr>
              <a:t>curriculum for every child under the age of </a:t>
            </a:r>
            <a:r>
              <a:rPr lang="en-US" sz="1200" kern="1200" dirty="0" smtClean="0">
                <a:solidFill>
                  <a:schemeClr val="tx1"/>
                </a:solidFill>
                <a:effectLst/>
                <a:latin typeface="+mn-lt"/>
                <a:ea typeface="+mn-ea"/>
                <a:cs typeface="+mn-cs"/>
              </a:rPr>
              <a:t>5</a:t>
            </a:r>
          </a:p>
          <a:p>
            <a:pPr lvl="0"/>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Parents as </a:t>
            </a:r>
            <a:r>
              <a:rPr lang="en-GB" sz="1200" kern="1200" dirty="0" smtClean="0">
                <a:solidFill>
                  <a:schemeClr val="tx1"/>
                </a:solidFill>
                <a:effectLst/>
                <a:latin typeface="+mn-lt"/>
                <a:ea typeface="+mn-ea"/>
                <a:cs typeface="+mn-cs"/>
              </a:rPr>
              <a:t>partners</a:t>
            </a:r>
          </a:p>
          <a:p>
            <a:pPr lvl="0"/>
            <a:endParaRPr lang="en-US"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What </a:t>
            </a:r>
            <a:r>
              <a:rPr lang="en-GB" sz="1200" kern="1200" dirty="0">
                <a:solidFill>
                  <a:schemeClr val="tx1"/>
                </a:solidFill>
                <a:effectLst/>
                <a:latin typeface="+mn-lt"/>
                <a:ea typeface="+mn-ea"/>
                <a:cs typeface="+mn-cs"/>
              </a:rPr>
              <a:t>this school does specifically – policies, expectations </a:t>
            </a:r>
            <a:r>
              <a:rPr lang="en-GB" sz="1200" kern="1200" dirty="0" err="1" smtClean="0">
                <a:solidFill>
                  <a:schemeClr val="tx1"/>
                </a:solidFill>
                <a:effectLst/>
                <a:latin typeface="+mn-lt"/>
                <a:ea typeface="+mn-ea"/>
                <a:cs typeface="+mn-cs"/>
              </a:rPr>
              <a:t>etc</a:t>
            </a:r>
            <a:endParaRPr lang="en-GB" sz="1200" kern="1200" dirty="0" smtClean="0">
              <a:solidFill>
                <a:schemeClr val="tx1"/>
              </a:solidFill>
              <a:effectLst/>
              <a:latin typeface="+mn-lt"/>
              <a:ea typeface="+mn-ea"/>
              <a:cs typeface="+mn-cs"/>
            </a:endParaRPr>
          </a:p>
          <a:p>
            <a:pPr lvl="0"/>
            <a:endParaRPr lang="en-GB" sz="1200" kern="1200" dirty="0" smtClean="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0" indent="0">
              <a:buNone/>
            </a:pPr>
            <a:endParaRPr lang="en-GB" dirty="0" smtClean="0"/>
          </a:p>
        </p:txBody>
      </p:sp>
      <p:sp>
        <p:nvSpPr>
          <p:cNvPr id="4" name="Slide Number Placeholder 3"/>
          <p:cNvSpPr>
            <a:spLocks noGrp="1"/>
          </p:cNvSpPr>
          <p:nvPr>
            <p:ph type="sldNum" sz="quarter" idx="10"/>
          </p:nvPr>
        </p:nvSpPr>
        <p:spPr/>
        <p:txBody>
          <a:bodyPr/>
          <a:lstStyle/>
          <a:p>
            <a:fld id="{53DFBC5D-9444-4997-B900-DD869E0474B9}" type="slidenum">
              <a:rPr lang="en-GB" smtClean="0"/>
              <a:t>4</a:t>
            </a:fld>
            <a:endParaRPr lang="en-GB"/>
          </a:p>
        </p:txBody>
      </p:sp>
    </p:spTree>
    <p:extLst>
      <p:ext uri="{BB962C8B-B14F-4D97-AF65-F5344CB8AC3E}">
        <p14:creationId xmlns:p14="http://schemas.microsoft.com/office/powerpoint/2010/main" val="4247824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5</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GB" sz="1200" kern="1200" dirty="0" smtClean="0">
                <a:solidFill>
                  <a:schemeClr val="tx1"/>
                </a:solidFill>
                <a:effectLst/>
                <a:latin typeface="+mn-lt"/>
                <a:ea typeface="+mn-ea"/>
                <a:cs typeface="+mn-cs"/>
              </a:rPr>
              <a:t>Use a piece of video to support discussions about children’s learning in relation to the areas of learning in the EYFS. Either use a video from your school/setting which shows children involved in child-initiated play or use the link to the video below. Ask the parents/carers what they think the children are learning and relate to the Prime and Specific areas of learning to demonstrate learning in the EYFS.</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Video link  </a:t>
            </a:r>
            <a:r>
              <a:rPr lang="en-GB" sz="1200" u="sng" kern="1200" dirty="0" smtClean="0">
                <a:solidFill>
                  <a:schemeClr val="tx1"/>
                </a:solidFill>
                <a:effectLst/>
                <a:latin typeface="+mn-lt"/>
                <a:ea typeface="+mn-ea"/>
                <a:cs typeface="+mn-cs"/>
                <a:hlinkClick r:id="rId3"/>
              </a:rPr>
              <a:t>https://www.youtube.com/watch?v=uL3asnZWtyM</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purpose of this is to emphasis learning through play and how high-quality play will involve many of the areas of learning. Explain the adult role’s in supporting and extending learning through play. Emphasise how every child is unique, developing at their own rates, and in their own ways</a:t>
            </a:r>
            <a:r>
              <a:rPr lang="en-US"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Signpost parents/carers to 'What to Expect When' and have some hard copies available for parents to look at and /or loan. </a:t>
            </a:r>
            <a:r>
              <a:rPr lang="en-GB" sz="1200" u="sng" kern="1200" dirty="0" smtClean="0">
                <a:solidFill>
                  <a:schemeClr val="tx1"/>
                </a:solidFill>
                <a:effectLst/>
                <a:latin typeface="+mn-lt"/>
                <a:ea typeface="+mn-ea"/>
                <a:cs typeface="+mn-cs"/>
                <a:hlinkClick r:id="rId4"/>
              </a:rPr>
              <a:t>https://www.foundationyears.org.uk/wp-content/uploads/2019/01/0778-What-to-Expect-When-2018.pdf</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GB" altLang="en-US" dirty="0" smtClean="0">
              <a:solidFill>
                <a:srgbClr val="000000"/>
              </a:solidFill>
              <a:latin typeface="Arial" panose="020B0604020202020204" pitchFamily="34" charset="0"/>
              <a:cs typeface="Arial"/>
            </a:endParaRPr>
          </a:p>
          <a:p>
            <a:pPr eaLnBrk="1" hangingPunct="1"/>
            <a:endParaRPr lang="en-GB" altLang="en-US" dirty="0" smtClean="0">
              <a:latin typeface="Arial" panose="020B0604020202020204" pitchFamily="34" charset="0"/>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12194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smtClean="0">
                <a:solidFill>
                  <a:schemeClr val="tx1"/>
                </a:solidFill>
                <a:effectLst/>
                <a:latin typeface="+mn-lt"/>
                <a:ea typeface="+mn-ea"/>
                <a:cs typeface="+mn-cs"/>
              </a:rPr>
              <a:t>School</a:t>
            </a:r>
            <a:r>
              <a:rPr lang="en-GB" sz="1200" i="1" kern="1200" baseline="0" dirty="0" smtClean="0">
                <a:solidFill>
                  <a:schemeClr val="tx1"/>
                </a:solidFill>
                <a:effectLst/>
                <a:latin typeface="+mn-lt"/>
                <a:ea typeface="+mn-ea"/>
                <a:cs typeface="+mn-cs"/>
              </a:rPr>
              <a:t> insert own photos</a:t>
            </a:r>
          </a:p>
          <a:p>
            <a:r>
              <a:rPr lang="en-GB" sz="1200" kern="1200" dirty="0" smtClean="0">
                <a:solidFill>
                  <a:schemeClr val="tx1"/>
                </a:solidFill>
                <a:effectLst/>
                <a:latin typeface="+mn-lt"/>
                <a:ea typeface="+mn-ea"/>
                <a:cs typeface="+mn-cs"/>
              </a:rPr>
              <a:t>Explain </a:t>
            </a:r>
            <a:r>
              <a:rPr lang="en-GB" sz="1200" kern="1200" dirty="0">
                <a:solidFill>
                  <a:schemeClr val="tx1"/>
                </a:solidFill>
                <a:effectLst/>
                <a:latin typeface="+mn-lt"/>
                <a:ea typeface="+mn-ea"/>
                <a:cs typeface="+mn-cs"/>
              </a:rPr>
              <a:t>that alongside the Areas of Development we look at the ways in which children learn</a:t>
            </a:r>
            <a:r>
              <a:rPr lang="en-GB" sz="1200" kern="1200" dirty="0" smtClean="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focus of the </a:t>
            </a:r>
            <a:r>
              <a:rPr lang="en-GB" sz="1200" kern="1200" dirty="0" err="1">
                <a:solidFill>
                  <a:schemeClr val="tx1"/>
                </a:solidFill>
                <a:effectLst/>
                <a:latin typeface="+mn-lt"/>
                <a:ea typeface="+mn-ea"/>
                <a:cs typeface="+mn-cs"/>
              </a:rPr>
              <a:t>CoEL</a:t>
            </a:r>
            <a:r>
              <a:rPr lang="en-GB" sz="1200" kern="1200" dirty="0">
                <a:solidFill>
                  <a:schemeClr val="tx1"/>
                </a:solidFill>
                <a:effectLst/>
                <a:latin typeface="+mn-lt"/>
                <a:ea typeface="+mn-ea"/>
                <a:cs typeface="+mn-cs"/>
              </a:rPr>
              <a:t> is on how children learn rather than what they learn i.e. process over outcome. This allows for teachers/practitioners to provide the right type of learning opportunities.</a:t>
            </a:r>
            <a:endParaRPr lang="en-US" sz="1200" kern="1200" dirty="0">
              <a:solidFill>
                <a:schemeClr val="tx1"/>
              </a:solidFill>
              <a:effectLst/>
              <a:latin typeface="+mn-lt"/>
              <a:ea typeface="+mn-ea"/>
              <a:cs typeface="+mn-cs"/>
            </a:endParaRPr>
          </a:p>
          <a:p>
            <a:endParaRPr lang="en-GB" sz="1200" b="1" u="sng" kern="1200" dirty="0" smtClean="0">
              <a:solidFill>
                <a:schemeClr val="tx1"/>
              </a:solidFill>
              <a:effectLst/>
              <a:latin typeface="+mn-lt"/>
              <a:ea typeface="+mn-ea"/>
              <a:cs typeface="+mn-cs"/>
            </a:endParaRPr>
          </a:p>
          <a:p>
            <a:r>
              <a:rPr lang="en-GB" sz="1200" b="1" u="sng" kern="1200" dirty="0" smtClean="0">
                <a:solidFill>
                  <a:schemeClr val="tx1"/>
                </a:solidFill>
                <a:effectLst/>
                <a:latin typeface="+mn-lt"/>
                <a:ea typeface="+mn-ea"/>
                <a:cs typeface="+mn-cs"/>
              </a:rPr>
              <a:t>Optional</a:t>
            </a:r>
            <a:r>
              <a:rPr lang="en-GB" sz="1200" b="1" u="sng" kern="1200" baseline="0" dirty="0" smtClean="0">
                <a:solidFill>
                  <a:schemeClr val="tx1"/>
                </a:solidFill>
                <a:effectLst/>
                <a:latin typeface="+mn-lt"/>
                <a:ea typeface="+mn-ea"/>
                <a:cs typeface="+mn-cs"/>
              </a:rPr>
              <a:t> to do the following dependent on the needs of your community and parents/carers</a:t>
            </a:r>
            <a:endParaRPr lang="en-GB" sz="1200" b="1" u="sng"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Activity</a:t>
            </a:r>
            <a:r>
              <a:rPr lang="en-GB" sz="1200" kern="1200" dirty="0" smtClean="0">
                <a:solidFill>
                  <a:schemeClr val="tx1"/>
                </a:solidFill>
                <a:effectLst/>
                <a:latin typeface="+mn-lt"/>
                <a:ea typeface="+mn-ea"/>
                <a:cs typeface="+mn-cs"/>
              </a:rPr>
              <a:t> </a:t>
            </a:r>
            <a:r>
              <a:rPr lang="en-GB" sz="1200" kern="1200" dirty="0">
                <a:solidFill>
                  <a:schemeClr val="tx1"/>
                </a:solidFill>
                <a:effectLst/>
                <a:latin typeface="+mn-lt"/>
                <a:ea typeface="+mn-ea"/>
                <a:cs typeface="+mn-cs"/>
              </a:rPr>
              <a:t>- ask the parents to look at the photographs and discuss which of the characteristics of effective learning they think the child/children might be demonstrating.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Alternatively:</a:t>
            </a:r>
          </a:p>
          <a:p>
            <a:r>
              <a:rPr lang="en-GB" sz="1200" b="0" kern="1200" dirty="0" smtClean="0">
                <a:solidFill>
                  <a:schemeClr val="tx1"/>
                </a:solidFill>
                <a:effectLst/>
                <a:latin typeface="+mn-lt"/>
                <a:ea typeface="+mn-ea"/>
                <a:cs typeface="+mn-cs"/>
              </a:rPr>
              <a:t>Share some of your own photographs</a:t>
            </a:r>
            <a:r>
              <a:rPr lang="en-GB" sz="1200" b="0" kern="1200" baseline="0" dirty="0" smtClean="0">
                <a:solidFill>
                  <a:schemeClr val="tx1"/>
                </a:solidFill>
                <a:effectLst/>
                <a:latin typeface="+mn-lt"/>
                <a:ea typeface="+mn-ea"/>
                <a:cs typeface="+mn-cs"/>
              </a:rPr>
              <a:t> and provide examples of how the children are learning through play</a:t>
            </a:r>
            <a:endParaRPr lang="en-US"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6</a:t>
            </a:fld>
            <a:endParaRPr lang="en-GB"/>
          </a:p>
        </p:txBody>
      </p:sp>
    </p:spTree>
    <p:extLst>
      <p:ext uri="{BB962C8B-B14F-4D97-AF65-F5344CB8AC3E}">
        <p14:creationId xmlns:p14="http://schemas.microsoft.com/office/powerpoint/2010/main" val="1275119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1B5421F0-3FE0-48E9-B85E-C34679BB13C5}" type="slidenum">
              <a:rPr lang="en-US" altLang="en-US"/>
              <a:pPr/>
              <a:t>7</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FFAF9A38-6F9C-41C5-A5B4-8B3190A3A470}" type="slidenum">
              <a:rPr lang="en-US" altLang="en-US"/>
              <a:pPr/>
              <a:t>8</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824E91-1D1D-4EDA-9FE1-403C0DEC736D}" type="slidenum">
              <a:rPr lang="en-US" smtClean="0"/>
              <a:pPr/>
              <a:t>9</a:t>
            </a:fld>
            <a:endParaRPr lang="en-US"/>
          </a:p>
        </p:txBody>
      </p:sp>
    </p:spTree>
    <p:extLst>
      <p:ext uri="{BB962C8B-B14F-4D97-AF65-F5344CB8AC3E}">
        <p14:creationId xmlns:p14="http://schemas.microsoft.com/office/powerpoint/2010/main" val="27083318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698F9C59-220B-4644-95B5-A0FEDBD70AC5}" type="slidenum">
              <a:rPr lang="en-US" altLang="en-US"/>
              <a:pPr/>
              <a:t>19</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CFCC2D5-207D-4995-A99C-CF3EF2943651}" type="slidenum">
              <a:rPr lang="en-US" altLang="en-US"/>
              <a:pPr/>
              <a:t>20</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0" y="347663"/>
            <a:ext cx="4090988" cy="3068637"/>
          </a:xfrm>
        </p:spPr>
      </p:sp>
      <p:sp>
        <p:nvSpPr>
          <p:cNvPr id="3" name="Notes Placeholder 2"/>
          <p:cNvSpPr>
            <a:spLocks noGrp="1"/>
          </p:cNvSpPr>
          <p:nvPr>
            <p:ph type="body" idx="1"/>
          </p:nvPr>
        </p:nvSpPr>
        <p:spPr>
          <a:xfrm>
            <a:off x="279460" y="3499140"/>
            <a:ext cx="6329391" cy="5186668"/>
          </a:xfrm>
        </p:spPr>
        <p:txBody>
          <a:bodyPr/>
          <a:lstStyle/>
          <a:p>
            <a:r>
              <a:rPr lang="en-GB" sz="1200" b="0" i="1" kern="1200" dirty="0" smtClean="0">
                <a:solidFill>
                  <a:schemeClr val="tx1"/>
                </a:solidFill>
                <a:effectLst/>
                <a:latin typeface="+mn-lt"/>
                <a:ea typeface="+mn-ea"/>
                <a:cs typeface="+mn-cs"/>
              </a:rPr>
              <a:t>Go through each point and</a:t>
            </a:r>
            <a:r>
              <a:rPr lang="en-GB" sz="1200" b="0" i="1" kern="1200" baseline="0" dirty="0" smtClean="0">
                <a:solidFill>
                  <a:schemeClr val="tx1"/>
                </a:solidFill>
                <a:effectLst/>
                <a:latin typeface="+mn-lt"/>
                <a:ea typeface="+mn-ea"/>
                <a:cs typeface="+mn-cs"/>
              </a:rPr>
              <a:t> give information related to the practice in your school and how you as a school help to keep children safe.</a:t>
            </a:r>
            <a:endParaRPr lang="en-GB" sz="1200" b="0" i="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Safeguarding/Child protection </a:t>
            </a:r>
            <a:r>
              <a:rPr lang="en-GB" sz="1200" kern="1200" dirty="0" smtClean="0">
                <a:solidFill>
                  <a:schemeClr val="tx1"/>
                </a:solidFill>
                <a:effectLst/>
                <a:latin typeface="+mn-lt"/>
                <a:ea typeface="+mn-ea"/>
                <a:cs typeface="+mn-cs"/>
              </a:rPr>
              <a:t> Children have a right to be cared for and protected and that protecting them is everyone’s responsibility.</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Explain that it is everyone's duty to respond to concerns about a child's safety. All staff are trained and follow procedures in the schools/settings Child Protection policy (copy on the website).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Mobile Phones </a:t>
            </a:r>
            <a:r>
              <a:rPr lang="en-US" sz="1200" kern="1200" dirty="0" smtClean="0">
                <a:solidFill>
                  <a:schemeClr val="tx1"/>
                </a:solidFill>
                <a:effectLst/>
                <a:latin typeface="+mn-lt"/>
                <a:ea typeface="+mn-ea"/>
                <a:cs typeface="+mn-cs"/>
              </a:rPr>
              <a:t>explain why mobile phones must not be used in school/setting. Talk about why it can be dangerous to share children’s photographs on the internet and your school/setting policy regarding taking photos at school/setting events. Explain how the school/setting keep the children safe when using the internet. Tell parent’s where to find the policy (school/setting website).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Road safety and parking </a:t>
            </a:r>
            <a:r>
              <a:rPr lang="en-US" sz="1200" kern="1200" dirty="0" smtClean="0">
                <a:solidFill>
                  <a:schemeClr val="tx1"/>
                </a:solidFill>
                <a:effectLst/>
                <a:latin typeface="+mn-lt"/>
                <a:ea typeface="+mn-ea"/>
                <a:cs typeface="+mn-cs"/>
              </a:rPr>
              <a:t>– promote walking to school but if using a car explain safe places to park. Talk about teaching children to cross the road safely. </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Drop off and collection procedures </a:t>
            </a:r>
            <a:r>
              <a:rPr lang="en-US" sz="1200" kern="1200" dirty="0" smtClean="0">
                <a:solidFill>
                  <a:schemeClr val="tx1"/>
                </a:solidFill>
                <a:effectLst/>
                <a:latin typeface="+mn-lt"/>
                <a:ea typeface="+mn-ea"/>
                <a:cs typeface="+mn-cs"/>
              </a:rPr>
              <a:t>- a password is required if unknown adults are collecting. Talk about making sure that gates/doors are closed and ensure that children hold an adult’s hand when leaving the building.</a:t>
            </a:r>
          </a:p>
          <a:p>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Accidents</a:t>
            </a:r>
            <a:r>
              <a:rPr lang="en-US" sz="1200" kern="1200" dirty="0" smtClean="0">
                <a:solidFill>
                  <a:schemeClr val="tx1"/>
                </a:solidFill>
                <a:effectLst/>
                <a:latin typeface="+mn-lt"/>
                <a:ea typeface="+mn-ea"/>
                <a:cs typeface="+mn-cs"/>
              </a:rPr>
              <a:t> - explain how the school manage accidents and that first aid is administered in line with the school/setting policy. Talk about the fact that accidents are recorded and how risk assessments are undertaken to manage potential hazards. </a:t>
            </a:r>
          </a:p>
          <a:p>
            <a:r>
              <a:rPr lang="en-US" sz="1200" b="1" kern="1200" dirty="0" smtClean="0">
                <a:solidFill>
                  <a:schemeClr val="tx1"/>
                </a:solidFill>
                <a:effectLst/>
                <a:latin typeface="+mn-lt"/>
                <a:ea typeface="+mn-ea"/>
                <a:cs typeface="+mn-cs"/>
              </a:rPr>
              <a:t>Existing injuries </a:t>
            </a:r>
            <a:r>
              <a:rPr lang="en-US" sz="1200" kern="1200" dirty="0" smtClean="0">
                <a:solidFill>
                  <a:schemeClr val="tx1"/>
                </a:solidFill>
                <a:effectLst/>
                <a:latin typeface="+mn-lt"/>
                <a:ea typeface="+mn-ea"/>
                <a:cs typeface="+mn-cs"/>
              </a:rPr>
              <a:t>- explain that if a child arrives at school/setting with an injury, as part of safeguarding procedures parents/</a:t>
            </a:r>
            <a:r>
              <a:rPr lang="en-US" sz="1200" kern="1200" dirty="0" err="1" smtClean="0">
                <a:solidFill>
                  <a:schemeClr val="tx1"/>
                </a:solidFill>
                <a:effectLst/>
                <a:latin typeface="+mn-lt"/>
                <a:ea typeface="+mn-ea"/>
                <a:cs typeface="+mn-cs"/>
              </a:rPr>
              <a:t>carers</a:t>
            </a:r>
            <a:r>
              <a:rPr lang="en-US" sz="1200" kern="1200" dirty="0" smtClean="0">
                <a:solidFill>
                  <a:schemeClr val="tx1"/>
                </a:solidFill>
                <a:effectLst/>
                <a:latin typeface="+mn-lt"/>
                <a:ea typeface="+mn-ea"/>
                <a:cs typeface="+mn-cs"/>
              </a:rPr>
              <a:t> will be asked to complete an 'Existing Injury' 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First Aid </a:t>
            </a:r>
            <a:r>
              <a:rPr lang="en-US" sz="1200" kern="1200" dirty="0" smtClean="0">
                <a:solidFill>
                  <a:schemeClr val="tx1"/>
                </a:solidFill>
                <a:effectLst/>
                <a:latin typeface="+mn-lt"/>
                <a:ea typeface="+mn-ea"/>
                <a:cs typeface="+mn-cs"/>
              </a:rPr>
              <a:t>– use your school’s First Aid policy to explain how and when you administer first aid. For example, talk about staff being first aid trained and that parents are asked to sign injury forms.  Reassure parents that they would be contacted regarding any serious injuries that require further medical attention such as a head injury. </a:t>
            </a:r>
          </a:p>
          <a:p>
            <a:endParaRPr lang="en-US" sz="1200" kern="1200" dirty="0" smtClean="0">
              <a:solidFill>
                <a:schemeClr val="tx1"/>
              </a:solidFill>
              <a:effectLst/>
              <a:latin typeface="+mn-lt"/>
              <a:ea typeface="+mn-ea"/>
              <a:cs typeface="+mn-cs"/>
            </a:endParaRPr>
          </a:p>
          <a:p>
            <a:endParaRPr lang="en-US"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25</a:t>
            </a:fld>
            <a:endParaRPr lang="en-GB"/>
          </a:p>
        </p:txBody>
      </p:sp>
    </p:spTree>
    <p:extLst>
      <p:ext uri="{BB962C8B-B14F-4D97-AF65-F5344CB8AC3E}">
        <p14:creationId xmlns:p14="http://schemas.microsoft.com/office/powerpoint/2010/main" val="3902807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82750" y="269875"/>
            <a:ext cx="3462338" cy="2597150"/>
          </a:xfrm>
        </p:spPr>
      </p:sp>
      <p:sp>
        <p:nvSpPr>
          <p:cNvPr id="3" name="Notes Placeholder 2"/>
          <p:cNvSpPr>
            <a:spLocks noGrp="1"/>
          </p:cNvSpPr>
          <p:nvPr>
            <p:ph type="body" idx="1"/>
          </p:nvPr>
        </p:nvSpPr>
        <p:spPr>
          <a:xfrm>
            <a:off x="400308" y="2961447"/>
            <a:ext cx="6223649" cy="4698609"/>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1" kern="1200" dirty="0" smtClean="0">
                <a:solidFill>
                  <a:schemeClr val="tx1"/>
                </a:solidFill>
                <a:effectLst/>
              </a:rPr>
              <a:t>Go through each point and</a:t>
            </a:r>
            <a:r>
              <a:rPr lang="en-GB" sz="1100" b="0" i="1" kern="1200" baseline="0" dirty="0" smtClean="0">
                <a:solidFill>
                  <a:schemeClr val="tx1"/>
                </a:solidFill>
                <a:effectLst/>
              </a:rPr>
              <a:t> give information on how parents/carers can help support the school to keep children safe</a:t>
            </a:r>
            <a:endParaRPr lang="en-GB" sz="1100" b="0" i="1" kern="1200" dirty="0" smtClean="0">
              <a:solidFill>
                <a:schemeClr val="tx1"/>
              </a:solidFill>
              <a:effectLst/>
            </a:endParaRPr>
          </a:p>
          <a:p>
            <a:r>
              <a:rPr lang="en-US" sz="1100" b="1" kern="1200" dirty="0" smtClean="0">
                <a:solidFill>
                  <a:schemeClr val="tx1"/>
                </a:solidFill>
                <a:effectLst/>
              </a:rPr>
              <a:t>Children who are unwell </a:t>
            </a:r>
            <a:r>
              <a:rPr lang="en-US" sz="1100" kern="1200" dirty="0" smtClean="0">
                <a:solidFill>
                  <a:schemeClr val="tx1"/>
                </a:solidFill>
                <a:effectLst/>
              </a:rPr>
              <a:t>– explain the school policy keep a child off school at least 48 hours after the last attack of vomiting and diarrhea (quote NHS guidelines) informing the school/setting regarding contagious/infectious illnesses</a:t>
            </a:r>
          </a:p>
          <a:p>
            <a:r>
              <a:rPr lang="en-US" sz="1100" kern="1200" dirty="0" smtClean="0">
                <a:solidFill>
                  <a:schemeClr val="tx1"/>
                </a:solidFill>
                <a:effectLst/>
              </a:rPr>
              <a:t> </a:t>
            </a:r>
            <a:r>
              <a:rPr lang="en-US" sz="1100" b="1" kern="1200" dirty="0" smtClean="0">
                <a:solidFill>
                  <a:schemeClr val="tx1"/>
                </a:solidFill>
                <a:effectLst/>
              </a:rPr>
              <a:t>Medication </a:t>
            </a:r>
            <a:r>
              <a:rPr lang="en-US" sz="1100" kern="1200" dirty="0" smtClean="0">
                <a:solidFill>
                  <a:schemeClr val="tx1"/>
                </a:solidFill>
                <a:effectLst/>
              </a:rPr>
              <a:t>–policy on administering medication (for example, antibiotics or paracetamol) parents/</a:t>
            </a:r>
            <a:r>
              <a:rPr lang="en-US" sz="1100" kern="1200" dirty="0" err="1" smtClean="0">
                <a:solidFill>
                  <a:schemeClr val="tx1"/>
                </a:solidFill>
                <a:effectLst/>
              </a:rPr>
              <a:t>carers</a:t>
            </a:r>
            <a:r>
              <a:rPr lang="en-US" sz="1100" kern="1200" dirty="0" smtClean="0">
                <a:solidFill>
                  <a:schemeClr val="tx1"/>
                </a:solidFill>
                <a:effectLst/>
              </a:rPr>
              <a:t> responsibility to inform the school if their child is taking or requires any type of medication. </a:t>
            </a:r>
          </a:p>
          <a:p>
            <a:r>
              <a:rPr lang="en-US" sz="1100" kern="1200" dirty="0" smtClean="0">
                <a:solidFill>
                  <a:schemeClr val="tx1"/>
                </a:solidFill>
                <a:effectLst/>
              </a:rPr>
              <a:t> </a:t>
            </a:r>
            <a:r>
              <a:rPr lang="en-US" sz="1100" b="1" kern="1200" dirty="0" smtClean="0">
                <a:solidFill>
                  <a:schemeClr val="tx1"/>
                </a:solidFill>
                <a:effectLst/>
              </a:rPr>
              <a:t>Individual medical needs </a:t>
            </a:r>
            <a:r>
              <a:rPr lang="en-US" sz="1100" kern="1200" dirty="0" smtClean="0">
                <a:solidFill>
                  <a:schemeClr val="tx1"/>
                </a:solidFill>
                <a:effectLst/>
              </a:rPr>
              <a:t>–vital for parents to share information about their child’s individual medical needs such as allergies so that a Health Care Plan (HCP) can be completed with the parent/</a:t>
            </a:r>
            <a:r>
              <a:rPr lang="en-US" sz="1100" kern="1200" dirty="0" err="1" smtClean="0">
                <a:solidFill>
                  <a:schemeClr val="tx1"/>
                </a:solidFill>
                <a:effectLst/>
              </a:rPr>
              <a:t>carer</a:t>
            </a:r>
            <a:endParaRPr lang="en-US" sz="1100" kern="1200" dirty="0" smtClean="0">
              <a:solidFill>
                <a:schemeClr val="tx1"/>
              </a:solidFill>
              <a:effectLst/>
            </a:endParaRPr>
          </a:p>
          <a:p>
            <a:r>
              <a:rPr lang="en-GB" sz="1100" kern="1200" dirty="0" smtClean="0">
                <a:solidFill>
                  <a:schemeClr val="tx1"/>
                </a:solidFill>
                <a:effectLst/>
              </a:rPr>
              <a:t>Explain the </a:t>
            </a:r>
            <a:r>
              <a:rPr lang="en-GB" sz="1100" b="1" kern="1200" dirty="0" smtClean="0">
                <a:solidFill>
                  <a:schemeClr val="tx1"/>
                </a:solidFill>
                <a:effectLst/>
              </a:rPr>
              <a:t>healthy eating policy </a:t>
            </a:r>
            <a:r>
              <a:rPr lang="en-GB" sz="1100" kern="1200" dirty="0" smtClean="0">
                <a:solidFill>
                  <a:schemeClr val="tx1"/>
                </a:solidFill>
                <a:effectLst/>
              </a:rPr>
              <a:t>and share examples of a healthy packed lunch. Remind parents to name lunch bags, containers etc. Talk about arrangements for snack in the early years and whether parents contribute. Explain the school’s procedures for children accessing drinks of water. Talk about the policy regarding bringing in food for a child’s birthday. </a:t>
            </a:r>
            <a:endParaRPr lang="en-US" sz="1100" kern="1200" dirty="0" smtClean="0">
              <a:solidFill>
                <a:schemeClr val="tx1"/>
              </a:solidFill>
              <a:effectLst/>
            </a:endParaRPr>
          </a:p>
          <a:p>
            <a:r>
              <a:rPr lang="en-GB" sz="1100" kern="1200" dirty="0" smtClean="0">
                <a:solidFill>
                  <a:schemeClr val="tx1"/>
                </a:solidFill>
                <a:effectLst/>
              </a:rPr>
              <a:t>Discuss possible </a:t>
            </a:r>
            <a:r>
              <a:rPr lang="en-GB" sz="1100" b="1" kern="1200" dirty="0" smtClean="0">
                <a:solidFill>
                  <a:schemeClr val="tx1"/>
                </a:solidFill>
                <a:effectLst/>
              </a:rPr>
              <a:t>allergies </a:t>
            </a:r>
            <a:r>
              <a:rPr lang="en-GB" sz="1100" kern="1200" dirty="0" smtClean="0">
                <a:solidFill>
                  <a:schemeClr val="tx1"/>
                </a:solidFill>
                <a:effectLst/>
              </a:rPr>
              <a:t>and how these are managed in school. For example, a ‘no nut policy.’ Other dietary requirements such as dairy/religious/veganism</a:t>
            </a:r>
          </a:p>
          <a:p>
            <a:r>
              <a:rPr lang="en-US" sz="1100" kern="1200" dirty="0" err="1" smtClean="0">
                <a:solidFill>
                  <a:schemeClr val="tx1"/>
                </a:solidFill>
                <a:effectLst/>
              </a:rPr>
              <a:t>Emphasise</a:t>
            </a:r>
            <a:r>
              <a:rPr lang="en-US" sz="1100" kern="1200" dirty="0" smtClean="0">
                <a:solidFill>
                  <a:schemeClr val="tx1"/>
                </a:solidFill>
                <a:effectLst/>
              </a:rPr>
              <a:t> the importance of </a:t>
            </a:r>
            <a:r>
              <a:rPr lang="en-US" sz="1100" b="1" kern="1200" dirty="0" smtClean="0">
                <a:solidFill>
                  <a:schemeClr val="tx1"/>
                </a:solidFill>
                <a:effectLst/>
              </a:rPr>
              <a:t>regular attendance</a:t>
            </a:r>
            <a:r>
              <a:rPr lang="en-US" sz="1100" kern="1200" dirty="0" smtClean="0">
                <a:solidFill>
                  <a:schemeClr val="tx1"/>
                </a:solidFill>
                <a:effectLst/>
              </a:rPr>
              <a:t>, 96% attendance expected. Explain how it helps children to have a good routine and that children who attend regularly, settle more easily and make better progress with learning and development. </a:t>
            </a:r>
          </a:p>
          <a:p>
            <a:r>
              <a:rPr lang="en-US" sz="1100" kern="1200" dirty="0" smtClean="0">
                <a:solidFill>
                  <a:schemeClr val="tx1"/>
                </a:solidFill>
                <a:effectLst/>
              </a:rPr>
              <a:t>Children can sometimes be unwell and in which case they need to rest at home.</a:t>
            </a:r>
          </a:p>
          <a:p>
            <a:r>
              <a:rPr lang="en-US" sz="1100" kern="1200" dirty="0" smtClean="0">
                <a:solidFill>
                  <a:schemeClr val="tx1"/>
                </a:solidFill>
                <a:effectLst/>
              </a:rPr>
              <a:t>Explain the school’s/setting’s procedures and policy regarding the parent’s responsibility in alerting the school/setting if a child is absent or if they change address and contact details. </a:t>
            </a:r>
          </a:p>
          <a:p>
            <a:r>
              <a:rPr lang="en-US" sz="1100" kern="1200" dirty="0" smtClean="0">
                <a:solidFill>
                  <a:schemeClr val="tx1"/>
                </a:solidFill>
                <a:effectLst/>
              </a:rPr>
              <a:t>Talk about how parents will be informed about their child’s attendance and any incentives for good attendance</a:t>
            </a:r>
            <a:r>
              <a:rPr lang="en-US" sz="1100" kern="1200" baseline="0" dirty="0" smtClean="0">
                <a:solidFill>
                  <a:schemeClr val="tx1"/>
                </a:solidFill>
                <a:effectLst/>
              </a:rPr>
              <a:t> (if applicable)</a:t>
            </a:r>
            <a:r>
              <a:rPr lang="en-US" sz="1100" kern="1200" dirty="0" smtClean="0">
                <a:solidFill>
                  <a:schemeClr val="tx1"/>
                </a:solidFill>
                <a:effectLst/>
              </a:rPr>
              <a:t> </a:t>
            </a:r>
          </a:p>
          <a:p>
            <a:r>
              <a:rPr lang="en-US" sz="1100" b="1" kern="1200" dirty="0" smtClean="0">
                <a:solidFill>
                  <a:schemeClr val="tx1"/>
                </a:solidFill>
                <a:effectLst/>
              </a:rPr>
              <a:t>Uniform</a:t>
            </a:r>
            <a:r>
              <a:rPr lang="en-US" sz="1100" kern="1200" dirty="0" smtClean="0">
                <a:solidFill>
                  <a:schemeClr val="tx1"/>
                </a:solidFill>
                <a:effectLst/>
              </a:rPr>
              <a:t> –what is needed and where it can be purchased, including a book and PE bags (some families new to our education system may not know what is expected). Alert parents to the availability of secondhand uniform. Talk about suitable types of shoes and that all clothing must be named including footwear, coats, scarves and gloves.  </a:t>
            </a:r>
          </a:p>
          <a:p>
            <a:r>
              <a:rPr lang="en-US" sz="1100" b="1" kern="1200" dirty="0" smtClean="0">
                <a:solidFill>
                  <a:schemeClr val="tx1"/>
                </a:solidFill>
                <a:effectLst/>
              </a:rPr>
              <a:t>Wellington boots </a:t>
            </a:r>
            <a:r>
              <a:rPr lang="en-US" sz="1100" kern="1200" dirty="0" smtClean="0">
                <a:solidFill>
                  <a:schemeClr val="tx1"/>
                </a:solidFill>
                <a:effectLst/>
              </a:rPr>
              <a:t>–to be kept at school/setting as children play outside in all weathers (including the rain). These must be named.  </a:t>
            </a:r>
          </a:p>
          <a:p>
            <a:r>
              <a:rPr lang="en-US" sz="1100" b="1" kern="1200" dirty="0" smtClean="0">
                <a:solidFill>
                  <a:schemeClr val="tx1"/>
                </a:solidFill>
                <a:effectLst/>
              </a:rPr>
              <a:t>Outdoor policy </a:t>
            </a:r>
            <a:r>
              <a:rPr lang="en-US" sz="1100" kern="1200" dirty="0" smtClean="0">
                <a:solidFill>
                  <a:schemeClr val="tx1"/>
                </a:solidFill>
                <a:effectLst/>
              </a:rPr>
              <a:t>- Clothes for cold weather – emphasis the importance of outdoor learning and that that there is no such thing as unsuitable weather just unsuitable clothing. Give examples of appropriate clothing for outdoor play in cold weather.  </a:t>
            </a:r>
          </a:p>
          <a:p>
            <a:r>
              <a:rPr lang="en-US" sz="1100" b="1" kern="1200" dirty="0" smtClean="0">
                <a:solidFill>
                  <a:schemeClr val="tx1"/>
                </a:solidFill>
                <a:effectLst/>
              </a:rPr>
              <a:t>Clothes for warm weather </a:t>
            </a:r>
            <a:r>
              <a:rPr lang="en-US" sz="1100" kern="1200" dirty="0" smtClean="0">
                <a:solidFill>
                  <a:schemeClr val="tx1"/>
                </a:solidFill>
                <a:effectLst/>
              </a:rPr>
              <a:t>– explain the school/setting’s sunscreen policy. Advise parents to provide sunhats, cotton clothing that protects the child’s arms. Explain how children have access to drinks of water. </a:t>
            </a:r>
          </a:p>
          <a:p>
            <a:r>
              <a:rPr lang="en-US" sz="1100" b="1" kern="1200" dirty="0" smtClean="0">
                <a:solidFill>
                  <a:schemeClr val="tx1"/>
                </a:solidFill>
                <a:effectLst/>
              </a:rPr>
              <a:t>Remind parents that everything needs to be named</a:t>
            </a:r>
            <a:r>
              <a:rPr lang="en-US" sz="1100" kern="1200" dirty="0" smtClean="0">
                <a:solidFill>
                  <a:schemeClr val="tx1"/>
                </a:solidFill>
                <a:effectLst/>
              </a:rPr>
              <a:t>.</a:t>
            </a:r>
          </a:p>
          <a:p>
            <a:endParaRPr lang="en-US" sz="1100" kern="1200" dirty="0" smtClean="0">
              <a:solidFill>
                <a:schemeClr val="tx1"/>
              </a:solidFill>
              <a:effectLst/>
            </a:endParaRPr>
          </a:p>
          <a:p>
            <a:endParaRPr lang="en-US" sz="1100" kern="1200" dirty="0" smtClean="0">
              <a:solidFill>
                <a:schemeClr val="tx1"/>
              </a:solidFill>
              <a:effectLst/>
            </a:endParaRPr>
          </a:p>
          <a:p>
            <a:endParaRPr lang="en-GB" sz="1100" dirty="0"/>
          </a:p>
        </p:txBody>
      </p:sp>
      <p:sp>
        <p:nvSpPr>
          <p:cNvPr id="4" name="Slide Number Placeholder 3"/>
          <p:cNvSpPr>
            <a:spLocks noGrp="1"/>
          </p:cNvSpPr>
          <p:nvPr>
            <p:ph type="sldNum" sz="quarter" idx="10"/>
          </p:nvPr>
        </p:nvSpPr>
        <p:spPr/>
        <p:txBody>
          <a:bodyPr/>
          <a:lstStyle/>
          <a:p>
            <a:fld id="{53DFBC5D-9444-4997-B900-DD869E0474B9}" type="slidenum">
              <a:rPr lang="en-GB" smtClean="0"/>
              <a:t>26</a:t>
            </a:fld>
            <a:endParaRPr lang="en-GB"/>
          </a:p>
        </p:txBody>
      </p:sp>
    </p:spTree>
    <p:extLst>
      <p:ext uri="{BB962C8B-B14F-4D97-AF65-F5344CB8AC3E}">
        <p14:creationId xmlns:p14="http://schemas.microsoft.com/office/powerpoint/2010/main" val="4052452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Edit to suit what is in place in your </a:t>
            </a:r>
            <a:r>
              <a:rPr lang="en-GB" sz="1200" b="1" i="1" kern="1200" dirty="0" smtClean="0">
                <a:solidFill>
                  <a:schemeClr val="tx1"/>
                </a:solidFill>
                <a:effectLst/>
                <a:latin typeface="+mn-lt"/>
                <a:ea typeface="+mn-ea"/>
                <a:cs typeface="+mn-cs"/>
              </a:rPr>
              <a:t>school/setting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smtClean="0">
                <a:solidFill>
                  <a:schemeClr val="tx1"/>
                </a:solidFill>
                <a:effectLst/>
                <a:latin typeface="+mn-lt"/>
                <a:ea typeface="+mn-ea"/>
                <a:cs typeface="+mn-cs"/>
              </a:rPr>
              <a:t>Add your website</a:t>
            </a:r>
            <a:r>
              <a:rPr lang="en-GB" sz="1200" b="1" i="1" kern="1200" baseline="0" dirty="0" smtClean="0">
                <a:solidFill>
                  <a:schemeClr val="tx1"/>
                </a:solidFill>
                <a:effectLst/>
                <a:latin typeface="+mn-lt"/>
                <a:ea typeface="+mn-ea"/>
                <a:cs typeface="+mn-cs"/>
              </a:rPr>
              <a:t> address, </a:t>
            </a:r>
            <a:r>
              <a:rPr lang="en-GB" sz="1200" b="1" i="1" kern="1200" baseline="0" dirty="0" err="1" smtClean="0">
                <a:solidFill>
                  <a:schemeClr val="tx1"/>
                </a:solidFill>
                <a:effectLst/>
                <a:latin typeface="+mn-lt"/>
                <a:ea typeface="+mn-ea"/>
                <a:cs typeface="+mn-cs"/>
              </a:rPr>
              <a:t>facebook</a:t>
            </a:r>
            <a:r>
              <a:rPr lang="en-GB" sz="1200" b="1" i="1" kern="1200" baseline="0" dirty="0" smtClean="0">
                <a:solidFill>
                  <a:schemeClr val="tx1"/>
                </a:solidFill>
                <a:effectLst/>
                <a:latin typeface="+mn-lt"/>
                <a:ea typeface="+mn-ea"/>
                <a:cs typeface="+mn-cs"/>
              </a:rPr>
              <a:t> page, twitter account details </a:t>
            </a:r>
            <a:endParaRPr lang="en-US" sz="1200" b="1" kern="1200" dirty="0">
              <a:solidFill>
                <a:schemeClr val="tx1"/>
              </a:solidFill>
              <a:effectLst/>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t>27</a:t>
            </a:fld>
            <a:endParaRPr lang="en-GB"/>
          </a:p>
        </p:txBody>
      </p:sp>
    </p:spTree>
    <p:extLst>
      <p:ext uri="{BB962C8B-B14F-4D97-AF65-F5344CB8AC3E}">
        <p14:creationId xmlns:p14="http://schemas.microsoft.com/office/powerpoint/2010/main" val="4244109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w="9525">
            <a:noFill/>
            <a:round/>
            <a:headEnd/>
            <a:tailEnd/>
          </a:ln>
        </p:spPr>
        <p:txBody>
          <a:bodyPr/>
          <a:lstStyle/>
          <a:p>
            <a:endParaRPr lang="en-GB"/>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9355783 w 794"/>
                <a:gd name="T1" fmla="*/ 1286375 h 414"/>
                <a:gd name="T2" fmla="*/ 8366855 w 794"/>
                <a:gd name="T3" fmla="*/ 1035905 h 414"/>
                <a:gd name="T4" fmla="*/ 6553442 w 794"/>
                <a:gd name="T5" fmla="*/ 684493 h 414"/>
                <a:gd name="T6" fmla="*/ 836357 w 794"/>
                <a:gd name="T7" fmla="*/ 0 h 414"/>
                <a:gd name="T8" fmla="*/ 269742 w 794"/>
                <a:gd name="T9" fmla="*/ 64852 h 414"/>
                <a:gd name="T10" fmla="*/ 0 w 794"/>
                <a:gd name="T11" fmla="*/ 270539 h 414"/>
                <a:gd name="T12" fmla="*/ 328724 w 794"/>
                <a:gd name="T13" fmla="*/ 505225 h 414"/>
                <a:gd name="T14" fmla="*/ 6716077 w 794"/>
                <a:gd name="T15" fmla="*/ 1332798 h 414"/>
                <a:gd name="T16" fmla="*/ 8115557 w 794"/>
                <a:gd name="T17" fmla="*/ 1279804 h 414"/>
                <a:gd name="T18" fmla="*/ 9247055 w 794"/>
                <a:gd name="T19" fmla="*/ 1348348 h 414"/>
                <a:gd name="T20" fmla="*/ 9355783 w 794"/>
                <a:gd name="T21" fmla="*/ 1286375 h 414"/>
                <a:gd name="T22" fmla="*/ 9355783 w 794"/>
                <a:gd name="T23" fmla="*/ 1286375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endParaRPr lang="en-GB"/>
            </a:p>
          </p:txBody>
        </p:sp>
        <p:sp>
          <p:nvSpPr>
            <p:cNvPr id="7" name="Freeform 10"/>
            <p:cNvSpPr>
              <a:spLocks/>
            </p:cNvSpPr>
            <p:nvPr userDrawn="1"/>
          </p:nvSpPr>
          <p:spPr bwMode="auto">
            <a:xfrm>
              <a:off x="166" y="261"/>
              <a:ext cx="2244" cy="1007"/>
            </a:xfrm>
            <a:custGeom>
              <a:avLst/>
              <a:gdLst>
                <a:gd name="T0" fmla="*/ 3113 w 1586"/>
                <a:gd name="T1" fmla="*/ 0 h 821"/>
                <a:gd name="T2" fmla="*/ 30243 w 1586"/>
                <a:gd name="T3" fmla="*/ 3260 h 821"/>
                <a:gd name="T4" fmla="*/ 32445 w 1586"/>
                <a:gd name="T5" fmla="*/ 4008 h 821"/>
                <a:gd name="T6" fmla="*/ 36040 w 1586"/>
                <a:gd name="T7" fmla="*/ 4975 h 821"/>
                <a:gd name="T8" fmla="*/ 35563 w 1586"/>
                <a:gd name="T9" fmla="*/ 5158 h 821"/>
                <a:gd name="T10" fmla="*/ 30669 w 1586"/>
                <a:gd name="T11" fmla="*/ 4943 h 821"/>
                <a:gd name="T12" fmla="*/ 26013 w 1586"/>
                <a:gd name="T13" fmla="*/ 5095 h 821"/>
                <a:gd name="T14" fmla="*/ 941 w 1586"/>
                <a:gd name="T15" fmla="*/ 1877 h 821"/>
                <a:gd name="T16" fmla="*/ 0 w 1586"/>
                <a:gd name="T17" fmla="*/ 943 h 821"/>
                <a:gd name="T18" fmla="*/ 1043 w 1586"/>
                <a:gd name="T19" fmla="*/ 199 h 821"/>
                <a:gd name="T20" fmla="*/ 3113 w 1586"/>
                <a:gd name="T21" fmla="*/ 0 h 821"/>
                <a:gd name="T22" fmla="*/ 3113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endParaRPr lang="en-GB"/>
            </a:p>
          </p:txBody>
        </p:sp>
        <p:sp>
          <p:nvSpPr>
            <p:cNvPr id="8" name="Freeform 11"/>
            <p:cNvSpPr>
              <a:spLocks/>
            </p:cNvSpPr>
            <p:nvPr userDrawn="1"/>
          </p:nvSpPr>
          <p:spPr bwMode="auto">
            <a:xfrm>
              <a:off x="474" y="344"/>
              <a:ext cx="1488" cy="919"/>
            </a:xfrm>
            <a:custGeom>
              <a:avLst/>
              <a:gdLst>
                <a:gd name="T0" fmla="*/ 0 w 1049"/>
                <a:gd name="T1" fmla="*/ 2096 h 747"/>
                <a:gd name="T2" fmla="*/ 21435 w 1049"/>
                <a:gd name="T3" fmla="*/ 4823 h 747"/>
                <a:gd name="T4" fmla="*/ 21833 w 1049"/>
                <a:gd name="T5" fmla="*/ 3448 h 747"/>
                <a:gd name="T6" fmla="*/ 24390 w 1049"/>
                <a:gd name="T7" fmla="*/ 2726 h 747"/>
                <a:gd name="T8" fmla="*/ 1813 w 1049"/>
                <a:gd name="T9" fmla="*/ 0 h 747"/>
                <a:gd name="T10" fmla="*/ 0 w 1049"/>
                <a:gd name="T11" fmla="*/ 817 h 747"/>
                <a:gd name="T12" fmla="*/ 0 w 1049"/>
                <a:gd name="T13" fmla="*/ 2096 h 747"/>
                <a:gd name="T14" fmla="*/ 0 w 1049"/>
                <a:gd name="T15" fmla="*/ 2096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2471 w 150"/>
                  <a:gd name="T1" fmla="*/ 0 h 173"/>
                  <a:gd name="T2" fmla="*/ 909 w 150"/>
                  <a:gd name="T3" fmla="*/ 450 h 173"/>
                  <a:gd name="T4" fmla="*/ 0 w 150"/>
                  <a:gd name="T5" fmla="*/ 1175 h 173"/>
                  <a:gd name="T6" fmla="*/ 1798 w 150"/>
                  <a:gd name="T7" fmla="*/ 1086 h 173"/>
                  <a:gd name="T8" fmla="*/ 2316 w 150"/>
                  <a:gd name="T9" fmla="*/ 574 h 173"/>
                  <a:gd name="T10" fmla="*/ 3379 w 150"/>
                  <a:gd name="T11" fmla="*/ 182 h 173"/>
                  <a:gd name="T12" fmla="*/ 2471 w 150"/>
                  <a:gd name="T13" fmla="*/ 0 h 173"/>
                  <a:gd name="T14" fmla="*/ 247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11" name="Freeform 14"/>
              <p:cNvSpPr>
                <a:spLocks/>
              </p:cNvSpPr>
              <p:nvPr userDrawn="1"/>
            </p:nvSpPr>
            <p:spPr bwMode="auto">
              <a:xfrm>
                <a:off x="123" y="148"/>
                <a:ext cx="2386" cy="1081"/>
              </a:xfrm>
              <a:custGeom>
                <a:avLst/>
                <a:gdLst>
                  <a:gd name="T0" fmla="*/ 3588 w 1684"/>
                  <a:gd name="T1" fmla="*/ 0 h 880"/>
                  <a:gd name="T2" fmla="*/ 1451 w 1684"/>
                  <a:gd name="T3" fmla="*/ 332 h 880"/>
                  <a:gd name="T4" fmla="*/ 0 w 1684"/>
                  <a:gd name="T5" fmla="*/ 1325 h 880"/>
                  <a:gd name="T6" fmla="*/ 1547 w 1684"/>
                  <a:gd name="T7" fmla="*/ 2286 h 880"/>
                  <a:gd name="T8" fmla="*/ 27198 w 1684"/>
                  <a:gd name="T9" fmla="*/ 5522 h 880"/>
                  <a:gd name="T10" fmla="*/ 32724 w 1684"/>
                  <a:gd name="T11" fmla="*/ 5320 h 880"/>
                  <a:gd name="T12" fmla="*/ 37201 w 1684"/>
                  <a:gd name="T13" fmla="*/ 5606 h 880"/>
                  <a:gd name="T14" fmla="*/ 38755 w 1684"/>
                  <a:gd name="T15" fmla="*/ 5152 h 880"/>
                  <a:gd name="T16" fmla="*/ 34562 w 1684"/>
                  <a:gd name="T17" fmla="*/ 4228 h 880"/>
                  <a:gd name="T18" fmla="*/ 32859 w 1684"/>
                  <a:gd name="T19" fmla="*/ 3265 h 880"/>
                  <a:gd name="T20" fmla="*/ 31515 w 1684"/>
                  <a:gd name="T21" fmla="*/ 3357 h 880"/>
                  <a:gd name="T22" fmla="*/ 33112 w 1684"/>
                  <a:gd name="T23" fmla="*/ 4228 h 880"/>
                  <a:gd name="T24" fmla="*/ 36314 w 1684"/>
                  <a:gd name="T25" fmla="*/ 5156 h 880"/>
                  <a:gd name="T26" fmla="*/ 32521 w 1684"/>
                  <a:gd name="T27" fmla="*/ 5013 h 880"/>
                  <a:gd name="T28" fmla="*/ 28048 w 1684"/>
                  <a:gd name="T29" fmla="*/ 5180 h 880"/>
                  <a:gd name="T30" fmla="*/ 28876 w 1684"/>
                  <a:gd name="T31" fmla="*/ 4137 h 880"/>
                  <a:gd name="T32" fmla="*/ 30793 w 1684"/>
                  <a:gd name="T33" fmla="*/ 3427 h 880"/>
                  <a:gd name="T34" fmla="*/ 28548 w 1684"/>
                  <a:gd name="T35" fmla="*/ 3516 h 880"/>
                  <a:gd name="T36" fmla="*/ 26808 w 1684"/>
                  <a:gd name="T37" fmla="*/ 4194 h 880"/>
                  <a:gd name="T38" fmla="*/ 26216 w 1684"/>
                  <a:gd name="T39" fmla="*/ 5041 h 880"/>
                  <a:gd name="T40" fmla="*/ 2465 w 1684"/>
                  <a:gd name="T41" fmla="*/ 1974 h 880"/>
                  <a:gd name="T42" fmla="*/ 1836 w 1684"/>
                  <a:gd name="T43" fmla="*/ 1368 h 880"/>
                  <a:gd name="T44" fmla="*/ 2369 w 1684"/>
                  <a:gd name="T45" fmla="*/ 608 h 880"/>
                  <a:gd name="T46" fmla="*/ 4986 w 1684"/>
                  <a:gd name="T47" fmla="*/ 0 h 880"/>
                  <a:gd name="T48" fmla="*/ 3588 w 1684"/>
                  <a:gd name="T49" fmla="*/ 0 h 880"/>
                  <a:gd name="T50" fmla="*/ 358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12" name="Freeform 15"/>
              <p:cNvSpPr>
                <a:spLocks/>
              </p:cNvSpPr>
              <p:nvPr userDrawn="1"/>
            </p:nvSpPr>
            <p:spPr bwMode="auto">
              <a:xfrm>
                <a:off x="324" y="158"/>
                <a:ext cx="1686" cy="614"/>
              </a:xfrm>
              <a:custGeom>
                <a:avLst/>
                <a:gdLst>
                  <a:gd name="T0" fmla="*/ 2304 w 1190"/>
                  <a:gd name="T1" fmla="*/ 0 h 500"/>
                  <a:gd name="T2" fmla="*/ 27380 w 1190"/>
                  <a:gd name="T3" fmla="*/ 3111 h 500"/>
                  <a:gd name="T4" fmla="*/ 24740 w 1190"/>
                  <a:gd name="T5" fmla="*/ 3174 h 500"/>
                  <a:gd name="T6" fmla="*/ 0 w 1190"/>
                  <a:gd name="T7" fmla="*/ 171 h 500"/>
                  <a:gd name="T8" fmla="*/ 2304 w 1190"/>
                  <a:gd name="T9" fmla="*/ 0 h 500"/>
                  <a:gd name="T10" fmla="*/ 2304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13" name="Freeform 16"/>
              <p:cNvSpPr>
                <a:spLocks/>
              </p:cNvSpPr>
              <p:nvPr userDrawn="1"/>
            </p:nvSpPr>
            <p:spPr bwMode="auto">
              <a:xfrm>
                <a:off x="409" y="251"/>
                <a:ext cx="227" cy="410"/>
              </a:xfrm>
              <a:custGeom>
                <a:avLst/>
                <a:gdLst>
                  <a:gd name="T0" fmla="*/ 2707 w 160"/>
                  <a:gd name="T1" fmla="*/ 0 h 335"/>
                  <a:gd name="T2" fmla="*/ 443 w 160"/>
                  <a:gd name="T3" fmla="*/ 657 h 335"/>
                  <a:gd name="T4" fmla="*/ 0 w 160"/>
                  <a:gd name="T5" fmla="*/ 1414 h 335"/>
                  <a:gd name="T6" fmla="*/ 777 w 160"/>
                  <a:gd name="T7" fmla="*/ 1934 h 335"/>
                  <a:gd name="T8" fmla="*/ 2183 w 160"/>
                  <a:gd name="T9" fmla="*/ 2062 h 335"/>
                  <a:gd name="T10" fmla="*/ 1772 w 160"/>
                  <a:gd name="T11" fmla="*/ 944 h 335"/>
                  <a:gd name="T12" fmla="*/ 3724 w 160"/>
                  <a:gd name="T13" fmla="*/ 108 h 335"/>
                  <a:gd name="T14" fmla="*/ 2707 w 160"/>
                  <a:gd name="T15" fmla="*/ 0 h 335"/>
                  <a:gd name="T16" fmla="*/ 2707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14" name="Freeform 17"/>
              <p:cNvSpPr>
                <a:spLocks/>
              </p:cNvSpPr>
              <p:nvPr userDrawn="1"/>
            </p:nvSpPr>
            <p:spPr bwMode="auto">
              <a:xfrm>
                <a:off x="846" y="536"/>
                <a:ext cx="691" cy="364"/>
              </a:xfrm>
              <a:custGeom>
                <a:avLst/>
                <a:gdLst>
                  <a:gd name="T0" fmla="*/ 322 w 489"/>
                  <a:gd name="T1" fmla="*/ 221 h 296"/>
                  <a:gd name="T2" fmla="*/ 3588 w 489"/>
                  <a:gd name="T3" fmla="*/ 427 h 296"/>
                  <a:gd name="T4" fmla="*/ 7280 w 489"/>
                  <a:gd name="T5" fmla="*/ 883 h 296"/>
                  <a:gd name="T6" fmla="*/ 9886 w 489"/>
                  <a:gd name="T7" fmla="*/ 1565 h 296"/>
                  <a:gd name="T8" fmla="*/ 7324 w 489"/>
                  <a:gd name="T9" fmla="*/ 1481 h 296"/>
                  <a:gd name="T10" fmla="*/ 3114 w 489"/>
                  <a:gd name="T11" fmla="*/ 940 h 296"/>
                  <a:gd name="T12" fmla="*/ 1121 w 489"/>
                  <a:gd name="T13" fmla="*/ 515 h 296"/>
                  <a:gd name="T14" fmla="*/ 2397 w 489"/>
                  <a:gd name="T15" fmla="*/ 1049 h 296"/>
                  <a:gd name="T16" fmla="*/ 6109 w 489"/>
                  <a:gd name="T17" fmla="*/ 1735 h 296"/>
                  <a:gd name="T18" fmla="*/ 10464 w 489"/>
                  <a:gd name="T19" fmla="*/ 1909 h 296"/>
                  <a:gd name="T20" fmla="*/ 10983 w 489"/>
                  <a:gd name="T21" fmla="*/ 1441 h 296"/>
                  <a:gd name="T22" fmla="*/ 8852 w 489"/>
                  <a:gd name="T23" fmla="*/ 775 h 296"/>
                  <a:gd name="T24" fmla="*/ 3814 w 489"/>
                  <a:gd name="T25" fmla="*/ 111 h 296"/>
                  <a:gd name="T26" fmla="*/ 0 w 489"/>
                  <a:gd name="T27" fmla="*/ 0 h 296"/>
                  <a:gd name="T28" fmla="*/ 322 w 489"/>
                  <a:gd name="T29" fmla="*/ 221 h 296"/>
                  <a:gd name="T30" fmla="*/ 322 w 489"/>
                  <a:gd name="T31" fmla="*/ 22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97 w 794"/>
                <a:gd name="T1" fmla="*/ 18 h 414"/>
                <a:gd name="T2" fmla="*/ 87 w 794"/>
                <a:gd name="T3" fmla="*/ 14 h 414"/>
                <a:gd name="T4" fmla="*/ 68 w 794"/>
                <a:gd name="T5" fmla="*/ 9 h 414"/>
                <a:gd name="T6" fmla="*/ 8 w 794"/>
                <a:gd name="T7" fmla="*/ 0 h 414"/>
                <a:gd name="T8" fmla="*/ 3 w 794"/>
                <a:gd name="T9" fmla="*/ 1 h 414"/>
                <a:gd name="T10" fmla="*/ 0 w 794"/>
                <a:gd name="T11" fmla="*/ 4 h 414"/>
                <a:gd name="T12" fmla="*/ 3 w 794"/>
                <a:gd name="T13" fmla="*/ 7 h 414"/>
                <a:gd name="T14" fmla="*/ 71 w 794"/>
                <a:gd name="T15" fmla="*/ 18 h 414"/>
                <a:gd name="T16" fmla="*/ 85 w 794"/>
                <a:gd name="T17" fmla="*/ 18 h 414"/>
                <a:gd name="T18" fmla="*/ 97 w 794"/>
                <a:gd name="T19" fmla="*/ 18 h 414"/>
                <a:gd name="T20" fmla="*/ 97 w 794"/>
                <a:gd name="T21" fmla="*/ 18 h 414"/>
                <a:gd name="T22" fmla="*/ 97 w 794"/>
                <a:gd name="T23" fmla="*/ 18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endParaRPr lang="en-GB"/>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w="9525">
              <a:noFill/>
              <a:round/>
              <a:headEnd/>
              <a:tailEnd/>
            </a:ln>
          </p:spPr>
          <p:txBody>
            <a:bodyPr/>
            <a:lstStyle/>
            <a:p>
              <a:endParaRPr lang="en-GB"/>
            </a:p>
          </p:txBody>
        </p:sp>
        <p:sp>
          <p:nvSpPr>
            <p:cNvPr id="18" name="Freeform 21"/>
            <p:cNvSpPr>
              <a:spLocks/>
            </p:cNvSpPr>
            <p:nvPr userDrawn="1"/>
          </p:nvSpPr>
          <p:spPr bwMode="auto">
            <a:xfrm rot="7320404">
              <a:off x="5000" y="2913"/>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23" name="Freeform 26"/>
              <p:cNvSpPr>
                <a:spLocks/>
              </p:cNvSpPr>
              <p:nvPr userDrawn="1"/>
            </p:nvSpPr>
            <p:spPr bwMode="auto">
              <a:xfrm rot="7320404">
                <a:off x="5364" y="2873"/>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24" name="Freeform 27"/>
              <p:cNvSpPr>
                <a:spLocks/>
              </p:cNvSpPr>
              <p:nvPr userDrawn="1"/>
            </p:nvSpPr>
            <p:spPr bwMode="auto">
              <a:xfrm rot="7320404">
                <a:off x="5137"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p:spPr>
        <p:txBody>
          <a:bodyPr/>
          <a:lstStyle/>
          <a:p>
            <a:endParaRPr lang="en-GB"/>
          </a:p>
        </p:txBody>
      </p:sp>
      <p:sp>
        <p:nvSpPr>
          <p:cNvPr id="26" name="Freeform 29"/>
          <p:cNvSpPr>
            <a:spLocks/>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p:spPr>
        <p:txBody>
          <a:bodyPr/>
          <a:lstStyle/>
          <a:p>
            <a:endParaRPr lang="en-GB"/>
          </a:p>
        </p:txBody>
      </p:sp>
      <p:sp>
        <p:nvSpPr>
          <p:cNvPr id="5529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US"/>
              <a:t>Click to edit Master title style</a:t>
            </a:r>
          </a:p>
        </p:txBody>
      </p:sp>
      <p:sp>
        <p:nvSpPr>
          <p:cNvPr id="5530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US"/>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fld id="{48CB3C8D-3663-4CAC-880F-7548A6BDFE57}" type="datetimeFigureOut">
              <a:rPr lang="en-US"/>
              <a:pPr>
                <a:defRPr/>
              </a:pPr>
              <a:t>6/9/2020</a:t>
            </a:fld>
            <a:endParaRPr lang="en-US" dirty="0"/>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B0A88259-D3E6-4832-A367-636BADABE617}" type="slidenum">
              <a:rPr lang="en-US"/>
              <a:pPr/>
              <a:t>‹#›</a:t>
            </a:fld>
            <a:endParaRPr lang="en-US"/>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DBB73922-C4E0-4F71-AE48-C5B0EB481243}"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3292C4E2-B7E8-495B-821C-56C5E77AB07D}" type="slidenum">
              <a:rPr lang="en-US"/>
              <a:pPr/>
              <a:t>‹#›</a:t>
            </a:fld>
            <a:endParaRPr lang="en-US"/>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3D6DC0C0-51C3-4E11-8362-7155F6FBF56F}"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AD3E0605-0F7F-490D-9EF1-E44661638AEA}" type="slidenum">
              <a:rPr lang="en-US"/>
              <a:pPr/>
              <a:t>‹#›</a:t>
            </a:fld>
            <a:endParaRPr lang="en-US"/>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p:cNvSpPr>
            <a:spLocks noGrp="1" noChangeArrowheads="1"/>
          </p:cNvSpPr>
          <p:nvPr>
            <p:ph type="dt" sz="half" idx="10"/>
          </p:nvPr>
        </p:nvSpPr>
        <p:spPr>
          <a:ln/>
        </p:spPr>
        <p:txBody>
          <a:bodyPr/>
          <a:lstStyle>
            <a:lvl1pPr>
              <a:defRPr/>
            </a:lvl1pPr>
          </a:lstStyle>
          <a:p>
            <a:pPr>
              <a:defRPr/>
            </a:pPr>
            <a:fld id="{68804D9B-AE50-4231-BD5A-EA7BFE719CB7}"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36D39228-312A-4736-BCEB-96824B20A17B}" type="slidenum">
              <a:rPr lang="en-US"/>
              <a:pPr/>
              <a:t>‹#›</a:t>
            </a:fld>
            <a:endParaRPr lang="en-US"/>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a:spLocks noGrp="1" noChangeArrowheads="1"/>
          </p:cNvSpPr>
          <p:nvPr>
            <p:ph type="dt" sz="half" idx="10"/>
          </p:nvPr>
        </p:nvSpPr>
        <p:spPr>
          <a:ln/>
        </p:spPr>
        <p:txBody>
          <a:bodyPr/>
          <a:lstStyle>
            <a:lvl1pPr>
              <a:defRPr/>
            </a:lvl1pPr>
          </a:lstStyle>
          <a:p>
            <a:pPr>
              <a:defRPr/>
            </a:pPr>
            <a:fld id="{999B6392-D522-409A-AEB2-B709ADC9D8EE}" type="datetimeFigureOut">
              <a:rPr lang="en-US"/>
              <a:pPr>
                <a:defRPr/>
              </a:pPr>
              <a:t>6/9/2020</a:t>
            </a:fld>
            <a:endParaRPr lang="en-US" dirty="0"/>
          </a:p>
        </p:txBody>
      </p:sp>
      <p:sp>
        <p:nvSpPr>
          <p:cNvPr id="8" name="Rectangle 6"/>
          <p:cNvSpPr>
            <a:spLocks noGrp="1" noChangeArrowheads="1"/>
          </p:cNvSpPr>
          <p:nvPr>
            <p:ph type="ftr" sz="quarter" idx="11"/>
          </p:nvPr>
        </p:nvSpPr>
        <p:spPr>
          <a:ln/>
        </p:spPr>
        <p:txBody>
          <a:bodyPr/>
          <a:lstStyle>
            <a:lvl1pPr>
              <a:defRPr/>
            </a:lvl1pPr>
          </a:lstStyle>
          <a:p>
            <a:pPr>
              <a:defRPr/>
            </a:pPr>
            <a:endParaRPr lang="en-US"/>
          </a:p>
        </p:txBody>
      </p:sp>
      <p:sp>
        <p:nvSpPr>
          <p:cNvPr id="9" name="Rectangle 7"/>
          <p:cNvSpPr>
            <a:spLocks noGrp="1" noChangeArrowheads="1"/>
          </p:cNvSpPr>
          <p:nvPr>
            <p:ph type="sldNum" sz="quarter" idx="12"/>
          </p:nvPr>
        </p:nvSpPr>
        <p:spPr>
          <a:ln/>
        </p:spPr>
        <p:txBody>
          <a:bodyPr/>
          <a:lstStyle>
            <a:lvl1pPr>
              <a:defRPr/>
            </a:lvl1pPr>
          </a:lstStyle>
          <a:p>
            <a:fld id="{C3A8626E-5F56-4BE9-A1B8-FA1303E5B36A}" type="slidenum">
              <a:rPr lang="en-US"/>
              <a:pPr/>
              <a:t>‹#›</a:t>
            </a:fld>
            <a:endParaRPr lang="en-US"/>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p:cNvSpPr>
            <a:spLocks noGrp="1" noChangeArrowheads="1"/>
          </p:cNvSpPr>
          <p:nvPr>
            <p:ph type="dt" sz="half" idx="10"/>
          </p:nvPr>
        </p:nvSpPr>
        <p:spPr>
          <a:ln/>
        </p:spPr>
        <p:txBody>
          <a:bodyPr/>
          <a:lstStyle>
            <a:lvl1pPr>
              <a:defRPr/>
            </a:lvl1pPr>
          </a:lstStyle>
          <a:p>
            <a:pPr>
              <a:defRPr/>
            </a:pPr>
            <a:fld id="{98B921E9-ED4B-401F-B600-E846B4738E08}" type="datetimeFigureOut">
              <a:rPr lang="en-US"/>
              <a:pPr>
                <a:defRPr/>
              </a:pPr>
              <a:t>6/9/2020</a:t>
            </a:fld>
            <a:endParaRPr lang="en-US" dirty="0"/>
          </a:p>
        </p:txBody>
      </p:sp>
      <p:sp>
        <p:nvSpPr>
          <p:cNvPr id="4" name="Rectangle 6"/>
          <p:cNvSpPr>
            <a:spLocks noGrp="1" noChangeArrowheads="1"/>
          </p:cNvSpPr>
          <p:nvPr>
            <p:ph type="ftr" sz="quarter" idx="11"/>
          </p:nvPr>
        </p:nvSpPr>
        <p:spPr>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ln/>
        </p:spPr>
        <p:txBody>
          <a:bodyPr/>
          <a:lstStyle>
            <a:lvl1pPr>
              <a:defRPr/>
            </a:lvl1pPr>
          </a:lstStyle>
          <a:p>
            <a:fld id="{94E3C260-0B3F-40B1-8C67-B6E18EC16C79}" type="slidenum">
              <a:rPr lang="en-US"/>
              <a:pPr/>
              <a:t>‹#›</a:t>
            </a:fld>
            <a:endParaRPr lang="en-US"/>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1C877656-F220-4663-9963-E76E75A1E109}" type="datetimeFigureOut">
              <a:rPr lang="en-US"/>
              <a:pPr>
                <a:defRPr/>
              </a:pPr>
              <a:t>6/9/2020</a:t>
            </a:fld>
            <a:endParaRPr lang="en-US" dirty="0"/>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fld id="{67FF16B2-4517-4D67-BA28-DDD07DA849D9}" type="slidenum">
              <a:rPr lang="en-US"/>
              <a:pPr/>
              <a:t>‹#›</a:t>
            </a:fld>
            <a:endParaRPr lang="en-US"/>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B9014A80-A961-4ABF-9219-B7D64A032AEB}"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865D6C34-8937-4A58-917C-0346EB18D059}" type="slidenum">
              <a:rPr lang="en-US"/>
              <a:pPr/>
              <a:t>‹#›</a:t>
            </a:fld>
            <a:endParaRPr lang="en-US"/>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04869016-5A0D-4C20-BF65-5392CC27509F}"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CE454649-790A-4B52-8C41-E182A5C528F0}" type="slidenum">
              <a:rPr lang="en-US"/>
              <a:pPr/>
              <a:t>‹#›</a:t>
            </a:fld>
            <a:endParaRPr lang="en-US"/>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3A78D48B-6051-4A10-9B2E-B606E0B6CC60}"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D3EE0F25-60D3-4609-A532-A05588EA042B}" type="slidenum">
              <a:rPr lang="en-US"/>
              <a:pPr/>
              <a:t>‹#›</a:t>
            </a:fld>
            <a:endParaRPr lang="en-US"/>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5AB7561E-6359-4AB3-B2FE-32243678B4AD}"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2955F435-59A7-4038-9AC6-4756A4501D37}" type="slidenum">
              <a:rPr lang="en-US"/>
              <a:pPr/>
              <a:t>‹#›</a:t>
            </a:fld>
            <a:endParaRPr lang="en-US"/>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w="9525">
            <a:noFill/>
            <a:round/>
            <a:headEnd/>
            <a:tailEnd/>
          </a:ln>
        </p:spPr>
        <p:txBody>
          <a:bodyPr/>
          <a:lstStyle/>
          <a:p>
            <a:endParaRPr lang="en-GB"/>
          </a:p>
        </p:txBody>
      </p:sp>
      <p:sp>
        <p:nvSpPr>
          <p:cNvPr id="1027"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4277"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vl1pPr>
          </a:lstStyle>
          <a:p>
            <a:pPr>
              <a:defRPr/>
            </a:pPr>
            <a:fld id="{5F7E0378-7C92-42B5-BB74-4453BBFFBD2E}" type="datetimeFigureOut">
              <a:rPr lang="en-US"/>
              <a:pPr>
                <a:defRPr/>
              </a:pPr>
              <a:t>6/9/2020</a:t>
            </a:fld>
            <a:endParaRPr lang="en-US" dirty="0"/>
          </a:p>
        </p:txBody>
      </p:sp>
      <p:sp>
        <p:nvSpPr>
          <p:cNvPr id="54278"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p>
        </p:txBody>
      </p:sp>
      <p:sp>
        <p:nvSpPr>
          <p:cNvPr id="54279"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fld id="{72B4AF3C-07D6-4B35-BA76-6CDF6D67C01E}" type="slidenum">
              <a:rPr lang="en-US"/>
              <a:pPr/>
              <a:t>‹#›</a:t>
            </a:fld>
            <a:endParaRPr lang="en-US"/>
          </a:p>
        </p:txBody>
      </p:sp>
      <p:sp>
        <p:nvSpPr>
          <p:cNvPr id="1032" name="Freeform 8"/>
          <p:cNvSpPr>
            <a:spLocks/>
          </p:cNvSpPr>
          <p:nvPr/>
        </p:nvSpPr>
        <p:spPr bwMode="auto">
          <a:xfrm rot="-3172564">
            <a:off x="7865269" y="24607"/>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w="9525">
            <a:noFill/>
            <a:round/>
            <a:headEnd/>
            <a:tailEnd/>
          </a:ln>
        </p:spPr>
        <p:txBody>
          <a:bodyPr/>
          <a:lstStyle/>
          <a:p>
            <a:endParaRPr lang="en-GB"/>
          </a:p>
        </p:txBody>
      </p:sp>
      <p:sp>
        <p:nvSpPr>
          <p:cNvPr id="1033" name="Freeform 9"/>
          <p:cNvSpPr>
            <a:spLocks/>
          </p:cNvSpPr>
          <p:nvPr/>
        </p:nvSpPr>
        <p:spPr bwMode="auto">
          <a:xfrm rot="-3172564">
            <a:off x="7831138" y="192088"/>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w="9525">
            <a:noFill/>
            <a:round/>
            <a:headEnd/>
            <a:tailEnd/>
          </a:ln>
        </p:spPr>
        <p:txBody>
          <a:bodyPr/>
          <a:lstStyle/>
          <a:p>
            <a:endParaRPr lang="en-GB"/>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4 w 2177"/>
                <a:gd name="T1" fmla="*/ 3 h 1298"/>
                <a:gd name="T2" fmla="*/ 3 w 2177"/>
                <a:gd name="T3" fmla="*/ 3 h 1298"/>
                <a:gd name="T4" fmla="*/ 3 w 2177"/>
                <a:gd name="T5" fmla="*/ 1 h 1298"/>
                <a:gd name="T6" fmla="*/ 5 w 2177"/>
                <a:gd name="T7" fmla="*/ 1 h 1298"/>
                <a:gd name="T8" fmla="*/ 5 w 2177"/>
                <a:gd name="T9" fmla="*/ 1 h 1298"/>
                <a:gd name="T10" fmla="*/ 5 w 2177"/>
                <a:gd name="T11" fmla="*/ 1 h 1298"/>
                <a:gd name="T12" fmla="*/ 3 w 2177"/>
                <a:gd name="T13" fmla="*/ 1 h 1298"/>
                <a:gd name="T14" fmla="*/ 3 w 2177"/>
                <a:gd name="T15" fmla="*/ 1 h 1298"/>
                <a:gd name="T16" fmla="*/ 3 w 2177"/>
                <a:gd name="T17" fmla="*/ 0 h 1298"/>
                <a:gd name="T18" fmla="*/ 2 w 2177"/>
                <a:gd name="T19" fmla="*/ 1 h 1298"/>
                <a:gd name="T20" fmla="*/ 2 w 2177"/>
                <a:gd name="T21" fmla="*/ 1 h 1298"/>
                <a:gd name="T22" fmla="*/ 2 w 2177"/>
                <a:gd name="T23" fmla="*/ 1 h 1298"/>
                <a:gd name="T24" fmla="*/ 2 w 2177"/>
                <a:gd name="T25" fmla="*/ 1 h 1298"/>
                <a:gd name="T26" fmla="*/ 2 w 2177"/>
                <a:gd name="T27" fmla="*/ 1 h 1298"/>
                <a:gd name="T28" fmla="*/ 3 w 2177"/>
                <a:gd name="T29" fmla="*/ 2 h 1298"/>
                <a:gd name="T30" fmla="*/ 1 w 2177"/>
                <a:gd name="T31" fmla="*/ 1 h 1298"/>
                <a:gd name="T32" fmla="*/ 1 w 2177"/>
                <a:gd name="T33" fmla="*/ 1 h 1298"/>
                <a:gd name="T34" fmla="*/ 0 w 2177"/>
                <a:gd name="T35" fmla="*/ 2 h 1298"/>
                <a:gd name="T36" fmla="*/ 1 w 2177"/>
                <a:gd name="T37" fmla="*/ 2 h 1298"/>
                <a:gd name="T38" fmla="*/ 3 w 2177"/>
                <a:gd name="T39" fmla="*/ 3 h 1298"/>
                <a:gd name="T40" fmla="*/ 3 w 2177"/>
                <a:gd name="T41" fmla="*/ 3 h 1298"/>
                <a:gd name="T42" fmla="*/ 4 w 2177"/>
                <a:gd name="T43" fmla="*/ 3 h 1298"/>
                <a:gd name="T44" fmla="*/ 4 w 2177"/>
                <a:gd name="T45" fmla="*/ 3 h 1298"/>
                <a:gd name="T46" fmla="*/ 4 w 2177"/>
                <a:gd name="T47" fmla="*/ 3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w="9525">
              <a:noFill/>
              <a:round/>
              <a:headEnd/>
              <a:tailEnd/>
            </a:ln>
          </p:spPr>
          <p:txBody>
            <a:bodyPr/>
            <a:lstStyle/>
            <a:p>
              <a:endParaRPr lang="en-GB"/>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w="9525">
              <a:noFill/>
              <a:round/>
              <a:headEnd/>
              <a:tailEnd/>
            </a:ln>
          </p:spPr>
          <p:txBody>
            <a:bodyPr/>
            <a:lstStyle/>
            <a:p>
              <a:endParaRPr lang="en-GB"/>
            </a:p>
          </p:txBody>
        </p:sp>
        <p:sp>
          <p:nvSpPr>
            <p:cNvPr id="1053" name="Freeform 13"/>
            <p:cNvSpPr>
              <a:spLocks/>
            </p:cNvSpPr>
            <p:nvPr userDrawn="1"/>
          </p:nvSpPr>
          <p:spPr bwMode="auto">
            <a:xfrm>
              <a:off x="20" y="3774"/>
              <a:ext cx="792" cy="410"/>
            </a:xfrm>
            <a:custGeom>
              <a:avLst/>
              <a:gdLst>
                <a:gd name="T0" fmla="*/ 0 w 1586"/>
                <a:gd name="T1" fmla="*/ 0 h 821"/>
                <a:gd name="T2" fmla="*/ 2 w 1586"/>
                <a:gd name="T3" fmla="*/ 1 h 821"/>
                <a:gd name="T4" fmla="*/ 2 w 1586"/>
                <a:gd name="T5" fmla="*/ 1 h 821"/>
                <a:gd name="T6" fmla="*/ 3 w 1586"/>
                <a:gd name="T7" fmla="*/ 1 h 821"/>
                <a:gd name="T8" fmla="*/ 3 w 1586"/>
                <a:gd name="T9" fmla="*/ 1 h 821"/>
                <a:gd name="T10" fmla="*/ 2 w 1586"/>
                <a:gd name="T11" fmla="*/ 1 h 821"/>
                <a:gd name="T12" fmla="*/ 2 w 1586"/>
                <a:gd name="T13" fmla="*/ 1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endParaRPr lang="en-GB"/>
            </a:p>
          </p:txBody>
        </p:sp>
        <p:sp>
          <p:nvSpPr>
            <p:cNvPr id="1054" name="Freeform 14"/>
            <p:cNvSpPr>
              <a:spLocks/>
            </p:cNvSpPr>
            <p:nvPr userDrawn="1"/>
          </p:nvSpPr>
          <p:spPr bwMode="auto">
            <a:xfrm>
              <a:off x="129" y="3808"/>
              <a:ext cx="525" cy="374"/>
            </a:xfrm>
            <a:custGeom>
              <a:avLst/>
              <a:gdLst>
                <a:gd name="T0" fmla="*/ 0 w 1049"/>
                <a:gd name="T1" fmla="*/ 1 h 747"/>
                <a:gd name="T2" fmla="*/ 2 w 1049"/>
                <a:gd name="T3" fmla="*/ 2 h 747"/>
                <a:gd name="T4" fmla="*/ 2 w 1049"/>
                <a:gd name="T5" fmla="*/ 2 h 747"/>
                <a:gd name="T6" fmla="*/ 3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w="9525">
              <a:noFill/>
              <a:round/>
              <a:headEnd/>
              <a:tailEnd/>
            </a:ln>
          </p:spPr>
          <p:txBody>
            <a:bodyPr/>
            <a:lstStyle/>
            <a:p>
              <a:endParaRPr lang="en-GB"/>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w="9525">
              <a:noFill/>
              <a:round/>
              <a:headEnd/>
              <a:tailEnd/>
            </a:ln>
          </p:spPr>
          <p:txBody>
            <a:bodyPr/>
            <a:lstStyle/>
            <a:p>
              <a:endParaRPr lang="en-GB"/>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2 h 764"/>
                <a:gd name="T8" fmla="*/ 1 w 386"/>
                <a:gd name="T9" fmla="*/ 2 h 764"/>
                <a:gd name="T10" fmla="*/ 1 w 386"/>
                <a:gd name="T11" fmla="*/ 2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w="9525">
              <a:noFill/>
              <a:round/>
              <a:headEnd/>
              <a:tailEnd/>
            </a:ln>
          </p:spPr>
          <p:txBody>
            <a:bodyPr/>
            <a:lstStyle/>
            <a:p>
              <a:endParaRPr lang="en-GB"/>
            </a:p>
          </p:txBody>
        </p:sp>
        <p:sp>
          <p:nvSpPr>
            <p:cNvPr id="1058" name="Freeform 18"/>
            <p:cNvSpPr>
              <a:spLocks/>
            </p:cNvSpPr>
            <p:nvPr userDrawn="1"/>
          </p:nvSpPr>
          <p:spPr bwMode="auto">
            <a:xfrm>
              <a:off x="668" y="3590"/>
              <a:ext cx="364" cy="174"/>
            </a:xfrm>
            <a:custGeom>
              <a:avLst/>
              <a:gdLst>
                <a:gd name="T0" fmla="*/ 2 w 728"/>
                <a:gd name="T1" fmla="*/ 0 h 348"/>
                <a:gd name="T2" fmla="*/ 0 w 728"/>
                <a:gd name="T3" fmla="*/ 1 h 348"/>
                <a:gd name="T4" fmla="*/ 1 w 728"/>
                <a:gd name="T5" fmla="*/ 1 h 348"/>
                <a:gd name="T6" fmla="*/ 2 w 728"/>
                <a:gd name="T7" fmla="*/ 1 h 348"/>
                <a:gd name="T8" fmla="*/ 2 w 728"/>
                <a:gd name="T9" fmla="*/ 1 h 348"/>
                <a:gd name="T10" fmla="*/ 2 w 728"/>
                <a:gd name="T11" fmla="*/ 0 h 348"/>
                <a:gd name="T12" fmla="*/ 2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w="9525">
              <a:noFill/>
              <a:round/>
              <a:headEnd/>
              <a:tailEnd/>
            </a:ln>
          </p:spPr>
          <p:txBody>
            <a:bodyPr/>
            <a:lstStyle/>
            <a:p>
              <a:endParaRPr lang="en-GB"/>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w="9525">
              <a:noFill/>
              <a:round/>
              <a:headEnd/>
              <a:tailEnd/>
            </a:ln>
          </p:spPr>
          <p:txBody>
            <a:bodyPr/>
            <a:lstStyle/>
            <a:p>
              <a:endParaRPr lang="en-GB"/>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w="9525">
                  <a:noFill/>
                  <a:round/>
                  <a:headEnd/>
                  <a:tailEnd/>
                </a:ln>
              </p:spPr>
              <p:txBody>
                <a:bodyPr/>
                <a:lstStyle/>
                <a:p>
                  <a:endParaRPr lang="en-GB"/>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w="9525">
                  <a:noFill/>
                  <a:round/>
                  <a:headEnd/>
                  <a:tailEnd/>
                </a:ln>
              </p:spPr>
              <p:txBody>
                <a:bodyPr/>
                <a:lstStyle/>
                <a:p>
                  <a:endParaRPr lang="en-GB"/>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w="9525">
                  <a:noFill/>
                  <a:round/>
                  <a:headEnd/>
                  <a:tailEnd/>
                </a:ln>
              </p:spPr>
              <p:txBody>
                <a:bodyPr/>
                <a:lstStyle/>
                <a:p>
                  <a:endParaRPr lang="en-GB"/>
                </a:p>
              </p:txBody>
            </p:sp>
          </p:grpSp>
          <p:sp>
            <p:nvSpPr>
              <p:cNvPr id="1062" name="Freeform 25"/>
              <p:cNvSpPr>
                <a:spLocks/>
              </p:cNvSpPr>
              <p:nvPr userDrawn="1"/>
            </p:nvSpPr>
            <p:spPr bwMode="auto">
              <a:xfrm>
                <a:off x="76" y="3732"/>
                <a:ext cx="595" cy="250"/>
              </a:xfrm>
              <a:custGeom>
                <a:avLst/>
                <a:gdLst>
                  <a:gd name="T0" fmla="*/ 1 w 1190"/>
                  <a:gd name="T1" fmla="*/ 0 h 500"/>
                  <a:gd name="T2" fmla="*/ 3 w 1190"/>
                  <a:gd name="T3" fmla="*/ 1 h 500"/>
                  <a:gd name="T4" fmla="*/ 3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w="9525">
                <a:noFill/>
                <a:round/>
                <a:headEnd/>
                <a:tailEnd/>
              </a:ln>
            </p:spPr>
            <p:txBody>
              <a:bodyPr/>
              <a:lstStyle/>
              <a:p>
                <a:endParaRPr lang="en-GB"/>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3 w 1684"/>
                    <a:gd name="T9" fmla="*/ 2 h 880"/>
                    <a:gd name="T10" fmla="*/ 3 w 1684"/>
                    <a:gd name="T11" fmla="*/ 2 h 880"/>
                    <a:gd name="T12" fmla="*/ 4 w 1684"/>
                    <a:gd name="T13" fmla="*/ 2 h 880"/>
                    <a:gd name="T14" fmla="*/ 4 w 1684"/>
                    <a:gd name="T15" fmla="*/ 2 h 880"/>
                    <a:gd name="T16" fmla="*/ 3 w 1684"/>
                    <a:gd name="T17" fmla="*/ 2 h 880"/>
                    <a:gd name="T18" fmla="*/ 3 w 1684"/>
                    <a:gd name="T19" fmla="*/ 1 h 880"/>
                    <a:gd name="T20" fmla="*/ 3 w 1684"/>
                    <a:gd name="T21" fmla="*/ 2 h 880"/>
                    <a:gd name="T22" fmla="*/ 3 w 1684"/>
                    <a:gd name="T23" fmla="*/ 2 h 880"/>
                    <a:gd name="T24" fmla="*/ 4 w 1684"/>
                    <a:gd name="T25" fmla="*/ 2 h 880"/>
                    <a:gd name="T26" fmla="*/ 3 w 1684"/>
                    <a:gd name="T27" fmla="*/ 2 h 880"/>
                    <a:gd name="T28" fmla="*/ 3 w 1684"/>
                    <a:gd name="T29" fmla="*/ 2 h 880"/>
                    <a:gd name="T30" fmla="*/ 3 w 1684"/>
                    <a:gd name="T31" fmla="*/ 2 h 880"/>
                    <a:gd name="T32" fmla="*/ 3 w 1684"/>
                    <a:gd name="T33" fmla="*/ 2 h 880"/>
                    <a:gd name="T34" fmla="*/ 3 w 1684"/>
                    <a:gd name="T35" fmla="*/ 2 h 880"/>
                    <a:gd name="T36" fmla="*/ 3 w 1684"/>
                    <a:gd name="T37" fmla="*/ 2 h 880"/>
                    <a:gd name="T38" fmla="*/ 3 w 1684"/>
                    <a:gd name="T39" fmla="*/ 2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1069" name="Freeform 32"/>
                <p:cNvSpPr>
                  <a:spLocks/>
                </p:cNvSpPr>
                <p:nvPr userDrawn="1"/>
              </p:nvSpPr>
              <p:spPr bwMode="auto">
                <a:xfrm>
                  <a:off x="449" y="3490"/>
                  <a:ext cx="322" cy="594"/>
                </a:xfrm>
                <a:custGeom>
                  <a:avLst/>
                  <a:gdLst>
                    <a:gd name="T0" fmla="*/ 1 w 642"/>
                    <a:gd name="T1" fmla="*/ 2 h 1188"/>
                    <a:gd name="T2" fmla="*/ 0 w 642"/>
                    <a:gd name="T3" fmla="*/ 1 h 1188"/>
                    <a:gd name="T4" fmla="*/ 1 w 642"/>
                    <a:gd name="T5" fmla="*/ 1 h 1188"/>
                    <a:gd name="T6" fmla="*/ 1 w 642"/>
                    <a:gd name="T7" fmla="*/ 0 h 1188"/>
                    <a:gd name="T8" fmla="*/ 1 w 642"/>
                    <a:gd name="T9" fmla="*/ 1 h 1188"/>
                    <a:gd name="T10" fmla="*/ 2 w 642"/>
                    <a:gd name="T11" fmla="*/ 3 h 1188"/>
                    <a:gd name="T12" fmla="*/ 2 w 642"/>
                    <a:gd name="T13" fmla="*/ 3 h 1188"/>
                    <a:gd name="T14" fmla="*/ 1 w 642"/>
                    <a:gd name="T15" fmla="*/ 1 h 1188"/>
                    <a:gd name="T16" fmla="*/ 1 w 642"/>
                    <a:gd name="T17" fmla="*/ 1 h 1188"/>
                    <a:gd name="T18" fmla="*/ 1 w 642"/>
                    <a:gd name="T19" fmla="*/ 1 h 1188"/>
                    <a:gd name="T20" fmla="*/ 1 w 642"/>
                    <a:gd name="T21" fmla="*/ 1 h 1188"/>
                    <a:gd name="T22" fmla="*/ 1 w 642"/>
                    <a:gd name="T23" fmla="*/ 2 h 1188"/>
                    <a:gd name="T24" fmla="*/ 1 w 642"/>
                    <a:gd name="T25" fmla="*/ 2 h 1188"/>
                    <a:gd name="T26" fmla="*/ 1 w 642"/>
                    <a:gd name="T27" fmla="*/ 2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w="9525">
                  <a:noFill/>
                  <a:round/>
                  <a:headEnd/>
                  <a:tailEnd/>
                </a:ln>
              </p:spPr>
              <p:txBody>
                <a:bodyPr/>
                <a:lstStyle/>
                <a:p>
                  <a:endParaRPr lang="en-GB"/>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w="9525">
                  <a:noFill/>
                  <a:round/>
                  <a:headEnd/>
                  <a:tailEnd/>
                </a:ln>
              </p:spPr>
              <p:txBody>
                <a:bodyPr/>
                <a:lstStyle/>
                <a:p>
                  <a:endParaRPr lang="en-GB"/>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w="9525">
                  <a:noFill/>
                  <a:round/>
                  <a:headEnd/>
                  <a:tailEnd/>
                </a:ln>
              </p:spPr>
              <p:txBody>
                <a:bodyPr/>
                <a:lstStyle/>
                <a:p>
                  <a:endParaRPr lang="en-GB"/>
                </a:p>
              </p:txBody>
            </p:sp>
            <p:sp>
              <p:nvSpPr>
                <p:cNvPr id="1072" name="Freeform 35"/>
                <p:cNvSpPr>
                  <a:spLocks/>
                </p:cNvSpPr>
                <p:nvPr userDrawn="1"/>
              </p:nvSpPr>
              <p:spPr bwMode="auto">
                <a:xfrm>
                  <a:off x="658" y="3538"/>
                  <a:ext cx="471" cy="212"/>
                </a:xfrm>
                <a:custGeom>
                  <a:avLst/>
                  <a:gdLst>
                    <a:gd name="T0" fmla="*/ 0 w 941"/>
                    <a:gd name="T1" fmla="*/ 1 h 424"/>
                    <a:gd name="T2" fmla="*/ 2 w 941"/>
                    <a:gd name="T3" fmla="*/ 0 h 424"/>
                    <a:gd name="T4" fmla="*/ 2 w 941"/>
                    <a:gd name="T5" fmla="*/ 1 h 424"/>
                    <a:gd name="T6" fmla="*/ 2 w 941"/>
                    <a:gd name="T7" fmla="*/ 1 h 424"/>
                    <a:gd name="T8" fmla="*/ 2 w 941"/>
                    <a:gd name="T9" fmla="*/ 1 h 424"/>
                    <a:gd name="T10" fmla="*/ 1 w 941"/>
                    <a:gd name="T11" fmla="*/ 1 h 424"/>
                    <a:gd name="T12" fmla="*/ 1 w 941"/>
                    <a:gd name="T13" fmla="*/ 1 h 424"/>
                    <a:gd name="T14" fmla="*/ 2 w 941"/>
                    <a:gd name="T15" fmla="*/ 1 h 424"/>
                    <a:gd name="T16" fmla="*/ 2 w 941"/>
                    <a:gd name="T17" fmla="*/ 1 h 424"/>
                    <a:gd name="T18" fmla="*/ 2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w="9525">
                  <a:noFill/>
                  <a:round/>
                  <a:headEnd/>
                  <a:tailEnd/>
                </a:ln>
              </p:spPr>
              <p:txBody>
                <a:bodyPr/>
                <a:lstStyle/>
                <a:p>
                  <a:endParaRPr lang="en-GB"/>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w="9525">
                  <a:noFill/>
                  <a:round/>
                  <a:headEnd/>
                  <a:tailEnd/>
                </a:ln>
              </p:spPr>
              <p:txBody>
                <a:bodyPr/>
                <a:lstStyle/>
                <a:p>
                  <a:endParaRPr lang="en-GB"/>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2 h 3266"/>
                <a:gd name="T2" fmla="*/ 0 w 772"/>
                <a:gd name="T3" fmla="*/ 2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2 h 3266"/>
                <a:gd name="T58" fmla="*/ 0 w 772"/>
                <a:gd name="T59" fmla="*/ 2 h 3266"/>
                <a:gd name="T60" fmla="*/ 0 w 772"/>
                <a:gd name="T61" fmla="*/ 2 h 3266"/>
                <a:gd name="T62" fmla="*/ 0 w 772"/>
                <a:gd name="T63" fmla="*/ 2 h 3266"/>
                <a:gd name="T64" fmla="*/ 0 w 772"/>
                <a:gd name="T65" fmla="*/ 2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endParaRPr lang="en-GB"/>
            </a:p>
          </p:txBody>
        </p:sp>
        <p:sp>
          <p:nvSpPr>
            <p:cNvPr id="1050" name="Freeform 39"/>
            <p:cNvSpPr>
              <a:spLocks/>
            </p:cNvSpPr>
            <p:nvPr userDrawn="1"/>
          </p:nvSpPr>
          <p:spPr bwMode="auto">
            <a:xfrm flipH="1">
              <a:off x="5506" y="1333"/>
              <a:ext cx="205" cy="1633"/>
            </a:xfrm>
            <a:custGeom>
              <a:avLst/>
              <a:gdLst>
                <a:gd name="T0" fmla="*/ 0 w 772"/>
                <a:gd name="T1" fmla="*/ 7 h 3266"/>
                <a:gd name="T2" fmla="*/ 0 w 772"/>
                <a:gd name="T3" fmla="*/ 6 h 3266"/>
                <a:gd name="T4" fmla="*/ 0 w 772"/>
                <a:gd name="T5" fmla="*/ 6 h 3266"/>
                <a:gd name="T6" fmla="*/ 0 w 772"/>
                <a:gd name="T7" fmla="*/ 5 h 3266"/>
                <a:gd name="T8" fmla="*/ 0 w 772"/>
                <a:gd name="T9" fmla="*/ 5 h 3266"/>
                <a:gd name="T10" fmla="*/ 0 w 772"/>
                <a:gd name="T11" fmla="*/ 5 h 3266"/>
                <a:gd name="T12" fmla="*/ 0 w 772"/>
                <a:gd name="T13" fmla="*/ 4 h 3266"/>
                <a:gd name="T14" fmla="*/ 0 w 772"/>
                <a:gd name="T15" fmla="*/ 4 h 3266"/>
                <a:gd name="T16" fmla="*/ 0 w 772"/>
                <a:gd name="T17" fmla="*/ 4 h 3266"/>
                <a:gd name="T18" fmla="*/ 0 w 772"/>
                <a:gd name="T19" fmla="*/ 4 h 3266"/>
                <a:gd name="T20" fmla="*/ 0 w 772"/>
                <a:gd name="T21" fmla="*/ 3 h 3266"/>
                <a:gd name="T22" fmla="*/ 0 w 772"/>
                <a:gd name="T23" fmla="*/ 2 h 3266"/>
                <a:gd name="T24" fmla="*/ 0 w 772"/>
                <a:gd name="T25" fmla="*/ 2 h 3266"/>
                <a:gd name="T26" fmla="*/ 0 w 772"/>
                <a:gd name="T27" fmla="*/ 2 h 3266"/>
                <a:gd name="T28" fmla="*/ 0 w 772"/>
                <a:gd name="T29" fmla="*/ 1 h 3266"/>
                <a:gd name="T30" fmla="*/ 0 w 772"/>
                <a:gd name="T31" fmla="*/ 0 h 3266"/>
                <a:gd name="T32" fmla="*/ 0 w 772"/>
                <a:gd name="T33" fmla="*/ 1 h 3266"/>
                <a:gd name="T34" fmla="*/ 0 w 772"/>
                <a:gd name="T35" fmla="*/ 2 h 3266"/>
                <a:gd name="T36" fmla="*/ 0 w 772"/>
                <a:gd name="T37" fmla="*/ 2 h 3266"/>
                <a:gd name="T38" fmla="*/ 0 w 772"/>
                <a:gd name="T39" fmla="*/ 2 h 3266"/>
                <a:gd name="T40" fmla="*/ 0 w 772"/>
                <a:gd name="T41" fmla="*/ 3 h 3266"/>
                <a:gd name="T42" fmla="*/ 0 w 772"/>
                <a:gd name="T43" fmla="*/ 3 h 3266"/>
                <a:gd name="T44" fmla="*/ 0 w 772"/>
                <a:gd name="T45" fmla="*/ 4 h 3266"/>
                <a:gd name="T46" fmla="*/ 0 w 772"/>
                <a:gd name="T47" fmla="*/ 4 h 3266"/>
                <a:gd name="T48" fmla="*/ 0 w 772"/>
                <a:gd name="T49" fmla="*/ 5 h 3266"/>
                <a:gd name="T50" fmla="*/ 0 w 772"/>
                <a:gd name="T51" fmla="*/ 5 h 3266"/>
                <a:gd name="T52" fmla="*/ 0 w 772"/>
                <a:gd name="T53" fmla="*/ 5 h 3266"/>
                <a:gd name="T54" fmla="*/ 0 w 772"/>
                <a:gd name="T55" fmla="*/ 6 h 3266"/>
                <a:gd name="T56" fmla="*/ 0 w 772"/>
                <a:gd name="T57" fmla="*/ 6 h 3266"/>
                <a:gd name="T58" fmla="*/ 0 w 772"/>
                <a:gd name="T59" fmla="*/ 7 h 3266"/>
                <a:gd name="T60" fmla="*/ 0 w 772"/>
                <a:gd name="T61" fmla="*/ 7 h 3266"/>
                <a:gd name="T62" fmla="*/ 0 w 772"/>
                <a:gd name="T63" fmla="*/ 7 h 3266"/>
                <a:gd name="T64" fmla="*/ 0 w 772"/>
                <a:gd name="T65" fmla="*/ 7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endParaRPr lang="en-GB"/>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w="9525">
                <a:noFill/>
                <a:round/>
                <a:headEnd/>
                <a:tailEnd/>
              </a:ln>
            </p:spPr>
            <p:txBody>
              <a:bodyPr/>
              <a:lstStyle/>
              <a:p>
                <a:endParaRPr lang="en-GB"/>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w="9525">
                  <a:noFill/>
                  <a:round/>
                  <a:headEnd/>
                  <a:tailEnd/>
                </a:ln>
              </p:spPr>
              <p:txBody>
                <a:bodyPr/>
                <a:lstStyle/>
                <a:p>
                  <a:endParaRPr lang="en-GB"/>
                </a:p>
              </p:txBody>
            </p:sp>
            <p:sp>
              <p:nvSpPr>
                <p:cNvPr id="1042" name="Freeform 45"/>
                <p:cNvSpPr>
                  <a:spLocks/>
                </p:cNvSpPr>
                <p:nvPr userDrawn="1"/>
              </p:nvSpPr>
              <p:spPr bwMode="auto">
                <a:xfrm rot="-3172564">
                  <a:off x="5059" y="321"/>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w="9525">
                  <a:noFill/>
                  <a:round/>
                  <a:headEnd/>
                  <a:tailEnd/>
                </a:ln>
              </p:spPr>
              <p:txBody>
                <a:bodyPr/>
                <a:lstStyle/>
                <a:p>
                  <a:endParaRPr lang="en-GB"/>
                </a:p>
              </p:txBody>
            </p:sp>
            <p:sp>
              <p:nvSpPr>
                <p:cNvPr id="1043" name="Freeform 46"/>
                <p:cNvSpPr>
                  <a:spLocks/>
                </p:cNvSpPr>
                <p:nvPr userDrawn="1"/>
              </p:nvSpPr>
              <p:spPr bwMode="auto">
                <a:xfrm rot="-3172564">
                  <a:off x="4869" y="171"/>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w="9525">
                  <a:noFill/>
                  <a:round/>
                  <a:headEnd/>
                  <a:tailEnd/>
                </a:ln>
              </p:spPr>
              <p:txBody>
                <a:bodyPr/>
                <a:lstStyle/>
                <a:p>
                  <a:endParaRPr lang="en-GB"/>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w="9525">
                  <a:noFill/>
                  <a:round/>
                  <a:headEnd/>
                  <a:tailEnd/>
                </a:ln>
              </p:spPr>
              <p:txBody>
                <a:bodyPr/>
                <a:lstStyle/>
                <a:p>
                  <a:endParaRPr lang="en-GB"/>
                </a:p>
              </p:txBody>
            </p:sp>
            <p:sp>
              <p:nvSpPr>
                <p:cNvPr id="1045" name="Freeform 48"/>
                <p:cNvSpPr>
                  <a:spLocks/>
                </p:cNvSpPr>
                <p:nvPr userDrawn="1"/>
              </p:nvSpPr>
              <p:spPr bwMode="auto">
                <a:xfrm rot="-3172564">
                  <a:off x="5308" y="886"/>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w="9525">
                  <a:noFill/>
                  <a:round/>
                  <a:headEnd/>
                  <a:tailEnd/>
                </a:ln>
              </p:spPr>
              <p:txBody>
                <a:bodyPr/>
                <a:lstStyle/>
                <a:p>
                  <a:endParaRPr lang="en-GB"/>
                </a:p>
              </p:txBody>
            </p:sp>
            <p:sp>
              <p:nvSpPr>
                <p:cNvPr id="1046" name="Freeform 49"/>
                <p:cNvSpPr>
                  <a:spLocks/>
                </p:cNvSpPr>
                <p:nvPr userDrawn="1"/>
              </p:nvSpPr>
              <p:spPr bwMode="auto">
                <a:xfrm rot="-3172564">
                  <a:off x="5253" y="795"/>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w="9525">
                  <a:noFill/>
                  <a:round/>
                  <a:headEnd/>
                  <a:tailEnd/>
                </a:ln>
              </p:spPr>
              <p:txBody>
                <a:bodyPr/>
                <a:lstStyle/>
                <a:p>
                  <a:endParaRPr lang="en-GB"/>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w="9525">
                  <a:noFill/>
                  <a:round/>
                  <a:headEnd/>
                  <a:tailEnd/>
                </a:ln>
              </p:spPr>
              <p:txBody>
                <a:bodyPr/>
                <a:lstStyle/>
                <a:p>
                  <a:endParaRPr lang="en-GB"/>
                </a:p>
              </p:txBody>
            </p:sp>
            <p:sp>
              <p:nvSpPr>
                <p:cNvPr id="1048" name="Freeform 51"/>
                <p:cNvSpPr>
                  <a:spLocks/>
                </p:cNvSpPr>
                <p:nvPr userDrawn="1"/>
              </p:nvSpPr>
              <p:spPr bwMode="auto">
                <a:xfrm rot="-3172564">
                  <a:off x="4958" y="131"/>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w="9525">
                  <a:noFill/>
                  <a:round/>
                  <a:headEnd/>
                  <a:tailEnd/>
                </a:ln>
              </p:spPr>
              <p:txBody>
                <a:bodyPr/>
                <a:lstStyle/>
                <a:p>
                  <a:endParaRPr lang="en-GB"/>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4056"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p:zoom/>
  </p:transition>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3.jpe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8.jpeg"/><Relationship Id="rId11" Type="http://schemas.openxmlformats.org/officeDocument/2006/relationships/image" Target="../media/image53.jpe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2100442" cy="103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2" name="Rectangle 2"/>
          <p:cNvSpPr>
            <a:spLocks noGrp="1" noChangeArrowheads="1"/>
          </p:cNvSpPr>
          <p:nvPr>
            <p:ph type="ctrTitle" idx="4294967295"/>
          </p:nvPr>
        </p:nvSpPr>
        <p:spPr>
          <a:xfrm>
            <a:off x="609600" y="-685800"/>
            <a:ext cx="7696200" cy="5257800"/>
          </a:xfrm>
        </p:spPr>
        <p:txBody>
          <a:bodyPr anchor="ctr"/>
          <a:lstStyle/>
          <a:p>
            <a:pPr eaLnBrk="1" hangingPunct="1"/>
            <a:r>
              <a:rPr lang="en-US" altLang="en-US" sz="4000" dirty="0">
                <a:solidFill>
                  <a:srgbClr val="000000"/>
                </a:solidFill>
              </a:rPr>
              <a:t>	</a:t>
            </a:r>
            <a:br>
              <a:rPr lang="en-US" altLang="en-US" sz="4000" dirty="0">
                <a:solidFill>
                  <a:srgbClr val="000000"/>
                </a:solidFill>
              </a:rPr>
            </a:br>
            <a:r>
              <a:rPr lang="en-US" altLang="en-US" sz="4000" dirty="0">
                <a:solidFill>
                  <a:srgbClr val="000000"/>
                </a:solidFill>
              </a:rPr>
              <a:t/>
            </a:r>
            <a:br>
              <a:rPr lang="en-US" altLang="en-US" sz="4000" dirty="0">
                <a:solidFill>
                  <a:srgbClr val="000000"/>
                </a:solidFill>
              </a:rPr>
            </a:br>
            <a:r>
              <a:rPr lang="en-US" altLang="en-US" sz="3200" dirty="0">
                <a:solidFill>
                  <a:srgbClr val="000000"/>
                </a:solidFill>
                <a:latin typeface="+mn-lt"/>
              </a:rPr>
              <a:t>Welcome to Bonneygrove </a:t>
            </a:r>
            <a:r>
              <a:rPr lang="en-US" altLang="en-US" sz="3200" dirty="0">
                <a:solidFill>
                  <a:srgbClr val="000000"/>
                </a:solidFill>
                <a:latin typeface="+mn-lt"/>
                <a:cs typeface="Calibri"/>
              </a:rPr>
              <a:t/>
            </a:r>
            <a:br>
              <a:rPr lang="en-US" altLang="en-US" sz="3200" dirty="0">
                <a:solidFill>
                  <a:srgbClr val="000000"/>
                </a:solidFill>
                <a:latin typeface="+mn-lt"/>
                <a:cs typeface="Calibri"/>
              </a:rPr>
            </a:br>
            <a:r>
              <a:rPr lang="en-US" altLang="en-US" sz="3200" dirty="0">
                <a:solidFill>
                  <a:srgbClr val="000000"/>
                </a:solidFill>
                <a:latin typeface="+mn-lt"/>
              </a:rPr>
              <a:t>Nursery </a:t>
            </a:r>
            <a:r>
              <a:rPr lang="en-US" altLang="en-US" sz="3200" dirty="0" smtClean="0">
                <a:solidFill>
                  <a:srgbClr val="000000"/>
                </a:solidFill>
                <a:latin typeface="+mn-lt"/>
              </a:rPr>
              <a:t>Induction Information</a:t>
            </a:r>
            <a:r>
              <a:rPr lang="en-US" altLang="en-US" sz="3200" dirty="0">
                <a:solidFill>
                  <a:srgbClr val="000000"/>
                </a:solidFill>
                <a:latin typeface="+mn-lt"/>
                <a:cs typeface="Calibri"/>
              </a:rPr>
              <a:t/>
            </a:r>
            <a:br>
              <a:rPr lang="en-US" altLang="en-US" sz="3200" dirty="0">
                <a:solidFill>
                  <a:srgbClr val="000000"/>
                </a:solidFill>
                <a:latin typeface="+mn-lt"/>
                <a:cs typeface="Calibri"/>
              </a:rPr>
            </a:br>
            <a:r>
              <a:rPr lang="en-US" altLang="en-US" sz="4000" dirty="0">
                <a:solidFill>
                  <a:srgbClr val="000000"/>
                </a:solidFill>
                <a:latin typeface="Calibri"/>
                <a:cs typeface="Calibri"/>
              </a:rPr>
              <a:t/>
            </a:r>
            <a:br>
              <a:rPr lang="en-US" altLang="en-US" sz="4000" dirty="0">
                <a:solidFill>
                  <a:srgbClr val="000000"/>
                </a:solidFill>
                <a:latin typeface="Calibri"/>
                <a:cs typeface="Calibri"/>
              </a:rPr>
            </a:br>
            <a:endParaRPr lang="en-US" altLang="en-US" sz="4000" dirty="0">
              <a:solidFill>
                <a:srgbClr val="000000"/>
              </a:solidFill>
            </a:endParaRPr>
          </a:p>
        </p:txBody>
      </p:sp>
      <p:pic>
        <p:nvPicPr>
          <p:cNvPr id="2" name="Picture 2" descr="A group of young children sitting around a table&#10;&#10;Description generated with high confidence">
            <a:extLst>
              <a:ext uri="{FF2B5EF4-FFF2-40B4-BE49-F238E27FC236}">
                <a16:creationId xmlns:a16="http://schemas.microsoft.com/office/drawing/2014/main" id="{4D15718C-8474-40A4-981C-BDC303D0A215}"/>
              </a:ext>
            </a:extLst>
          </p:cNvPr>
          <p:cNvPicPr>
            <a:picLocks noChangeAspect="1"/>
          </p:cNvPicPr>
          <p:nvPr/>
        </p:nvPicPr>
        <p:blipFill>
          <a:blip r:embed="rId3"/>
          <a:stretch>
            <a:fillRect/>
          </a:stretch>
        </p:blipFill>
        <p:spPr>
          <a:xfrm>
            <a:off x="2819400" y="2866199"/>
            <a:ext cx="3526604" cy="2620201"/>
          </a:xfrm>
          <a:prstGeom prst="rect">
            <a:avLst/>
          </a:prstGeom>
          <a:effectLst>
            <a:softEdge rad="12700"/>
          </a:effectLst>
        </p:spPr>
      </p:pic>
    </p:spTree>
  </p:cSld>
  <p:clrMapOvr>
    <a:masterClrMapping/>
  </p:clrMapOvr>
  <p:transition>
    <p:zo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09600"/>
            <a:ext cx="7543800" cy="707886"/>
          </a:xfrm>
          <a:prstGeom prst="rect">
            <a:avLst/>
          </a:prstGeom>
          <a:noFill/>
        </p:spPr>
        <p:txBody>
          <a:bodyPr wrap="square" rtlCol="0">
            <a:spAutoFit/>
          </a:bodyPr>
          <a:lstStyle/>
          <a:p>
            <a:pPr algn="ctr"/>
            <a:r>
              <a:rPr lang="en-GB" sz="4000" dirty="0" err="1">
                <a:latin typeface="+mn-lt"/>
                <a:cs typeface="Calibri" pitchFamily="34" charset="0"/>
              </a:rPr>
              <a:t>Bonneygrove</a:t>
            </a:r>
            <a:r>
              <a:rPr lang="en-GB" sz="4000" dirty="0">
                <a:latin typeface="+mn-lt"/>
                <a:cs typeface="Calibri" pitchFamily="34" charset="0"/>
              </a:rPr>
              <a:t> Staff</a:t>
            </a:r>
          </a:p>
        </p:txBody>
      </p:sp>
      <p:sp>
        <p:nvSpPr>
          <p:cNvPr id="3" name="TextBox 2"/>
          <p:cNvSpPr txBox="1"/>
          <p:nvPr/>
        </p:nvSpPr>
        <p:spPr>
          <a:xfrm>
            <a:off x="533400" y="1447800"/>
            <a:ext cx="7924800" cy="4031873"/>
          </a:xfrm>
          <a:prstGeom prst="rect">
            <a:avLst/>
          </a:prstGeom>
          <a:noFill/>
        </p:spPr>
        <p:txBody>
          <a:bodyPr wrap="square" rtlCol="0" anchor="t">
            <a:spAutoFit/>
          </a:bodyPr>
          <a:lstStyle/>
          <a:p>
            <a:pPr>
              <a:buFont typeface="Arial" pitchFamily="34" charset="0"/>
              <a:buChar char="•"/>
            </a:pPr>
            <a:r>
              <a:rPr lang="en-GB" sz="4000" dirty="0">
                <a:latin typeface="Calibri" pitchFamily="34" charset="0"/>
                <a:cs typeface="Calibri" pitchFamily="34" charset="0"/>
              </a:rPr>
              <a:t> </a:t>
            </a:r>
            <a:r>
              <a:rPr lang="en-GB" sz="3000" dirty="0" err="1" smtClean="0">
                <a:latin typeface="+mn-lt"/>
                <a:cs typeface="Calibri" pitchFamily="34" charset="0"/>
              </a:rPr>
              <a:t>Headteacher</a:t>
            </a:r>
            <a:r>
              <a:rPr lang="en-GB" sz="3000" dirty="0" smtClean="0">
                <a:latin typeface="+mn-lt"/>
                <a:cs typeface="Calibri" pitchFamily="34" charset="0"/>
              </a:rPr>
              <a:t> </a:t>
            </a:r>
            <a:r>
              <a:rPr lang="en-GB" sz="3000" dirty="0">
                <a:latin typeface="+mn-lt"/>
                <a:cs typeface="Calibri" pitchFamily="34" charset="0"/>
              </a:rPr>
              <a:t>– Mrs </a:t>
            </a:r>
            <a:r>
              <a:rPr lang="en-GB" sz="3000" dirty="0" smtClean="0">
                <a:latin typeface="+mn-lt"/>
                <a:cs typeface="Calibri" pitchFamily="34" charset="0"/>
              </a:rPr>
              <a:t>A Gable</a:t>
            </a:r>
            <a:endParaRPr lang="en-GB" sz="3000" dirty="0">
              <a:latin typeface="+mn-lt"/>
              <a:cs typeface="Calibri" pitchFamily="34" charset="0"/>
            </a:endParaRPr>
          </a:p>
          <a:p>
            <a:pPr>
              <a:buFont typeface="Arial" pitchFamily="34" charset="0"/>
              <a:buChar char="•"/>
            </a:pPr>
            <a:r>
              <a:rPr lang="en-GB" sz="3000" dirty="0" smtClean="0">
                <a:latin typeface="+mn-lt"/>
                <a:cs typeface="Calibri" pitchFamily="34" charset="0"/>
              </a:rPr>
              <a:t> Deputy </a:t>
            </a:r>
            <a:r>
              <a:rPr lang="en-GB" sz="3000" dirty="0" err="1" smtClean="0">
                <a:latin typeface="+mn-lt"/>
                <a:cs typeface="Calibri" pitchFamily="34" charset="0"/>
              </a:rPr>
              <a:t>Headteacher</a:t>
            </a:r>
            <a:r>
              <a:rPr lang="en-GB" sz="3000" dirty="0" smtClean="0">
                <a:latin typeface="+mn-lt"/>
                <a:cs typeface="Calibri" pitchFamily="34" charset="0"/>
              </a:rPr>
              <a:t> - </a:t>
            </a:r>
            <a:r>
              <a:rPr lang="en-GB" sz="3000" dirty="0">
                <a:latin typeface="+mn-lt"/>
                <a:cs typeface="Calibri" pitchFamily="34" charset="0"/>
              </a:rPr>
              <a:t>Mrs </a:t>
            </a:r>
            <a:r>
              <a:rPr lang="en-GB" sz="3000" dirty="0" smtClean="0">
                <a:latin typeface="+mn-lt"/>
                <a:cs typeface="Calibri" pitchFamily="34" charset="0"/>
              </a:rPr>
              <a:t>A Wilson</a:t>
            </a:r>
            <a:endParaRPr lang="en-GB" sz="3000" dirty="0">
              <a:latin typeface="+mn-lt"/>
              <a:cs typeface="Calibri" pitchFamily="34" charset="0"/>
            </a:endParaRPr>
          </a:p>
          <a:p>
            <a:pPr>
              <a:buFont typeface="Arial" pitchFamily="34" charset="0"/>
              <a:buChar char="•"/>
            </a:pPr>
            <a:r>
              <a:rPr lang="en-GB" sz="3000" dirty="0" smtClean="0">
                <a:latin typeface="+mn-lt"/>
                <a:cs typeface="Calibri" pitchFamily="34" charset="0"/>
              </a:rPr>
              <a:t> Assistant </a:t>
            </a:r>
            <a:r>
              <a:rPr lang="en-GB" sz="3000" smtClean="0">
                <a:latin typeface="+mn-lt"/>
                <a:cs typeface="Calibri" pitchFamily="34" charset="0"/>
              </a:rPr>
              <a:t>Headteacher</a:t>
            </a:r>
            <a:r>
              <a:rPr lang="en-GB" sz="3000" dirty="0" smtClean="0">
                <a:latin typeface="+mn-lt"/>
                <a:cs typeface="Calibri" pitchFamily="34" charset="0"/>
              </a:rPr>
              <a:t> - Mr C Bond</a:t>
            </a:r>
            <a:endParaRPr lang="en-GB" sz="3000" dirty="0">
              <a:latin typeface="+mn-lt"/>
              <a:cs typeface="Calibri" pitchFamily="34" charset="0"/>
            </a:endParaRPr>
          </a:p>
          <a:p>
            <a:pPr>
              <a:buFont typeface="Arial" pitchFamily="34" charset="0"/>
              <a:buChar char="•"/>
            </a:pPr>
            <a:r>
              <a:rPr lang="en-GB" sz="3000" dirty="0" smtClean="0">
                <a:latin typeface="+mn-lt"/>
                <a:cs typeface="Calibri" pitchFamily="34" charset="0"/>
              </a:rPr>
              <a:t> Early </a:t>
            </a:r>
            <a:r>
              <a:rPr lang="en-GB" sz="3000" dirty="0">
                <a:latin typeface="+mn-lt"/>
                <a:cs typeface="Calibri" pitchFamily="34" charset="0"/>
              </a:rPr>
              <a:t>Years </a:t>
            </a:r>
            <a:r>
              <a:rPr lang="en-GB" sz="3000" dirty="0" smtClean="0">
                <a:latin typeface="+mn-lt"/>
                <a:cs typeface="Calibri" pitchFamily="34" charset="0"/>
              </a:rPr>
              <a:t>Leader - </a:t>
            </a:r>
            <a:r>
              <a:rPr lang="en-GB" sz="3000" dirty="0">
                <a:latin typeface="+mn-lt"/>
                <a:cs typeface="Calibri" pitchFamily="34" charset="0"/>
              </a:rPr>
              <a:t>Mrs </a:t>
            </a:r>
            <a:r>
              <a:rPr lang="en-GB" sz="3000" dirty="0" smtClean="0">
                <a:latin typeface="+mn-lt"/>
                <a:cs typeface="Calibri" pitchFamily="34" charset="0"/>
              </a:rPr>
              <a:t>V Cain</a:t>
            </a:r>
          </a:p>
          <a:p>
            <a:pPr>
              <a:buFont typeface="Arial" pitchFamily="34" charset="0"/>
              <a:buChar char="•"/>
            </a:pPr>
            <a:r>
              <a:rPr lang="en-GB" sz="3000" dirty="0" smtClean="0">
                <a:latin typeface="+mn-lt"/>
                <a:cs typeface="Calibri" pitchFamily="34" charset="0"/>
              </a:rPr>
              <a:t> </a:t>
            </a:r>
            <a:r>
              <a:rPr lang="en-GB" sz="3000" dirty="0" err="1" smtClean="0">
                <a:latin typeface="+mn-lt"/>
                <a:cs typeface="Calibri" pitchFamily="34" charset="0"/>
              </a:rPr>
              <a:t>SENCo</a:t>
            </a:r>
            <a:r>
              <a:rPr lang="en-GB" sz="3000" dirty="0" smtClean="0">
                <a:latin typeface="+mn-lt"/>
                <a:cs typeface="Calibri" pitchFamily="34" charset="0"/>
              </a:rPr>
              <a:t> - Mrs C Georgiou</a:t>
            </a:r>
            <a:endParaRPr lang="en-GB" sz="3000" dirty="0">
              <a:latin typeface="+mn-lt"/>
              <a:cs typeface="Calibri" pitchFamily="34" charset="0"/>
            </a:endParaRPr>
          </a:p>
          <a:p>
            <a:pPr>
              <a:buFont typeface="Arial" pitchFamily="34" charset="0"/>
              <a:buChar char="•"/>
            </a:pPr>
            <a:r>
              <a:rPr lang="en-GB" sz="3000" dirty="0" smtClean="0">
                <a:latin typeface="+mn-lt"/>
                <a:cs typeface="Calibri" pitchFamily="34" charset="0"/>
              </a:rPr>
              <a:t> Current </a:t>
            </a:r>
            <a:r>
              <a:rPr lang="en-GB" sz="3000" dirty="0">
                <a:latin typeface="+mn-lt"/>
                <a:cs typeface="Calibri" pitchFamily="34" charset="0"/>
              </a:rPr>
              <a:t>Nursery Teacher – Mrs </a:t>
            </a:r>
            <a:r>
              <a:rPr lang="en-GB" sz="3000" dirty="0" smtClean="0">
                <a:latin typeface="+mn-lt"/>
                <a:cs typeface="Calibri" pitchFamily="34" charset="0"/>
              </a:rPr>
              <a:t>A Staines</a:t>
            </a:r>
            <a:endParaRPr lang="en-GB" sz="3000" dirty="0">
              <a:latin typeface="+mn-lt"/>
              <a:cs typeface="Calibri" pitchFamily="34" charset="0"/>
            </a:endParaRPr>
          </a:p>
          <a:p>
            <a:pPr lvl="0">
              <a:buFont typeface="Arial" pitchFamily="34" charset="0"/>
              <a:buChar char="•"/>
            </a:pPr>
            <a:r>
              <a:rPr lang="en-GB" sz="3000" dirty="0" smtClean="0">
                <a:solidFill>
                  <a:srgbClr val="000000"/>
                </a:solidFill>
                <a:latin typeface="+mn-lt"/>
                <a:cs typeface="Calibri" pitchFamily="34" charset="0"/>
              </a:rPr>
              <a:t> School </a:t>
            </a:r>
            <a:r>
              <a:rPr lang="en-GB" sz="3000" dirty="0">
                <a:solidFill>
                  <a:srgbClr val="000000"/>
                </a:solidFill>
                <a:latin typeface="+mn-lt"/>
                <a:cs typeface="Calibri" pitchFamily="34" charset="0"/>
              </a:rPr>
              <a:t>Business </a:t>
            </a:r>
            <a:r>
              <a:rPr lang="en-GB" sz="3000" dirty="0" smtClean="0">
                <a:solidFill>
                  <a:srgbClr val="000000"/>
                </a:solidFill>
                <a:latin typeface="+mn-lt"/>
                <a:cs typeface="Calibri" pitchFamily="34" charset="0"/>
              </a:rPr>
              <a:t>Manager </a:t>
            </a:r>
            <a:r>
              <a:rPr lang="en-GB" sz="3000" dirty="0">
                <a:solidFill>
                  <a:srgbClr val="000000"/>
                </a:solidFill>
                <a:latin typeface="+mn-lt"/>
                <a:cs typeface="Calibri" pitchFamily="34" charset="0"/>
              </a:rPr>
              <a:t>– Mrs </a:t>
            </a:r>
            <a:r>
              <a:rPr lang="en-GB" sz="3000" dirty="0" smtClean="0">
                <a:solidFill>
                  <a:srgbClr val="000000"/>
                </a:solidFill>
                <a:latin typeface="+mn-lt"/>
                <a:cs typeface="Calibri" pitchFamily="34" charset="0"/>
              </a:rPr>
              <a:t>N Moody</a:t>
            </a:r>
            <a:endParaRPr lang="en-GB" sz="3000" dirty="0">
              <a:solidFill>
                <a:srgbClr val="000000"/>
              </a:solidFill>
              <a:latin typeface="+mn-lt"/>
              <a:cs typeface="Calibri" pitchFamily="34" charset="0"/>
            </a:endParaRPr>
          </a:p>
          <a:p>
            <a:pPr>
              <a:buFont typeface="Arial" pitchFamily="34" charset="0"/>
              <a:buChar char="•"/>
            </a:pPr>
            <a:endParaRPr lang="en-GB" sz="3600" dirty="0">
              <a:latin typeface="Calibri" pitchFamily="34" charset="0"/>
              <a:cs typeface="Calibri" pitchFamily="34" charset="0"/>
            </a:endParaRPr>
          </a:p>
        </p:txBody>
      </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609600"/>
            <a:ext cx="7696200" cy="5410200"/>
          </a:xfrm>
        </p:spPr>
        <p:txBody>
          <a:bodyPr/>
          <a:lstStyle/>
          <a:p>
            <a:pPr marL="0" indent="0" algn="ctr">
              <a:buNone/>
            </a:pPr>
            <a:r>
              <a:rPr lang="en-GB" sz="1600" b="1" u="sng" dirty="0" smtClean="0"/>
              <a:t>‘Broadening Horizons’ </a:t>
            </a:r>
          </a:p>
          <a:p>
            <a:pPr marL="0" indent="0" algn="ctr">
              <a:buNone/>
            </a:pPr>
            <a:endParaRPr lang="en-GB" sz="1600" b="1" u="sng" dirty="0" smtClean="0"/>
          </a:p>
          <a:p>
            <a:pPr marL="0" indent="0" algn="ctr">
              <a:spcBef>
                <a:spcPts val="0"/>
              </a:spcBef>
              <a:spcAft>
                <a:spcPts val="600"/>
              </a:spcAft>
              <a:buNone/>
            </a:pPr>
            <a:r>
              <a:rPr lang="en-GB" sz="1600" dirty="0" smtClean="0"/>
              <a:t>Broadening Horizons represents the schools passion for providing our children with the experiences, skills and attitudes they need to make informed choices. </a:t>
            </a:r>
          </a:p>
          <a:p>
            <a:pPr marL="0" indent="0" algn="ctr">
              <a:spcBef>
                <a:spcPts val="0"/>
              </a:spcBef>
              <a:spcAft>
                <a:spcPts val="600"/>
              </a:spcAft>
              <a:buNone/>
            </a:pPr>
            <a:r>
              <a:rPr lang="en-GB" sz="1600" dirty="0" smtClean="0"/>
              <a:t>We believe that our children deserve to be encouraged to be curious and that curiosity leads to debate and a greater understanding of the world.</a:t>
            </a:r>
          </a:p>
          <a:p>
            <a:pPr marL="0" indent="0" algn="ctr">
              <a:spcBef>
                <a:spcPts val="0"/>
              </a:spcBef>
              <a:spcAft>
                <a:spcPts val="600"/>
              </a:spcAft>
              <a:buNone/>
            </a:pPr>
            <a:r>
              <a:rPr lang="en-GB" sz="1600" dirty="0"/>
              <a:t>W</a:t>
            </a:r>
            <a:r>
              <a:rPr lang="en-GB" sz="1600" dirty="0" smtClean="0"/>
              <a:t>e encourage our children to aspire to be the best that they can be; we don’t put limits on their learning.</a:t>
            </a:r>
          </a:p>
          <a:p>
            <a:pPr marL="0" indent="0" algn="ctr">
              <a:buNone/>
            </a:pPr>
            <a:r>
              <a:rPr lang="en-GB" sz="1600" b="1" u="sng" dirty="0" smtClean="0"/>
              <a:t>What this </a:t>
            </a:r>
            <a:r>
              <a:rPr lang="en-GB" sz="1600" b="1" u="sng" dirty="0"/>
              <a:t>L</a:t>
            </a:r>
            <a:r>
              <a:rPr lang="en-GB" sz="1600" b="1" u="sng" dirty="0" smtClean="0"/>
              <a:t>ooks Like</a:t>
            </a:r>
          </a:p>
          <a:p>
            <a:pPr marL="0" indent="0" algn="ctr">
              <a:spcBef>
                <a:spcPts val="0"/>
              </a:spcBef>
              <a:spcAft>
                <a:spcPts val="600"/>
              </a:spcAft>
              <a:buNone/>
            </a:pPr>
            <a:endParaRPr lang="en-GB" sz="1600" dirty="0" smtClean="0"/>
          </a:p>
          <a:p>
            <a:pPr marL="0" indent="0" algn="ctr">
              <a:spcBef>
                <a:spcPts val="0"/>
              </a:spcBef>
              <a:spcAft>
                <a:spcPts val="600"/>
              </a:spcAft>
              <a:buNone/>
            </a:pPr>
            <a:r>
              <a:rPr lang="en-GB" sz="1600" dirty="0" smtClean="0"/>
              <a:t>In our everyday interactions we enable and seek to extend children’s thinking, we challenge them and inspire them.</a:t>
            </a:r>
          </a:p>
          <a:p>
            <a:pPr marL="0" indent="0" algn="ctr">
              <a:spcBef>
                <a:spcPts val="0"/>
              </a:spcBef>
              <a:spcAft>
                <a:spcPts val="600"/>
              </a:spcAft>
              <a:buNone/>
            </a:pPr>
            <a:r>
              <a:rPr lang="en-GB" sz="1600" dirty="0" smtClean="0"/>
              <a:t>We orchestrate experiences that build confidence and show children new things; including language skills, technology and scientific enquiry. </a:t>
            </a:r>
          </a:p>
          <a:p>
            <a:pPr marL="0" indent="0" algn="ctr">
              <a:spcBef>
                <a:spcPts val="0"/>
              </a:spcBef>
              <a:spcAft>
                <a:spcPts val="600"/>
              </a:spcAft>
              <a:buNone/>
            </a:pPr>
            <a:r>
              <a:rPr lang="en-GB" sz="1600" dirty="0" smtClean="0"/>
              <a:t>We have classical music that children will become familiar with as well and selecting visits and activities to provide new experiences knowledge and skills.</a:t>
            </a:r>
          </a:p>
          <a:p>
            <a:pPr marL="0" indent="0" algn="ctr">
              <a:spcBef>
                <a:spcPts val="0"/>
              </a:spcBef>
              <a:spcAft>
                <a:spcPts val="600"/>
              </a:spcAft>
              <a:buNone/>
            </a:pPr>
            <a:r>
              <a:rPr lang="en-GB" sz="1600" dirty="0" smtClean="0"/>
              <a:t>11 before 11 - outlines our schools commitment to broadening horizons.</a:t>
            </a:r>
          </a:p>
          <a:p>
            <a:pPr marL="0" indent="0" algn="ctr">
              <a:spcBef>
                <a:spcPts val="0"/>
              </a:spcBef>
              <a:spcAft>
                <a:spcPts val="600"/>
              </a:spcAft>
              <a:buNone/>
            </a:pPr>
            <a:r>
              <a:rPr lang="en-GB" sz="1600" i="1" dirty="0" smtClean="0"/>
              <a:t>Our curriculum reflects our aspirations.</a:t>
            </a:r>
            <a:endParaRPr lang="en-GB" sz="1600" i="1" dirty="0"/>
          </a:p>
        </p:txBody>
      </p:sp>
    </p:spTree>
    <p:extLst>
      <p:ext uri="{BB962C8B-B14F-4D97-AF65-F5344CB8AC3E}">
        <p14:creationId xmlns:p14="http://schemas.microsoft.com/office/powerpoint/2010/main" val="2316965716"/>
      </p:ext>
    </p:extLst>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p:spPr>
        <p:txBody>
          <a:bodyPr/>
          <a:lstStyle/>
          <a:p>
            <a:r>
              <a:rPr lang="en-GB" dirty="0"/>
              <a:t>Aims</a:t>
            </a:r>
          </a:p>
        </p:txBody>
      </p:sp>
      <p:sp>
        <p:nvSpPr>
          <p:cNvPr id="3" name="Content Placeholder 2"/>
          <p:cNvSpPr>
            <a:spLocks noGrp="1"/>
          </p:cNvSpPr>
          <p:nvPr>
            <p:ph idx="4294967295"/>
          </p:nvPr>
        </p:nvSpPr>
        <p:spPr>
          <a:xfrm>
            <a:off x="650789" y="1708150"/>
            <a:ext cx="7183524" cy="4097338"/>
          </a:xfrm>
        </p:spPr>
        <p:txBody>
          <a:bodyPr>
            <a:normAutofit/>
          </a:bodyPr>
          <a:lstStyle/>
          <a:p>
            <a:pPr marL="0" indent="0">
              <a:buNone/>
            </a:pPr>
            <a:r>
              <a:rPr lang="en-GB" sz="2000" dirty="0"/>
              <a:t>To </a:t>
            </a:r>
            <a:r>
              <a:rPr lang="en-GB" sz="2000" dirty="0" smtClean="0"/>
              <a:t>give you an overview of </a:t>
            </a:r>
          </a:p>
          <a:p>
            <a:pPr marL="0" indent="0">
              <a:buNone/>
            </a:pPr>
            <a:r>
              <a:rPr lang="en-GB" sz="2000" dirty="0" smtClean="0"/>
              <a:t>Early </a:t>
            </a:r>
            <a:r>
              <a:rPr lang="en-GB" sz="2000" dirty="0"/>
              <a:t>Years Foundation Stage (EYFS</a:t>
            </a:r>
            <a:r>
              <a:rPr lang="en-GB" sz="2000" dirty="0" smtClean="0"/>
              <a:t>)</a:t>
            </a:r>
          </a:p>
          <a:p>
            <a:pPr marL="0" indent="0">
              <a:buNone/>
            </a:pPr>
            <a:r>
              <a:rPr lang="en-GB" sz="2000" dirty="0" smtClean="0"/>
              <a:t>and what your child will be learning.</a:t>
            </a:r>
            <a:endParaRPr lang="en-GB" sz="2000" dirty="0"/>
          </a:p>
          <a:p>
            <a:pPr marL="0" indent="0" algn="r">
              <a:buNone/>
            </a:pPr>
            <a:endParaRPr lang="en-GB" sz="1800" dirty="0" smtClean="0"/>
          </a:p>
          <a:p>
            <a:pPr marL="0" indent="0" algn="r">
              <a:buNone/>
            </a:pPr>
            <a:endParaRPr lang="en-GB" sz="1800" dirty="0"/>
          </a:p>
          <a:p>
            <a:pPr marL="0" indent="0" algn="just">
              <a:buNone/>
            </a:pPr>
            <a:r>
              <a:rPr lang="en-GB" sz="2000" dirty="0" smtClean="0"/>
              <a:t>To </a:t>
            </a:r>
            <a:r>
              <a:rPr lang="en-GB" sz="2000" dirty="0"/>
              <a:t>provide ideas we can effectively work together</a:t>
            </a:r>
          </a:p>
          <a:p>
            <a:pPr marL="0" indent="0" algn="just">
              <a:buNone/>
            </a:pPr>
            <a:r>
              <a:rPr lang="en-GB" sz="2000" dirty="0"/>
              <a:t>a</a:t>
            </a:r>
            <a:r>
              <a:rPr lang="en-GB" sz="2000" dirty="0" smtClean="0"/>
              <a:t>nd how you can best support your child </a:t>
            </a:r>
            <a:r>
              <a:rPr lang="en-GB" sz="2000" dirty="0"/>
              <a:t>at </a:t>
            </a:r>
            <a:r>
              <a:rPr lang="en-GB" sz="2000" dirty="0" smtClean="0"/>
              <a:t>home.</a:t>
            </a:r>
          </a:p>
          <a:p>
            <a:pPr marL="0" indent="0">
              <a:buNone/>
            </a:pPr>
            <a:endParaRPr lang="en-GB" sz="1800" dirty="0"/>
          </a:p>
          <a:p>
            <a:pPr marL="0" indent="0">
              <a:buNone/>
            </a:pPr>
            <a:r>
              <a:rPr lang="en-GB" sz="2000" dirty="0" smtClean="0"/>
              <a:t>To help you understand what to </a:t>
            </a:r>
          </a:p>
          <a:p>
            <a:pPr marL="0" indent="0">
              <a:buNone/>
            </a:pPr>
            <a:r>
              <a:rPr lang="en-GB" sz="2000" dirty="0" err="1" smtClean="0"/>
              <a:t>expecte</a:t>
            </a:r>
            <a:r>
              <a:rPr lang="en-GB" sz="2000" dirty="0" smtClean="0"/>
              <a:t> </a:t>
            </a:r>
            <a:r>
              <a:rPr lang="en-GB" sz="2000" dirty="0"/>
              <a:t>from </a:t>
            </a:r>
            <a:r>
              <a:rPr lang="en-GB" sz="2000" dirty="0" smtClean="0"/>
              <a:t>us.</a:t>
            </a:r>
            <a:endParaRPr lang="en-GB" sz="2000" dirty="0"/>
          </a:p>
        </p:txBody>
      </p:sp>
      <p:pic>
        <p:nvPicPr>
          <p:cNvPr id="5" name="Picture 4"/>
          <p:cNvPicPr>
            <a:picLocks noChangeAspect="1"/>
          </p:cNvPicPr>
          <p:nvPr/>
        </p:nvPicPr>
        <p:blipFill>
          <a:blip r:embed="rId3"/>
          <a:stretch>
            <a:fillRect/>
          </a:stretch>
        </p:blipFill>
        <p:spPr>
          <a:xfrm>
            <a:off x="5557855" y="1512276"/>
            <a:ext cx="1228725" cy="173581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6142" y="2730935"/>
            <a:ext cx="1476341" cy="2214510"/>
          </a:xfrm>
          <a:prstGeom prst="rect">
            <a:avLst/>
          </a:prstGeom>
        </p:spPr>
      </p:pic>
    </p:spTree>
    <p:extLst>
      <p:ext uri="{BB962C8B-B14F-4D97-AF65-F5344CB8AC3E}">
        <p14:creationId xmlns:p14="http://schemas.microsoft.com/office/powerpoint/2010/main" val="3029585186"/>
      </p:ext>
    </p:extLst>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smtClean="0"/>
              <a:t>What will my child be learning?</a:t>
            </a:r>
            <a:endParaRPr lang="en-GB" altLang="en-US" sz="2200" b="1" dirty="0">
              <a:solidFill>
                <a:srgbClr val="7BCBB7"/>
              </a:solidFill>
            </a:endParaRPr>
          </a:p>
        </p:txBody>
      </p:sp>
      <p:graphicFrame>
        <p:nvGraphicFramePr>
          <p:cNvPr id="7171" name="Group 3"/>
          <p:cNvGraphicFramePr>
            <a:graphicFrameLocks noGrp="1"/>
          </p:cNvGraphicFramePr>
          <p:nvPr>
            <p:ph idx="4294967295"/>
            <p:extLst>
              <p:ext uri="{D42A27DB-BD31-4B8C-83A1-F6EECF244321}">
                <p14:modId xmlns:p14="http://schemas.microsoft.com/office/powerpoint/2010/main" val="2259934906"/>
              </p:ext>
            </p:extLst>
          </p:nvPr>
        </p:nvGraphicFramePr>
        <p:xfrm>
          <a:off x="808105" y="1936955"/>
          <a:ext cx="7185521" cy="3423318"/>
        </p:xfrm>
        <a:graphic>
          <a:graphicData uri="http://schemas.openxmlformats.org/drawingml/2006/table">
            <a:tbl>
              <a:tblPr/>
              <a:tblGrid>
                <a:gridCol w="3503498">
                  <a:extLst>
                    <a:ext uri="{9D8B030D-6E8A-4147-A177-3AD203B41FA5}">
                      <a16:colId xmlns:a16="http://schemas.microsoft.com/office/drawing/2014/main" val="20000"/>
                    </a:ext>
                  </a:extLst>
                </a:gridCol>
                <a:gridCol w="3682023">
                  <a:extLst>
                    <a:ext uri="{9D8B030D-6E8A-4147-A177-3AD203B41FA5}">
                      <a16:colId xmlns:a16="http://schemas.microsoft.com/office/drawing/2014/main" val="20001"/>
                    </a:ext>
                  </a:extLst>
                </a:gridCol>
              </a:tblGrid>
              <a:tr h="62926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Prime Areas of Learning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Specific Areas of Learning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extLst>
                  <a:ext uri="{0D108BD9-81ED-4DB2-BD59-A6C34878D82A}">
                    <a16:rowId xmlns:a16="http://schemas.microsoft.com/office/drawing/2014/main" val="10000"/>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rPr>
                        <a:t>Personal, Social and Emotional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mn-lt"/>
                        </a:rPr>
                        <a:t>Literacy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rPr>
                        <a:t>Communication and Language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mn-lt"/>
                        </a:rPr>
                        <a:t>Mathematics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68081">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rPr>
                        <a:t>Physical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mn-lt"/>
                        </a:rPr>
                        <a:t>Understanding the </a:t>
                      </a:r>
                      <a:r>
                        <a:rPr kumimoji="0" lang="en-GB" altLang="en-US" sz="1600" b="0" i="0" u="none" strike="noStrike" cap="none" normalizeH="0" baseline="0" dirty="0" smtClean="0">
                          <a:ln>
                            <a:noFill/>
                          </a:ln>
                          <a:solidFill>
                            <a:schemeClr val="tx1"/>
                          </a:solidFill>
                          <a:effectLst/>
                          <a:latin typeface="+mn-lt"/>
                        </a:rPr>
                        <a:t>World</a:t>
                      </a:r>
                      <a:endParaRPr kumimoji="0" lang="en-GB" altLang="en-US" sz="1600" b="0" i="0" u="none" strike="noStrike" cap="none" normalizeH="0" baseline="0" dirty="0">
                        <a:ln>
                          <a:noFill/>
                        </a:ln>
                        <a:solidFill>
                          <a:schemeClr val="tx1"/>
                        </a:solidFill>
                        <a:effectLst/>
                        <a:latin typeface="+mn-lt"/>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68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mn-lt"/>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mn-lt"/>
                        </a:rPr>
                        <a:t>Expressive </a:t>
                      </a:r>
                      <a:r>
                        <a:rPr kumimoji="0" lang="en-GB" altLang="en-US" sz="1600" b="0" i="0" u="none" strike="noStrike" cap="none" normalizeH="0" baseline="0" dirty="0" smtClean="0">
                          <a:ln>
                            <a:noFill/>
                          </a:ln>
                          <a:solidFill>
                            <a:schemeClr val="tx1"/>
                          </a:solidFill>
                          <a:effectLst/>
                          <a:latin typeface="+mn-lt"/>
                        </a:rPr>
                        <a:t>Arts </a:t>
                      </a:r>
                      <a:r>
                        <a:rPr kumimoji="0" lang="en-GB" altLang="en-US" sz="1600" b="0" i="0" u="none" strike="noStrike" cap="none" normalizeH="0" baseline="0" dirty="0">
                          <a:ln>
                            <a:noFill/>
                          </a:ln>
                          <a:solidFill>
                            <a:schemeClr val="tx1"/>
                          </a:solidFill>
                          <a:effectLst/>
                          <a:latin typeface="+mn-lt"/>
                        </a:rPr>
                        <a:t>and </a:t>
                      </a:r>
                      <a:r>
                        <a:rPr kumimoji="0" lang="en-GB" altLang="en-US" sz="1600" b="0" i="0" u="none" strike="noStrike" cap="none" normalizeH="0" baseline="0" dirty="0" smtClean="0">
                          <a:ln>
                            <a:noFill/>
                          </a:ln>
                          <a:solidFill>
                            <a:schemeClr val="tx1"/>
                          </a:solidFill>
                          <a:effectLst/>
                          <a:latin typeface="+mn-lt"/>
                        </a:rPr>
                        <a:t>Design</a:t>
                      </a:r>
                      <a:endParaRPr kumimoji="0" lang="en-GB" altLang="en-US" sz="1600" b="0" i="0" u="none" strike="noStrike" cap="none" normalizeH="0" baseline="0" dirty="0">
                        <a:ln>
                          <a:noFill/>
                        </a:ln>
                        <a:solidFill>
                          <a:schemeClr val="tx1"/>
                        </a:solidFill>
                        <a:effectLst/>
                        <a:latin typeface="+mn-lt"/>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mn-lt"/>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2021294"/>
                  </a:ext>
                </a:extLst>
              </a:tr>
            </a:tbl>
          </a:graphicData>
        </a:graphic>
      </p:graphicFrame>
    </p:spTree>
    <p:extLst>
      <p:ext uri="{BB962C8B-B14F-4D97-AF65-F5344CB8AC3E}">
        <p14:creationId xmlns:p14="http://schemas.microsoft.com/office/powerpoint/2010/main" val="4221048495"/>
      </p:ext>
    </p:extLst>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805" y="191841"/>
            <a:ext cx="6870358" cy="1143000"/>
          </a:xfrm>
        </p:spPr>
        <p:txBody>
          <a:bodyPr>
            <a:normAutofit/>
          </a:bodyPr>
          <a:lstStyle/>
          <a:p>
            <a:r>
              <a:rPr lang="en-GB"/>
              <a:t>How does my child learn? </a:t>
            </a:r>
            <a:r>
              <a:rPr lang="en-GB" sz="1600"/>
              <a:t/>
            </a:r>
            <a:br>
              <a:rPr lang="en-GB" sz="1600"/>
            </a:br>
            <a:r>
              <a:rPr lang="en-GB" sz="2200"/>
              <a:t>Characteristics of Effective Learning</a:t>
            </a:r>
          </a:p>
        </p:txBody>
      </p:sp>
      <p:sp>
        <p:nvSpPr>
          <p:cNvPr id="4" name="Slide Number Placeholder 3"/>
          <p:cNvSpPr>
            <a:spLocks noGrp="1"/>
          </p:cNvSpPr>
          <p:nvPr>
            <p:ph type="sldNum" sz="quarter" idx="4294967295"/>
          </p:nvPr>
        </p:nvSpPr>
        <p:spPr>
          <a:xfrm>
            <a:off x="0" y="6356350"/>
            <a:ext cx="2057400" cy="365125"/>
          </a:xfrm>
        </p:spPr>
        <p:txBody>
          <a:bodyPr/>
          <a:lstStyle/>
          <a:p>
            <a:fld id="{CF20716B-0596-48BD-87E3-308481B7FC12}" type="slidenum">
              <a:rPr lang="en-GB" altLang="en-US" smtClean="0"/>
              <a:pPr/>
              <a:t>6</a:t>
            </a:fld>
            <a:endParaRPr lang="en-GB" alt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0552" y="1500650"/>
            <a:ext cx="4057859" cy="5137414"/>
          </a:xfrm>
          <a:prstGeom prst="rect">
            <a:avLst/>
          </a:prstGeom>
        </p:spPr>
      </p:pic>
    </p:spTree>
    <p:extLst>
      <p:ext uri="{BB962C8B-B14F-4D97-AF65-F5344CB8AC3E}">
        <p14:creationId xmlns:p14="http://schemas.microsoft.com/office/powerpoint/2010/main" val="1970261650"/>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152400"/>
            <a:ext cx="7391400" cy="1752600"/>
          </a:xfrm>
        </p:spPr>
        <p:txBody>
          <a:bodyPr anchor="ctr"/>
          <a:lstStyle/>
          <a:p>
            <a:pPr eaLnBrk="1" hangingPunct="1"/>
            <a:r>
              <a:rPr lang="en-US" altLang="en-US" dirty="0" smtClean="0">
                <a:latin typeface="+mn-lt"/>
              </a:rPr>
              <a:t/>
            </a:r>
            <a:br>
              <a:rPr lang="en-US" altLang="en-US" dirty="0" smtClean="0">
                <a:latin typeface="+mn-lt"/>
              </a:rPr>
            </a:br>
            <a:r>
              <a:rPr lang="en-US" altLang="en-US" dirty="0" smtClean="0">
                <a:latin typeface="+mn-lt"/>
              </a:rPr>
              <a:t>C&amp;L</a:t>
            </a:r>
            <a:r>
              <a:rPr lang="en-US" altLang="en-US" dirty="0">
                <a:latin typeface="+mn-lt"/>
              </a:rPr>
              <a:t/>
            </a:r>
            <a:br>
              <a:rPr lang="en-US" altLang="en-US" dirty="0">
                <a:latin typeface="+mn-lt"/>
              </a:rPr>
            </a:br>
            <a:r>
              <a:rPr lang="en-US" altLang="en-US" sz="2800" dirty="0">
                <a:latin typeface="+mn-lt"/>
              </a:rPr>
              <a:t>Communication and Language</a:t>
            </a:r>
            <a:endParaRPr lang="en-US" altLang="en-US" dirty="0">
              <a:latin typeface="+mn-lt"/>
            </a:endParaRPr>
          </a:p>
        </p:txBody>
      </p:sp>
      <p:sp>
        <p:nvSpPr>
          <p:cNvPr id="12291" name="Rectangle 3"/>
          <p:cNvSpPr>
            <a:spLocks noGrp="1" noChangeArrowheads="1"/>
          </p:cNvSpPr>
          <p:nvPr>
            <p:ph type="body" sz="half" idx="4294967295"/>
          </p:nvPr>
        </p:nvSpPr>
        <p:spPr>
          <a:xfrm>
            <a:off x="228600" y="1828800"/>
            <a:ext cx="2667000" cy="2971800"/>
          </a:xfrm>
        </p:spPr>
        <p:txBody>
          <a:bodyPr/>
          <a:lstStyle/>
          <a:p>
            <a:pPr eaLnBrk="1" hangingPunct="1">
              <a:buFontTx/>
              <a:buBlip>
                <a:blip r:embed="rId3"/>
              </a:buBlip>
            </a:pPr>
            <a:r>
              <a:rPr lang="en-US" altLang="en-US" sz="2400" dirty="0"/>
              <a:t>      Stories</a:t>
            </a:r>
          </a:p>
          <a:p>
            <a:pPr eaLnBrk="1" hangingPunct="1">
              <a:buFontTx/>
              <a:buBlip>
                <a:blip r:embed="rId3"/>
              </a:buBlip>
            </a:pPr>
            <a:r>
              <a:rPr lang="en-US" altLang="en-US" sz="2400" dirty="0"/>
              <a:t>      </a:t>
            </a:r>
            <a:r>
              <a:rPr lang="en-US" altLang="en-US" sz="2400" dirty="0" smtClean="0"/>
              <a:t>Speaking</a:t>
            </a:r>
            <a:endParaRPr lang="en-US" altLang="en-US" sz="2400" dirty="0"/>
          </a:p>
          <a:p>
            <a:pPr eaLnBrk="1" hangingPunct="1">
              <a:buFontTx/>
              <a:buBlip>
                <a:blip r:embed="rId3"/>
              </a:buBlip>
            </a:pPr>
            <a:r>
              <a:rPr lang="en-US" altLang="en-US" sz="2400" dirty="0"/>
              <a:t>     </a:t>
            </a:r>
            <a:r>
              <a:rPr lang="en-US" altLang="en-US" sz="2400" dirty="0" smtClean="0"/>
              <a:t> </a:t>
            </a:r>
            <a:r>
              <a:rPr lang="en-US" altLang="en-US" sz="2400" dirty="0"/>
              <a:t>Listening</a:t>
            </a:r>
          </a:p>
          <a:p>
            <a:pPr eaLnBrk="1" hangingPunct="1">
              <a:buFontTx/>
              <a:buBlip>
                <a:blip r:embed="rId3"/>
              </a:buBlip>
            </a:pPr>
            <a:r>
              <a:rPr lang="en-US" altLang="en-US" sz="2400" dirty="0"/>
              <a:t>      </a:t>
            </a:r>
            <a:r>
              <a:rPr lang="en-US" altLang="en-US" sz="2400" dirty="0" smtClean="0"/>
              <a:t>Role </a:t>
            </a:r>
            <a:r>
              <a:rPr lang="en-US" altLang="en-US" sz="2400" dirty="0"/>
              <a:t>play</a:t>
            </a:r>
          </a:p>
          <a:p>
            <a:pPr eaLnBrk="1" hangingPunct="1">
              <a:buFontTx/>
              <a:buBlip>
                <a:blip r:embed="rId3"/>
              </a:buBlip>
            </a:pPr>
            <a:r>
              <a:rPr lang="en-US" altLang="en-US" sz="2400" dirty="0"/>
              <a:t>      </a:t>
            </a:r>
            <a:r>
              <a:rPr lang="en-US" altLang="en-US" sz="2400" dirty="0" smtClean="0"/>
              <a:t>Singing</a:t>
            </a:r>
            <a:endParaRPr lang="en-US" altLang="en-US" sz="2400" dirty="0"/>
          </a:p>
        </p:txBody>
      </p:sp>
      <p:pic>
        <p:nvPicPr>
          <p:cNvPr id="7" name="Picture 6" descr="C:\Users\ann.staines\Local Settings\Temporary Internet Files\Content.Word\IMG_2375.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1828800"/>
            <a:ext cx="4618355" cy="3444875"/>
          </a:xfrm>
          <a:prstGeom prst="rect">
            <a:avLst/>
          </a:prstGeom>
          <a:noFill/>
          <a:ln>
            <a:noFill/>
          </a:ln>
        </p:spPr>
      </p:pic>
    </p:spTree>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5874" y="-457200"/>
            <a:ext cx="7772400" cy="2057400"/>
          </a:xfrm>
        </p:spPr>
        <p:txBody>
          <a:bodyPr anchor="ctr"/>
          <a:lstStyle/>
          <a:p>
            <a:pPr eaLnBrk="1" hangingPunct="1"/>
            <a:r>
              <a:rPr lang="en-US" altLang="en-US" dirty="0" smtClean="0">
                <a:latin typeface="+mn-lt"/>
              </a:rPr>
              <a:t>C&amp;L </a:t>
            </a:r>
            <a:r>
              <a:rPr lang="en-US" altLang="en-US" dirty="0">
                <a:latin typeface="+mn-lt"/>
              </a:rPr>
              <a:t>– How you can help?</a:t>
            </a:r>
          </a:p>
        </p:txBody>
      </p:sp>
      <p:sp>
        <p:nvSpPr>
          <p:cNvPr id="12291" name="Rectangle 3"/>
          <p:cNvSpPr>
            <a:spLocks noGrp="1" noChangeArrowheads="1"/>
          </p:cNvSpPr>
          <p:nvPr>
            <p:ph type="body" sz="half" idx="4294967295"/>
          </p:nvPr>
        </p:nvSpPr>
        <p:spPr>
          <a:xfrm>
            <a:off x="304800" y="1371600"/>
            <a:ext cx="7848600" cy="3810000"/>
          </a:xfrm>
        </p:spPr>
        <p:txBody>
          <a:bodyPr/>
          <a:lstStyle/>
          <a:p>
            <a:pPr eaLnBrk="1" hangingPunct="1">
              <a:buFontTx/>
              <a:buBlip>
                <a:blip r:embed="rId3"/>
              </a:buBlip>
              <a:defRPr/>
            </a:pPr>
            <a:r>
              <a:rPr lang="en-GB" sz="2400" dirty="0"/>
              <a:t>Singing songs and nursery </a:t>
            </a:r>
            <a:r>
              <a:rPr lang="en-GB" sz="2400" dirty="0" smtClean="0"/>
              <a:t>rhymes.</a:t>
            </a:r>
            <a:endParaRPr lang="en-GB" sz="2400" dirty="0"/>
          </a:p>
          <a:p>
            <a:pPr eaLnBrk="1" hangingPunct="1">
              <a:buFontTx/>
              <a:buBlip>
                <a:blip r:embed="rId3"/>
              </a:buBlip>
              <a:defRPr/>
            </a:pPr>
            <a:r>
              <a:rPr lang="en-GB" sz="2400" dirty="0"/>
              <a:t>Taking time to listen to them talking </a:t>
            </a:r>
            <a:br>
              <a:rPr lang="en-GB" sz="2400" dirty="0"/>
            </a:br>
            <a:r>
              <a:rPr lang="en-GB" sz="2400" dirty="0"/>
              <a:t>about things they’ve done and answering</a:t>
            </a:r>
            <a:br>
              <a:rPr lang="en-GB" sz="2400" dirty="0"/>
            </a:br>
            <a:r>
              <a:rPr lang="en-GB" sz="2400" dirty="0"/>
              <a:t>their questions.</a:t>
            </a:r>
          </a:p>
          <a:p>
            <a:pPr eaLnBrk="1" hangingPunct="1">
              <a:buFontTx/>
              <a:buBlip>
                <a:blip r:embed="rId3"/>
              </a:buBlip>
              <a:defRPr/>
            </a:pPr>
            <a:r>
              <a:rPr lang="en-GB" sz="2400" dirty="0"/>
              <a:t>Share books together everyday.</a:t>
            </a:r>
          </a:p>
          <a:p>
            <a:pPr eaLnBrk="1" hangingPunct="1">
              <a:buFontTx/>
              <a:buBlip>
                <a:blip r:embed="rId3"/>
              </a:buBlip>
              <a:defRPr/>
            </a:pPr>
            <a:r>
              <a:rPr lang="en-GB" sz="2400" dirty="0"/>
              <a:t>Visit the library for story sessions.</a:t>
            </a:r>
          </a:p>
          <a:p>
            <a:pPr eaLnBrk="1" hangingPunct="1">
              <a:buFontTx/>
              <a:buBlip>
                <a:blip r:embed="rId3"/>
              </a:buBlip>
              <a:defRPr/>
            </a:pPr>
            <a:r>
              <a:rPr lang="en-GB" sz="2400" dirty="0"/>
              <a:t>Asking for well-known stories to </a:t>
            </a:r>
            <a:r>
              <a:rPr lang="en-GB" sz="2400" dirty="0" smtClean="0"/>
              <a:t>be                                   </a:t>
            </a:r>
            <a:r>
              <a:rPr lang="en-GB" sz="2400" dirty="0"/>
              <a:t>retold in your child’s own words.</a:t>
            </a:r>
          </a:p>
          <a:p>
            <a:pPr marL="0" indent="0" eaLnBrk="1" hangingPunct="1">
              <a:buFontTx/>
              <a:buNone/>
              <a:defRPr/>
            </a:pPr>
            <a:endParaRPr lang="en-GB" sz="2400" dirty="0"/>
          </a:p>
          <a:p>
            <a:pPr eaLnBrk="1" hangingPunct="1">
              <a:defRPr/>
            </a:pPr>
            <a:endParaRPr lang="en-US" sz="2400" dirty="0">
              <a:effectLst>
                <a:outerShdw blurRad="38100" dist="38100" dir="2700000" algn="tl">
                  <a:srgbClr val="C0C0C0"/>
                </a:outerShdw>
              </a:effectLst>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12766"/>
          <a:stretch/>
        </p:blipFill>
        <p:spPr>
          <a:xfrm rot="5400000">
            <a:off x="5724525" y="2962275"/>
            <a:ext cx="3124200" cy="2686050"/>
          </a:xfrm>
          <a:prstGeom prst="rect">
            <a:avLst/>
          </a:prstGeom>
        </p:spPr>
      </p:pic>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685800" y="0"/>
            <a:ext cx="7467600" cy="1600200"/>
          </a:xfrm>
        </p:spPr>
        <p:txBody>
          <a:bodyPr anchor="ctr"/>
          <a:lstStyle/>
          <a:p>
            <a:pPr eaLnBrk="1" hangingPunct="1"/>
            <a:r>
              <a:rPr lang="en-US" altLang="en-US" dirty="0" smtClean="0">
                <a:latin typeface="+mn-lt"/>
              </a:rPr>
              <a:t>PSED</a:t>
            </a:r>
            <a:r>
              <a:rPr lang="en-US" altLang="en-US" dirty="0">
                <a:latin typeface="+mn-lt"/>
              </a:rPr>
              <a:t/>
            </a:r>
            <a:br>
              <a:rPr lang="en-US" altLang="en-US" dirty="0">
                <a:latin typeface="+mn-lt"/>
              </a:rPr>
            </a:br>
            <a:r>
              <a:rPr lang="en-US" altLang="en-US" sz="2800" dirty="0">
                <a:latin typeface="+mn-lt"/>
              </a:rPr>
              <a:t>Personal, Social and Emotional Development</a:t>
            </a:r>
            <a:endParaRPr lang="en-US" altLang="en-US" dirty="0">
              <a:latin typeface="+mn-lt"/>
            </a:endParaRPr>
          </a:p>
        </p:txBody>
      </p:sp>
      <p:sp>
        <p:nvSpPr>
          <p:cNvPr id="10243" name="Rectangle 3"/>
          <p:cNvSpPr>
            <a:spLocks noGrp="1" noChangeArrowheads="1"/>
          </p:cNvSpPr>
          <p:nvPr>
            <p:ph type="body" sz="half" idx="4294967295"/>
          </p:nvPr>
        </p:nvSpPr>
        <p:spPr>
          <a:xfrm>
            <a:off x="228600" y="1676400"/>
            <a:ext cx="4648200" cy="3886200"/>
          </a:xfrm>
        </p:spPr>
        <p:txBody>
          <a:bodyPr/>
          <a:lstStyle/>
          <a:p>
            <a:pPr eaLnBrk="1" hangingPunct="1">
              <a:buFontTx/>
              <a:buBlip>
                <a:blip r:embed="rId3"/>
              </a:buBlip>
              <a:defRPr/>
            </a:pPr>
            <a:r>
              <a:rPr lang="en-US" sz="2400" dirty="0"/>
              <a:t>Making friends</a:t>
            </a:r>
          </a:p>
          <a:p>
            <a:pPr eaLnBrk="1" hangingPunct="1">
              <a:buFontTx/>
              <a:buBlip>
                <a:blip r:embed="rId3"/>
              </a:buBlip>
              <a:defRPr/>
            </a:pPr>
            <a:r>
              <a:rPr lang="en-US" sz="2400" dirty="0"/>
              <a:t>Learning rules </a:t>
            </a:r>
          </a:p>
          <a:p>
            <a:pPr eaLnBrk="1" hangingPunct="1">
              <a:buFontTx/>
              <a:buBlip>
                <a:blip r:embed="rId3"/>
              </a:buBlip>
              <a:defRPr/>
            </a:pPr>
            <a:r>
              <a:rPr lang="en-US" sz="2400" dirty="0"/>
              <a:t>Learning daily routines</a:t>
            </a:r>
          </a:p>
          <a:p>
            <a:pPr eaLnBrk="1" hangingPunct="1">
              <a:buFontTx/>
              <a:buBlip>
                <a:blip r:embed="rId3"/>
              </a:buBlip>
              <a:defRPr/>
            </a:pPr>
            <a:r>
              <a:rPr lang="en-US" sz="2400" dirty="0"/>
              <a:t>Learning about other</a:t>
            </a:r>
          </a:p>
          <a:p>
            <a:pPr eaLnBrk="1" hangingPunct="1">
              <a:buFontTx/>
              <a:buNone/>
              <a:defRPr/>
            </a:pPr>
            <a:r>
              <a:rPr lang="en-US" sz="2400" dirty="0"/>
              <a:t>   cultures and respect</a:t>
            </a:r>
          </a:p>
          <a:p>
            <a:pPr eaLnBrk="1" hangingPunct="1">
              <a:buFontTx/>
              <a:buBlip>
                <a:blip r:embed="rId3"/>
              </a:buBlip>
              <a:defRPr/>
            </a:pPr>
            <a:r>
              <a:rPr lang="en-US" sz="2400" dirty="0"/>
              <a:t>Understanding boundaries</a:t>
            </a:r>
          </a:p>
          <a:p>
            <a:pPr eaLnBrk="1" hangingPunct="1">
              <a:buFontTx/>
              <a:buBlip>
                <a:blip r:embed="rId3"/>
              </a:buBlip>
              <a:defRPr/>
            </a:pPr>
            <a:r>
              <a:rPr lang="en-US" sz="2400" dirty="0"/>
              <a:t>Making good</a:t>
            </a:r>
          </a:p>
          <a:p>
            <a:pPr marL="0" indent="0" eaLnBrk="1" hangingPunct="1">
              <a:buFontTx/>
              <a:buNone/>
              <a:defRPr/>
            </a:pPr>
            <a:r>
              <a:rPr lang="en-US" sz="2400" dirty="0"/>
              <a:t>   relationships with adults</a:t>
            </a:r>
          </a:p>
        </p:txBody>
      </p:sp>
      <p:pic>
        <p:nvPicPr>
          <p:cNvPr id="6" name="Picture 5" descr="C:\Users\ann.staines\Local Settings\Temporary Internet Files\Content.Word\IMG_422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9323" y="4191000"/>
            <a:ext cx="3322954" cy="2209800"/>
          </a:xfrm>
          <a:prstGeom prst="rect">
            <a:avLst/>
          </a:prstGeom>
          <a:ln>
            <a:noFill/>
          </a:ln>
          <a:effectLst>
            <a:softEdge rad="112500"/>
          </a:effectLst>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2381" t="557" r="21429" b="-557"/>
          <a:stretch/>
        </p:blipFill>
        <p:spPr>
          <a:xfrm rot="5400000">
            <a:off x="4962525" y="1503378"/>
            <a:ext cx="2590800" cy="2457450"/>
          </a:xfrm>
          <a:prstGeom prst="rect">
            <a:avLst/>
          </a:prstGeom>
          <a:ln>
            <a:noFill/>
          </a:ln>
          <a:effectLst>
            <a:softEdge rad="112500"/>
          </a:effectLst>
        </p:spPr>
      </p:pic>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533400" y="152400"/>
            <a:ext cx="7391400" cy="1371600"/>
          </a:xfrm>
        </p:spPr>
        <p:txBody>
          <a:bodyPr anchor="ctr"/>
          <a:lstStyle/>
          <a:p>
            <a:pPr eaLnBrk="1" hangingPunct="1"/>
            <a:r>
              <a:rPr lang="en-US" altLang="en-US" sz="4000" dirty="0">
                <a:latin typeface="+mn-lt"/>
              </a:rPr>
              <a:t>PSED - How can you help?</a:t>
            </a:r>
          </a:p>
        </p:txBody>
      </p:sp>
      <p:sp>
        <p:nvSpPr>
          <p:cNvPr id="9219" name="Rectangle 3"/>
          <p:cNvSpPr>
            <a:spLocks noGrp="1" noChangeArrowheads="1"/>
          </p:cNvSpPr>
          <p:nvPr>
            <p:ph type="body" sz="half" idx="4294967295"/>
          </p:nvPr>
        </p:nvSpPr>
        <p:spPr>
          <a:xfrm>
            <a:off x="304800" y="1295400"/>
            <a:ext cx="7696200" cy="3962400"/>
          </a:xfrm>
        </p:spPr>
        <p:txBody>
          <a:bodyPr/>
          <a:lstStyle/>
          <a:p>
            <a:pPr eaLnBrk="1" hangingPunct="1">
              <a:buFontTx/>
              <a:buBlip>
                <a:blip r:embed="rId2"/>
              </a:buBlip>
            </a:pPr>
            <a:r>
              <a:rPr lang="en-GB" altLang="en-US" sz="2400" dirty="0"/>
              <a:t>You can help by encouraging your child to use the toilet independently, </a:t>
            </a:r>
            <a:r>
              <a:rPr lang="en-GB" altLang="en-US" sz="2400" dirty="0" smtClean="0"/>
              <a:t>and to wash </a:t>
            </a:r>
            <a:r>
              <a:rPr lang="en-GB" altLang="en-US" sz="2400" dirty="0"/>
              <a:t>their hands.</a:t>
            </a:r>
          </a:p>
          <a:p>
            <a:pPr eaLnBrk="1" hangingPunct="1">
              <a:buFontTx/>
              <a:buBlip>
                <a:blip r:embed="rId2"/>
              </a:buBlip>
            </a:pPr>
            <a:r>
              <a:rPr lang="en-GB" altLang="en-US" sz="2400" dirty="0"/>
              <a:t>Put on and fasten their coats, clothes and shoes.</a:t>
            </a:r>
          </a:p>
          <a:p>
            <a:pPr eaLnBrk="1" hangingPunct="1">
              <a:buFontTx/>
              <a:buBlip>
                <a:blip r:embed="rId2"/>
              </a:buBlip>
            </a:pPr>
            <a:r>
              <a:rPr lang="en-GB" altLang="en-US" sz="2400" dirty="0"/>
              <a:t>Eat with a knife and fork.</a:t>
            </a:r>
          </a:p>
          <a:p>
            <a:pPr eaLnBrk="1" hangingPunct="1">
              <a:buFontTx/>
              <a:buBlip>
                <a:blip r:embed="rId2"/>
              </a:buBlip>
            </a:pPr>
            <a:r>
              <a:rPr lang="en-GB" altLang="en-US" sz="2400" dirty="0"/>
              <a:t>Playing games which encourage sharing and turn taking will help your child to build their social skills.</a:t>
            </a:r>
          </a:p>
        </p:txBody>
      </p:sp>
      <p:pic>
        <p:nvPicPr>
          <p:cNvPr id="3" name="Picture 3" descr="F:\DCIM\130D7000\DSC_9037.JP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209800" y="4041143"/>
            <a:ext cx="1639543" cy="2359657"/>
          </a:xfrm>
          <a:prstGeom prst="rect">
            <a:avLst/>
          </a:prstGeom>
          <a:ln>
            <a:noFill/>
          </a:ln>
          <a:effectLst>
            <a:softEdge rad="112500"/>
          </a:effectLs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765454" y="4364364"/>
            <a:ext cx="2382496" cy="1786872"/>
          </a:xfrm>
          <a:prstGeom prst="rect">
            <a:avLst/>
          </a:prstGeom>
          <a:ln>
            <a:noFill/>
          </a:ln>
          <a:effectLst>
            <a:softEdge rad="112500"/>
          </a:effectLst>
        </p:spPr>
      </p:pic>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533400" y="152400"/>
            <a:ext cx="6337300" cy="1371600"/>
          </a:xfrm>
        </p:spPr>
        <p:txBody>
          <a:bodyPr anchor="ctr"/>
          <a:lstStyle/>
          <a:p>
            <a:pPr algn="l" eaLnBrk="1" hangingPunct="1"/>
            <a:r>
              <a:rPr lang="en-US" altLang="en-US" dirty="0">
                <a:latin typeface="+mn-lt"/>
              </a:rPr>
              <a:t>Physical Development</a:t>
            </a:r>
            <a:r>
              <a:rPr lang="en-US" altLang="en-US" dirty="0">
                <a:latin typeface="Calibri" pitchFamily="34" charset="0"/>
              </a:rPr>
              <a:t/>
            </a:r>
            <a:br>
              <a:rPr lang="en-US" altLang="en-US" dirty="0">
                <a:latin typeface="Calibri" pitchFamily="34" charset="0"/>
              </a:rPr>
            </a:br>
            <a:endParaRPr lang="en-US" altLang="en-US" dirty="0">
              <a:latin typeface="Calibri" pitchFamily="34" charset="0"/>
            </a:endParaRPr>
          </a:p>
        </p:txBody>
      </p:sp>
      <p:sp>
        <p:nvSpPr>
          <p:cNvPr id="10243" name="Rectangle 3"/>
          <p:cNvSpPr>
            <a:spLocks noGrp="1" noChangeArrowheads="1"/>
          </p:cNvSpPr>
          <p:nvPr>
            <p:ph type="body" sz="half" idx="4294967295"/>
          </p:nvPr>
        </p:nvSpPr>
        <p:spPr>
          <a:xfrm>
            <a:off x="4724400" y="1219200"/>
            <a:ext cx="3810000" cy="4724400"/>
          </a:xfrm>
        </p:spPr>
        <p:txBody>
          <a:bodyPr/>
          <a:lstStyle/>
          <a:p>
            <a:pPr eaLnBrk="1" hangingPunct="1">
              <a:buFontTx/>
              <a:buBlip>
                <a:blip r:embed="rId2"/>
              </a:buBlip>
              <a:defRPr/>
            </a:pPr>
            <a:r>
              <a:rPr lang="en-US" altLang="en-US" sz="2400" dirty="0" smtClean="0"/>
              <a:t>Gross and Fine Motor</a:t>
            </a:r>
          </a:p>
          <a:p>
            <a:pPr eaLnBrk="1" hangingPunct="1">
              <a:buFontTx/>
              <a:buBlip>
                <a:blip r:embed="rId2"/>
              </a:buBlip>
              <a:defRPr/>
            </a:pPr>
            <a:r>
              <a:rPr lang="en-US" altLang="en-US" sz="2400" dirty="0" smtClean="0"/>
              <a:t>Malleable </a:t>
            </a:r>
            <a:r>
              <a:rPr lang="en-US" altLang="en-US" sz="2400" dirty="0"/>
              <a:t>resources (play dough and construction kits)</a:t>
            </a:r>
          </a:p>
          <a:p>
            <a:pPr eaLnBrk="1" hangingPunct="1">
              <a:buFontTx/>
              <a:buBlip>
                <a:blip r:embed="rId2"/>
              </a:buBlip>
              <a:defRPr/>
            </a:pPr>
            <a:r>
              <a:rPr lang="en-US" altLang="en-US" sz="2400" dirty="0"/>
              <a:t>Fasten shoes and coats</a:t>
            </a:r>
          </a:p>
          <a:p>
            <a:pPr marL="0" indent="0" eaLnBrk="1" hangingPunct="1">
              <a:buFontTx/>
              <a:buNone/>
              <a:defRPr/>
            </a:pPr>
            <a:r>
              <a:rPr lang="en-US" altLang="en-US" sz="2400" dirty="0"/>
              <a:t>    </a:t>
            </a:r>
            <a:r>
              <a:rPr lang="en-US" altLang="en-US" sz="2400" dirty="0" smtClean="0"/>
              <a:t>P.E. </a:t>
            </a:r>
            <a:r>
              <a:rPr lang="en-US" altLang="en-US" sz="2400" dirty="0"/>
              <a:t>– getting changed </a:t>
            </a:r>
          </a:p>
          <a:p>
            <a:pPr eaLnBrk="1" hangingPunct="1">
              <a:buFontTx/>
              <a:buBlip>
                <a:blip r:embed="rId2"/>
              </a:buBlip>
              <a:defRPr/>
            </a:pPr>
            <a:r>
              <a:rPr lang="en-US" altLang="en-US" sz="2400" dirty="0"/>
              <a:t>Outdoor area, tree house climbing frame </a:t>
            </a:r>
          </a:p>
          <a:p>
            <a:pPr eaLnBrk="1" hangingPunct="1">
              <a:buFontTx/>
              <a:buBlip>
                <a:blip r:embed="rId2"/>
              </a:buBlip>
              <a:defRPr/>
            </a:pPr>
            <a:r>
              <a:rPr lang="en-US" altLang="en-US" sz="2400" dirty="0"/>
              <a:t>Pencil control</a:t>
            </a:r>
          </a:p>
          <a:p>
            <a:pPr eaLnBrk="1" hangingPunct="1">
              <a:buFontTx/>
              <a:buBlip>
                <a:blip r:embed="rId2"/>
              </a:buBlip>
              <a:defRPr/>
            </a:pPr>
            <a:r>
              <a:rPr lang="en-US" altLang="en-US" sz="2400" dirty="0"/>
              <a:t>ICT navigation</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5100" y="1435100"/>
            <a:ext cx="2946400" cy="2209800"/>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17073"/>
          <a:stretch/>
        </p:blipFill>
        <p:spPr>
          <a:xfrm rot="5400000">
            <a:off x="2087291" y="3481659"/>
            <a:ext cx="2696117" cy="2438400"/>
          </a:xfrm>
          <a:prstGeom prst="rect">
            <a:avLst/>
          </a:prstGeom>
        </p:spPr>
      </p:pic>
    </p:spTree>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533400" y="152400"/>
            <a:ext cx="7086600" cy="1600200"/>
          </a:xfrm>
        </p:spPr>
        <p:txBody>
          <a:bodyPr anchor="ctr"/>
          <a:lstStyle/>
          <a:p>
            <a:pPr eaLnBrk="1" hangingPunct="1"/>
            <a:r>
              <a:rPr lang="en-US" altLang="en-US" dirty="0">
                <a:latin typeface="+mn-lt"/>
              </a:rPr>
              <a:t>Physical Development</a:t>
            </a:r>
            <a:br>
              <a:rPr lang="en-US" altLang="en-US" dirty="0">
                <a:latin typeface="+mn-lt"/>
              </a:rPr>
            </a:br>
            <a:r>
              <a:rPr lang="en-US" altLang="en-US" dirty="0">
                <a:latin typeface="+mn-lt"/>
              </a:rPr>
              <a:t>How can you help?</a:t>
            </a:r>
          </a:p>
        </p:txBody>
      </p:sp>
      <p:sp>
        <p:nvSpPr>
          <p:cNvPr id="11267" name="Rectangle 3"/>
          <p:cNvSpPr>
            <a:spLocks noGrp="1" noChangeArrowheads="1"/>
          </p:cNvSpPr>
          <p:nvPr>
            <p:ph type="body" sz="half" idx="4294967295"/>
          </p:nvPr>
        </p:nvSpPr>
        <p:spPr>
          <a:xfrm>
            <a:off x="457200" y="1828800"/>
            <a:ext cx="7543800" cy="3657600"/>
          </a:xfrm>
        </p:spPr>
        <p:txBody>
          <a:bodyPr/>
          <a:lstStyle/>
          <a:p>
            <a:pPr eaLnBrk="1" hangingPunct="1">
              <a:buFontTx/>
              <a:buBlip>
                <a:blip r:embed="rId2"/>
              </a:buBlip>
            </a:pPr>
            <a:r>
              <a:rPr lang="en-GB" altLang="en-US" sz="2200" dirty="0"/>
              <a:t>Give children time to run, jump, climb and play outdoors.</a:t>
            </a:r>
          </a:p>
          <a:p>
            <a:pPr eaLnBrk="1" hangingPunct="1">
              <a:buFontTx/>
              <a:buBlip>
                <a:blip r:embed="rId2"/>
              </a:buBlip>
            </a:pPr>
            <a:r>
              <a:rPr lang="en-GB" altLang="en-US" sz="2200" dirty="0"/>
              <a:t>Encourage children to take part in activities such as building, drawing, threading beads, or filling and emptying containers in the water.</a:t>
            </a:r>
            <a:endParaRPr lang="en-US" altLang="en-US" sz="2200" dirty="0"/>
          </a:p>
        </p:txBody>
      </p:sp>
      <p:pic>
        <p:nvPicPr>
          <p:cNvPr id="8" name="Picture 7" descr="C:\Users\ann.staines\Local Settings\Temporary Internet Files\Content.Word\IMG_2555.jpg"/>
          <p:cNvPicPr/>
          <p:nvPr/>
        </p:nvPicPr>
        <p:blipFill rotWithShape="1">
          <a:blip r:embed="rId3" cstate="print">
            <a:extLst>
              <a:ext uri="{28A0092B-C50C-407E-A947-70E740481C1C}">
                <a14:useLocalDpi xmlns:a14="http://schemas.microsoft.com/office/drawing/2010/main" val="0"/>
              </a:ext>
            </a:extLst>
          </a:blip>
          <a:srcRect l="19983" r="5432"/>
          <a:stretch/>
        </p:blipFill>
        <p:spPr bwMode="auto">
          <a:xfrm rot="5400000">
            <a:off x="2275761" y="3734515"/>
            <a:ext cx="2687478" cy="2971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410200" y="3897154"/>
            <a:ext cx="3048000" cy="2286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94362" y="304800"/>
            <a:ext cx="5791200" cy="769938"/>
          </a:xfrm>
          <a:prstGeom prst="rect">
            <a:avLst/>
          </a:prstGeom>
          <a:noFill/>
          <a:ln w="9525">
            <a:noFill/>
            <a:miter lim="800000"/>
            <a:headEnd/>
            <a:tailEnd/>
          </a:ln>
        </p:spPr>
        <p:txBody>
          <a:bodyPr>
            <a:spAutoFit/>
          </a:bodyPr>
          <a:lstStyle/>
          <a:p>
            <a:r>
              <a:rPr lang="en-GB" altLang="en-US" sz="4400" dirty="0">
                <a:latin typeface="+mn-lt"/>
              </a:rPr>
              <a:t>Literacy</a:t>
            </a:r>
          </a:p>
        </p:txBody>
      </p:sp>
      <p:sp>
        <p:nvSpPr>
          <p:cNvPr id="16387" name="Rectangle 3"/>
          <p:cNvSpPr>
            <a:spLocks noChangeArrowheads="1"/>
          </p:cNvSpPr>
          <p:nvPr/>
        </p:nvSpPr>
        <p:spPr bwMode="auto">
          <a:xfrm>
            <a:off x="376238" y="1295855"/>
            <a:ext cx="4826000" cy="522287"/>
          </a:xfrm>
          <a:prstGeom prst="rect">
            <a:avLst/>
          </a:prstGeom>
          <a:noFill/>
          <a:ln w="9525">
            <a:noFill/>
            <a:miter lim="800000"/>
            <a:headEnd/>
            <a:tailEnd/>
          </a:ln>
        </p:spPr>
        <p:txBody>
          <a:bodyPr>
            <a:spAutoFit/>
          </a:bodyPr>
          <a:lstStyle/>
          <a:p>
            <a:r>
              <a:rPr lang="en-US" altLang="en-US" sz="2800" dirty="0">
                <a:latin typeface="+mn-lt"/>
              </a:rPr>
              <a:t>Reading and Writing</a:t>
            </a:r>
          </a:p>
        </p:txBody>
      </p:sp>
      <p:sp>
        <p:nvSpPr>
          <p:cNvPr id="16388" name="Rectangle 4"/>
          <p:cNvSpPr>
            <a:spLocks noChangeArrowheads="1"/>
          </p:cNvSpPr>
          <p:nvPr/>
        </p:nvSpPr>
        <p:spPr bwMode="auto">
          <a:xfrm>
            <a:off x="1686942" y="5112928"/>
            <a:ext cx="7634287" cy="1865313"/>
          </a:xfrm>
          <a:prstGeom prst="rect">
            <a:avLst/>
          </a:prstGeom>
          <a:noFill/>
          <a:ln w="9525">
            <a:noFill/>
            <a:miter lim="800000"/>
            <a:headEnd/>
            <a:tailEnd/>
          </a:ln>
        </p:spPr>
        <p:txBody>
          <a:bodyPr>
            <a:spAutoFit/>
          </a:bodyPr>
          <a:lstStyle/>
          <a:p>
            <a:pPr eaLnBrk="1" hangingPunct="1">
              <a:lnSpc>
                <a:spcPct val="90000"/>
              </a:lnSpc>
              <a:buFontTx/>
              <a:buBlip>
                <a:blip r:embed="rId2"/>
              </a:buBlip>
            </a:pPr>
            <a:r>
              <a:rPr lang="en-US" altLang="en-US" sz="2000">
                <a:latin typeface="+mn-lt"/>
              </a:rPr>
              <a:t>Phonics </a:t>
            </a:r>
            <a:r>
              <a:rPr lang="en-US" altLang="en-US" sz="2000" smtClean="0">
                <a:latin typeface="+mn-lt"/>
              </a:rPr>
              <a:t>(letters </a:t>
            </a:r>
            <a:r>
              <a:rPr lang="en-US" altLang="en-US" sz="2000" dirty="0">
                <a:latin typeface="+mn-lt"/>
              </a:rPr>
              <a:t>and </a:t>
            </a:r>
            <a:r>
              <a:rPr lang="en-US" altLang="en-US" sz="2000" dirty="0" smtClean="0">
                <a:latin typeface="+mn-lt"/>
              </a:rPr>
              <a:t>sounds</a:t>
            </a:r>
            <a:r>
              <a:rPr lang="en-US" altLang="en-US" sz="2000" dirty="0">
                <a:latin typeface="Calibri" pitchFamily="34" charset="0"/>
              </a:rPr>
              <a:t>)</a:t>
            </a:r>
            <a:endParaRPr lang="en-US" altLang="en-US" sz="2000" dirty="0">
              <a:latin typeface="+mn-lt"/>
            </a:endParaRPr>
          </a:p>
          <a:p>
            <a:pPr eaLnBrk="1" hangingPunct="1">
              <a:lnSpc>
                <a:spcPct val="90000"/>
              </a:lnSpc>
              <a:buFontTx/>
              <a:buBlip>
                <a:blip r:embed="rId2"/>
              </a:buBlip>
            </a:pPr>
            <a:r>
              <a:rPr lang="en-US" altLang="en-US" sz="2000" dirty="0" err="1">
                <a:latin typeface="+mn-lt"/>
              </a:rPr>
              <a:t>Recognising</a:t>
            </a:r>
            <a:r>
              <a:rPr lang="en-US" altLang="en-US" sz="2000" dirty="0">
                <a:latin typeface="+mn-lt"/>
              </a:rPr>
              <a:t> and writing own name</a:t>
            </a:r>
          </a:p>
          <a:p>
            <a:pPr eaLnBrk="1" hangingPunct="1">
              <a:lnSpc>
                <a:spcPct val="90000"/>
              </a:lnSpc>
              <a:buFontTx/>
              <a:buBlip>
                <a:blip r:embed="rId2"/>
              </a:buBlip>
            </a:pPr>
            <a:r>
              <a:rPr lang="en-US" altLang="en-US" sz="2000" dirty="0">
                <a:latin typeface="+mn-lt"/>
              </a:rPr>
              <a:t>Key reading and writing words</a:t>
            </a:r>
          </a:p>
          <a:p>
            <a:pPr eaLnBrk="1" hangingPunct="1">
              <a:lnSpc>
                <a:spcPct val="90000"/>
              </a:lnSpc>
              <a:buFontTx/>
              <a:buBlip>
                <a:blip r:embed="rId2"/>
              </a:buBlip>
            </a:pPr>
            <a:r>
              <a:rPr lang="en-US" altLang="en-US" sz="2000" dirty="0">
                <a:latin typeface="+mn-lt"/>
              </a:rPr>
              <a:t>Reading books and labels</a:t>
            </a:r>
          </a:p>
          <a:p>
            <a:pPr eaLnBrk="1" hangingPunct="1">
              <a:lnSpc>
                <a:spcPct val="90000"/>
              </a:lnSpc>
              <a:buFontTx/>
              <a:buBlip>
                <a:blip r:embed="rId2"/>
              </a:buBlip>
            </a:pPr>
            <a:r>
              <a:rPr lang="en-US" altLang="en-US" sz="2000" dirty="0" smtClean="0">
                <a:latin typeface="+mn-lt"/>
              </a:rPr>
              <a:t>Independent </a:t>
            </a:r>
            <a:r>
              <a:rPr lang="en-US" altLang="en-US" sz="2000" dirty="0">
                <a:latin typeface="+mn-lt"/>
              </a:rPr>
              <a:t>mark-making</a:t>
            </a:r>
            <a:r>
              <a:rPr lang="en-US" altLang="en-US" sz="2400" dirty="0">
                <a:latin typeface="+mn-lt"/>
              </a:rPr>
              <a:t>.</a:t>
            </a:r>
          </a:p>
          <a:p>
            <a:pPr eaLnBrk="1" hangingPunct="1">
              <a:lnSpc>
                <a:spcPct val="90000"/>
              </a:lnSpc>
            </a:pPr>
            <a:endParaRPr lang="en-US" altLang="en-US" sz="2400" dirty="0"/>
          </a:p>
        </p:txBody>
      </p:sp>
      <p:pic>
        <p:nvPicPr>
          <p:cNvPr id="2" name="Picture 2" descr="A picture containing grass, outdoor&#10;&#10;Description generated with very high confidence">
            <a:extLst>
              <a:ext uri="{FF2B5EF4-FFF2-40B4-BE49-F238E27FC236}">
                <a16:creationId xmlns:a16="http://schemas.microsoft.com/office/drawing/2014/main" id="{C0D9D2D0-3267-4A16-9E27-8E37D95D40CE}"/>
              </a:ext>
            </a:extLst>
          </p:cNvPr>
          <p:cNvPicPr>
            <a:picLocks noChangeAspect="1"/>
          </p:cNvPicPr>
          <p:nvPr/>
        </p:nvPicPr>
        <p:blipFill>
          <a:blip r:embed="rId3"/>
          <a:stretch>
            <a:fillRect/>
          </a:stretch>
        </p:blipFill>
        <p:spPr>
          <a:xfrm rot="10800000">
            <a:off x="5105400" y="2590800"/>
            <a:ext cx="3185112" cy="2293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descr="C:\Users\ann.staines\Local Settings\Temporary Internet Files\Content.Word\IMG_4213.jpg"/>
          <p:cNvPicPr/>
          <p:nvPr/>
        </p:nvPicPr>
        <p:blipFill rotWithShape="1">
          <a:blip r:embed="rId4" cstate="print">
            <a:extLst>
              <a:ext uri="{28A0092B-C50C-407E-A947-70E740481C1C}">
                <a14:useLocalDpi xmlns:a14="http://schemas.microsoft.com/office/drawing/2010/main" val="0"/>
              </a:ext>
            </a:extLst>
          </a:blip>
          <a:srcRect/>
          <a:stretch/>
        </p:blipFill>
        <p:spPr bwMode="auto">
          <a:xfrm rot="5400000">
            <a:off x="1010876" y="2057722"/>
            <a:ext cx="2363075" cy="2320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style>
          <a:lnRef idx="2">
            <a:schemeClr val="accent3">
              <a:shade val="50000"/>
            </a:schemeClr>
          </a:lnRef>
          <a:fillRef idx="1">
            <a:schemeClr val="accent3"/>
          </a:fillRef>
          <a:effectRef idx="0">
            <a:schemeClr val="accent3"/>
          </a:effectRef>
          <a:fontRef idx="minor">
            <a:schemeClr val="lt1"/>
          </a:fontRef>
        </p:style>
      </p:pic>
      <p:pic>
        <p:nvPicPr>
          <p:cNvPr id="4" name="Picture 4" descr="A picture containing child, person, indoor, boy&#10;&#10;Description generated with very high confidence">
            <a:extLst>
              <a:ext uri="{FF2B5EF4-FFF2-40B4-BE49-F238E27FC236}">
                <a16:creationId xmlns:a16="http://schemas.microsoft.com/office/drawing/2014/main" id="{3D4C2AE7-39BD-42CB-90B3-49753320C23D}"/>
              </a:ext>
            </a:extLst>
          </p:cNvPr>
          <p:cNvPicPr>
            <a:picLocks noChangeAspect="1"/>
          </p:cNvPicPr>
          <p:nvPr/>
        </p:nvPicPr>
        <p:blipFill>
          <a:blip r:embed="rId5"/>
          <a:stretch>
            <a:fillRect/>
          </a:stretch>
        </p:blipFill>
        <p:spPr>
          <a:xfrm>
            <a:off x="4151749" y="160485"/>
            <a:ext cx="2704672" cy="23709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457200" y="304800"/>
            <a:ext cx="7315200" cy="1323439"/>
          </a:xfrm>
          <a:prstGeom prst="rect">
            <a:avLst/>
          </a:prstGeom>
          <a:noFill/>
          <a:ln w="9525">
            <a:noFill/>
            <a:miter lim="800000"/>
            <a:headEnd/>
            <a:tailEnd/>
          </a:ln>
        </p:spPr>
        <p:txBody>
          <a:bodyPr wrap="square">
            <a:spAutoFit/>
          </a:bodyPr>
          <a:lstStyle/>
          <a:p>
            <a:pPr algn="ctr"/>
            <a:r>
              <a:rPr lang="en-US" altLang="en-US" sz="4000" dirty="0" smtClean="0">
                <a:latin typeface="+mn-lt"/>
                <a:cs typeface="Calibri" pitchFamily="34" charset="0"/>
              </a:rPr>
              <a:t>Literacy </a:t>
            </a:r>
            <a:r>
              <a:rPr lang="en-US" altLang="en-US" sz="4000" dirty="0">
                <a:latin typeface="+mn-lt"/>
                <a:cs typeface="Calibri" pitchFamily="34" charset="0"/>
              </a:rPr>
              <a:t>– </a:t>
            </a:r>
            <a:br>
              <a:rPr lang="en-US" altLang="en-US" sz="4000" dirty="0">
                <a:latin typeface="+mn-lt"/>
                <a:cs typeface="Calibri" pitchFamily="34" charset="0"/>
              </a:rPr>
            </a:br>
            <a:r>
              <a:rPr lang="en-US" altLang="en-US" sz="4000" dirty="0">
                <a:latin typeface="+mn-lt"/>
                <a:cs typeface="Calibri" pitchFamily="34" charset="0"/>
              </a:rPr>
              <a:t>How can you help?</a:t>
            </a:r>
            <a:endParaRPr lang="en-GB" altLang="en-US" sz="4000" dirty="0">
              <a:latin typeface="+mn-lt"/>
              <a:cs typeface="Calibri" pitchFamily="34" charset="0"/>
            </a:endParaRPr>
          </a:p>
        </p:txBody>
      </p:sp>
      <p:sp>
        <p:nvSpPr>
          <p:cNvPr id="17411" name="Rectangle 2"/>
          <p:cNvSpPr>
            <a:spLocks noChangeArrowheads="1"/>
          </p:cNvSpPr>
          <p:nvPr/>
        </p:nvSpPr>
        <p:spPr bwMode="auto">
          <a:xfrm>
            <a:off x="609600" y="1752600"/>
            <a:ext cx="7620000" cy="4339650"/>
          </a:xfrm>
          <a:prstGeom prst="rect">
            <a:avLst/>
          </a:prstGeom>
          <a:noFill/>
          <a:ln w="9525">
            <a:noFill/>
            <a:miter lim="800000"/>
            <a:headEnd/>
            <a:tailEnd/>
          </a:ln>
        </p:spPr>
        <p:txBody>
          <a:bodyPr wrap="square">
            <a:spAutoFit/>
          </a:bodyPr>
          <a:lstStyle/>
          <a:p>
            <a:pPr eaLnBrk="1" hangingPunct="1"/>
            <a:endParaRPr lang="en-GB" altLang="en-US" sz="2000" dirty="0"/>
          </a:p>
          <a:p>
            <a:pPr eaLnBrk="1" hangingPunct="1">
              <a:buFontTx/>
              <a:buBlip>
                <a:blip r:embed="rId2"/>
              </a:buBlip>
            </a:pPr>
            <a:r>
              <a:rPr lang="en-GB" altLang="en-US" sz="2000" dirty="0" smtClean="0">
                <a:latin typeface="+mn-lt"/>
              </a:rPr>
              <a:t> Encourage </a:t>
            </a:r>
            <a:r>
              <a:rPr lang="en-GB" altLang="en-US" sz="2000" dirty="0">
                <a:latin typeface="+mn-lt"/>
              </a:rPr>
              <a:t>formation of lower case letters </a:t>
            </a:r>
            <a:r>
              <a:rPr lang="en-GB" altLang="en-US" sz="2000" dirty="0" smtClean="0">
                <a:latin typeface="+mn-lt"/>
              </a:rPr>
              <a:t>to </a:t>
            </a:r>
            <a:r>
              <a:rPr lang="en-GB" altLang="en-US" sz="2000" dirty="0">
                <a:latin typeface="+mn-lt"/>
              </a:rPr>
              <a:t>write name </a:t>
            </a:r>
            <a:r>
              <a:rPr lang="en-GB" altLang="en-US" sz="2000" dirty="0" smtClean="0">
                <a:latin typeface="+mn-lt"/>
              </a:rPr>
              <a:t> </a:t>
            </a:r>
          </a:p>
          <a:p>
            <a:pPr eaLnBrk="1" hangingPunct="1"/>
            <a:r>
              <a:rPr lang="en-GB" altLang="en-US" sz="2000" dirty="0">
                <a:latin typeface="+mn-lt"/>
              </a:rPr>
              <a:t> </a:t>
            </a:r>
            <a:r>
              <a:rPr lang="en-GB" altLang="en-US" sz="2000" dirty="0" smtClean="0">
                <a:latin typeface="+mn-lt"/>
              </a:rPr>
              <a:t>  and all </a:t>
            </a:r>
            <a:r>
              <a:rPr lang="en-GB" altLang="en-US" sz="2000" dirty="0">
                <a:latin typeface="+mn-lt"/>
              </a:rPr>
              <a:t>letters of the alphabet. </a:t>
            </a:r>
          </a:p>
          <a:p>
            <a:pPr eaLnBrk="1" hangingPunct="1">
              <a:buFontTx/>
              <a:buBlip>
                <a:blip r:embed="rId2"/>
              </a:buBlip>
            </a:pPr>
            <a:r>
              <a:rPr lang="en-GB" altLang="en-US" sz="2000" dirty="0" smtClean="0">
                <a:latin typeface="+mn-lt"/>
              </a:rPr>
              <a:t> Reading </a:t>
            </a:r>
            <a:r>
              <a:rPr lang="en-GB" altLang="en-US" sz="2000" dirty="0">
                <a:latin typeface="+mn-lt"/>
              </a:rPr>
              <a:t>a range of books (stories, information books, </a:t>
            </a:r>
            <a:endParaRPr lang="en-GB" altLang="en-US" sz="2000" dirty="0" smtClean="0">
              <a:latin typeface="+mn-lt"/>
            </a:endParaRPr>
          </a:p>
          <a:p>
            <a:pPr eaLnBrk="1" hangingPunct="1"/>
            <a:r>
              <a:rPr lang="en-GB" altLang="en-US" sz="2000" dirty="0">
                <a:latin typeface="+mn-lt"/>
              </a:rPr>
              <a:t> </a:t>
            </a:r>
            <a:r>
              <a:rPr lang="en-GB" altLang="en-US" sz="2000" dirty="0" smtClean="0">
                <a:latin typeface="+mn-lt"/>
              </a:rPr>
              <a:t>  newspapers</a:t>
            </a:r>
            <a:r>
              <a:rPr lang="en-GB" altLang="en-US" sz="2000" dirty="0">
                <a:latin typeface="+mn-lt"/>
              </a:rPr>
              <a:t>, magazines, comics etc), encouraging your child </a:t>
            </a:r>
            <a:endParaRPr lang="en-GB" altLang="en-US" sz="2000" dirty="0" smtClean="0">
              <a:latin typeface="+mn-lt"/>
            </a:endParaRPr>
          </a:p>
          <a:p>
            <a:pPr eaLnBrk="1" hangingPunct="1"/>
            <a:r>
              <a:rPr lang="en-GB" altLang="en-US" sz="2000" dirty="0">
                <a:latin typeface="+mn-lt"/>
              </a:rPr>
              <a:t> </a:t>
            </a:r>
            <a:r>
              <a:rPr lang="en-GB" altLang="en-US" sz="2000" dirty="0" smtClean="0">
                <a:latin typeface="+mn-lt"/>
              </a:rPr>
              <a:t>  to </a:t>
            </a:r>
            <a:r>
              <a:rPr lang="en-GB" altLang="en-US" sz="2000" dirty="0">
                <a:latin typeface="+mn-lt"/>
              </a:rPr>
              <a:t>join in and talk about books.</a:t>
            </a:r>
          </a:p>
          <a:p>
            <a:pPr eaLnBrk="1" hangingPunct="1">
              <a:buFontTx/>
              <a:buBlip>
                <a:blip r:embed="rId2"/>
              </a:buBlip>
            </a:pPr>
            <a:r>
              <a:rPr lang="en-GB" altLang="en-US" sz="2000" dirty="0" smtClean="0">
                <a:latin typeface="+mn-lt"/>
              </a:rPr>
              <a:t> Read </a:t>
            </a:r>
            <a:r>
              <a:rPr lang="en-GB" altLang="en-US" sz="2000" dirty="0">
                <a:latin typeface="+mn-lt"/>
              </a:rPr>
              <a:t>daily and write comments about your child’s </a:t>
            </a:r>
            <a:endParaRPr lang="en-GB" altLang="en-US" sz="2000" dirty="0" smtClean="0">
              <a:latin typeface="+mn-lt"/>
            </a:endParaRPr>
          </a:p>
          <a:p>
            <a:pPr eaLnBrk="1" hangingPunct="1"/>
            <a:r>
              <a:rPr lang="en-GB" altLang="en-US" sz="2000" dirty="0" smtClean="0">
                <a:latin typeface="+mn-lt"/>
              </a:rPr>
              <a:t>   reading </a:t>
            </a:r>
            <a:r>
              <a:rPr lang="en-GB" altLang="en-US" sz="2000" dirty="0">
                <a:latin typeface="+mn-lt"/>
              </a:rPr>
              <a:t>in their school reading diary</a:t>
            </a:r>
            <a:r>
              <a:rPr lang="en-GB" altLang="en-US" sz="2400" dirty="0">
                <a:latin typeface="+mn-lt"/>
              </a:rPr>
              <a:t>. </a:t>
            </a:r>
            <a:endParaRPr lang="en-GB" altLang="en-US" sz="2400" dirty="0" smtClean="0">
              <a:latin typeface="+mn-lt"/>
            </a:endParaRPr>
          </a:p>
          <a:p>
            <a:pPr eaLnBrk="1" hangingPunct="1"/>
            <a:r>
              <a:rPr lang="en-GB" altLang="en-US" sz="2400" dirty="0" smtClean="0">
                <a:latin typeface="+mn-lt"/>
              </a:rPr>
              <a:t>  (</a:t>
            </a:r>
            <a:r>
              <a:rPr lang="en-GB" altLang="en-US" sz="2000" dirty="0">
                <a:latin typeface="+mn-lt"/>
              </a:rPr>
              <a:t>Please send this in daily).</a:t>
            </a:r>
          </a:p>
          <a:p>
            <a:pPr eaLnBrk="1" hangingPunct="1">
              <a:buFontTx/>
              <a:buBlip>
                <a:blip r:embed="rId2"/>
              </a:buBlip>
            </a:pPr>
            <a:r>
              <a:rPr lang="en-GB" altLang="en-US" sz="2000" dirty="0" smtClean="0">
                <a:latin typeface="+mn-lt"/>
              </a:rPr>
              <a:t>Teach </a:t>
            </a:r>
            <a:r>
              <a:rPr lang="en-GB" altLang="en-US" sz="2000" dirty="0">
                <a:latin typeface="+mn-lt"/>
              </a:rPr>
              <a:t>the letter ‘sounds’ known as </a:t>
            </a:r>
            <a:endParaRPr lang="en-GB" altLang="en-US" sz="2000" dirty="0" smtClean="0">
              <a:latin typeface="+mn-lt"/>
            </a:endParaRPr>
          </a:p>
          <a:p>
            <a:pPr eaLnBrk="1" hangingPunct="1"/>
            <a:r>
              <a:rPr lang="en-GB" altLang="en-US" sz="2000" dirty="0" smtClean="0">
                <a:latin typeface="+mn-lt"/>
              </a:rPr>
              <a:t>   phonemes </a:t>
            </a:r>
            <a:r>
              <a:rPr lang="en-GB" altLang="en-US" sz="2000" dirty="0">
                <a:latin typeface="+mn-lt"/>
              </a:rPr>
              <a:t>to blend words together. </a:t>
            </a:r>
          </a:p>
          <a:p>
            <a:pPr eaLnBrk="1" hangingPunct="1"/>
            <a:endParaRPr lang="en-GB" altLang="en-US" sz="2400" dirty="0"/>
          </a:p>
          <a:p>
            <a:pPr eaLnBrk="1" hangingPunct="1">
              <a:buFontTx/>
              <a:buBlip>
                <a:blip r:embed="rId2"/>
              </a:buBlip>
            </a:pPr>
            <a:endParaRPr lang="en-GB" altLang="en-US" sz="2400" dirty="0"/>
          </a:p>
        </p:txBody>
      </p:sp>
      <p:pic>
        <p:nvPicPr>
          <p:cNvPr id="5" name="Picture 4" descr="C:\Users\ann.staines\Local Settings\Temporary Internet Files\Content.Word\IMG_4215.jpg"/>
          <p:cNvPicPr/>
          <p:nvPr/>
        </p:nvPicPr>
        <p:blipFill rotWithShape="1">
          <a:blip r:embed="rId3" cstate="print">
            <a:extLst>
              <a:ext uri="{28A0092B-C50C-407E-A947-70E740481C1C}">
                <a14:useLocalDpi xmlns:a14="http://schemas.microsoft.com/office/drawing/2010/main" val="0"/>
              </a:ext>
            </a:extLst>
          </a:blip>
          <a:srcRect t="6002" r="14643" b="5826"/>
          <a:stretch/>
        </p:blipFill>
        <p:spPr bwMode="auto">
          <a:xfrm>
            <a:off x="5486400" y="4038600"/>
            <a:ext cx="2819400" cy="2402175"/>
          </a:xfrm>
          <a:prstGeom prst="ellipse">
            <a:avLst/>
          </a:prstGeom>
          <a:ln>
            <a:noFill/>
          </a:ln>
          <a:effectLst>
            <a:softEdge rad="112500"/>
          </a:effectLst>
        </p:spPr>
      </p:pic>
    </p:spTree>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381000" y="152400"/>
            <a:ext cx="7315200" cy="1524000"/>
          </a:xfrm>
        </p:spPr>
        <p:txBody>
          <a:bodyPr anchor="ctr"/>
          <a:lstStyle/>
          <a:p>
            <a:pPr eaLnBrk="1" hangingPunct="1"/>
            <a:r>
              <a:rPr lang="en-US" altLang="en-US" dirty="0">
                <a:latin typeface="+mn-lt"/>
              </a:rPr>
              <a:t>Mathematics </a:t>
            </a:r>
            <a:br>
              <a:rPr lang="en-US" altLang="en-US" dirty="0">
                <a:latin typeface="+mn-lt"/>
              </a:rPr>
            </a:br>
            <a:r>
              <a:rPr lang="en-US" altLang="en-US" sz="2800" dirty="0">
                <a:latin typeface="+mn-lt"/>
              </a:rPr>
              <a:t>Numbers, Shapes, Space, and Measures</a:t>
            </a:r>
          </a:p>
        </p:txBody>
      </p:sp>
      <p:sp>
        <p:nvSpPr>
          <p:cNvPr id="12291" name="Rectangle 3"/>
          <p:cNvSpPr>
            <a:spLocks noGrp="1" noChangeArrowheads="1"/>
          </p:cNvSpPr>
          <p:nvPr>
            <p:ph type="body" sz="half" idx="4294967295"/>
          </p:nvPr>
        </p:nvSpPr>
        <p:spPr>
          <a:xfrm>
            <a:off x="228600" y="2057400"/>
            <a:ext cx="6858000" cy="4114800"/>
          </a:xfrm>
        </p:spPr>
        <p:txBody>
          <a:bodyPr/>
          <a:lstStyle/>
          <a:p>
            <a:pPr eaLnBrk="1" hangingPunct="1">
              <a:lnSpc>
                <a:spcPct val="90000"/>
              </a:lnSpc>
              <a:buFontTx/>
              <a:buBlip>
                <a:blip r:embed="rId2"/>
              </a:buBlip>
              <a:defRPr/>
            </a:pPr>
            <a:r>
              <a:rPr lang="en-US" sz="2400" dirty="0"/>
              <a:t>Counting</a:t>
            </a:r>
          </a:p>
          <a:p>
            <a:pPr eaLnBrk="1" hangingPunct="1">
              <a:lnSpc>
                <a:spcPct val="90000"/>
              </a:lnSpc>
              <a:buFontTx/>
              <a:buBlip>
                <a:blip r:embed="rId2"/>
              </a:buBlip>
              <a:defRPr/>
            </a:pPr>
            <a:r>
              <a:rPr lang="en-US" sz="2400" dirty="0" err="1"/>
              <a:t>Recognising</a:t>
            </a:r>
            <a:r>
              <a:rPr lang="en-US" sz="2400" dirty="0"/>
              <a:t> numbers and </a:t>
            </a:r>
          </a:p>
          <a:p>
            <a:pPr marL="0" indent="0" eaLnBrk="1" hangingPunct="1">
              <a:lnSpc>
                <a:spcPct val="90000"/>
              </a:lnSpc>
              <a:buFontTx/>
              <a:buNone/>
              <a:defRPr/>
            </a:pPr>
            <a:r>
              <a:rPr lang="en-US" sz="2400" dirty="0"/>
              <a:t>    </a:t>
            </a:r>
            <a:r>
              <a:rPr lang="en-US" sz="2400" dirty="0" smtClean="0"/>
              <a:t>what </a:t>
            </a:r>
            <a:r>
              <a:rPr lang="en-US" sz="2400" dirty="0"/>
              <a:t>they mean</a:t>
            </a:r>
          </a:p>
          <a:p>
            <a:pPr eaLnBrk="1" hangingPunct="1">
              <a:lnSpc>
                <a:spcPct val="90000"/>
              </a:lnSpc>
              <a:buFontTx/>
              <a:buBlip>
                <a:blip r:embed="rId2"/>
              </a:buBlip>
              <a:defRPr/>
            </a:pPr>
            <a:r>
              <a:rPr lang="en-US" sz="2400" dirty="0"/>
              <a:t>Calculation</a:t>
            </a:r>
          </a:p>
          <a:p>
            <a:pPr eaLnBrk="1" hangingPunct="1">
              <a:lnSpc>
                <a:spcPct val="90000"/>
              </a:lnSpc>
              <a:buFontTx/>
              <a:buBlip>
                <a:blip r:embed="rId2"/>
              </a:buBlip>
              <a:defRPr/>
            </a:pPr>
            <a:r>
              <a:rPr lang="en-US" sz="2400" dirty="0"/>
              <a:t>Shape</a:t>
            </a:r>
          </a:p>
          <a:p>
            <a:pPr eaLnBrk="1" hangingPunct="1">
              <a:lnSpc>
                <a:spcPct val="90000"/>
              </a:lnSpc>
              <a:buFontTx/>
              <a:buBlip>
                <a:blip r:embed="rId2"/>
              </a:buBlip>
              <a:defRPr/>
            </a:pPr>
            <a:r>
              <a:rPr lang="en-US" sz="2400" dirty="0"/>
              <a:t>Pattern</a:t>
            </a:r>
          </a:p>
          <a:p>
            <a:pPr eaLnBrk="1" hangingPunct="1">
              <a:lnSpc>
                <a:spcPct val="90000"/>
              </a:lnSpc>
              <a:buFontTx/>
              <a:buBlip>
                <a:blip r:embed="rId2"/>
              </a:buBlip>
              <a:defRPr/>
            </a:pPr>
            <a:r>
              <a:rPr lang="en-US" sz="2400" dirty="0"/>
              <a:t>Problem solving</a:t>
            </a:r>
          </a:p>
          <a:p>
            <a:pPr eaLnBrk="1" hangingPunct="1">
              <a:lnSpc>
                <a:spcPct val="90000"/>
              </a:lnSpc>
              <a:buFontTx/>
              <a:buBlip>
                <a:blip r:embed="rId2"/>
              </a:buBlip>
              <a:defRPr/>
            </a:pPr>
            <a:r>
              <a:rPr lang="en-US" sz="2400" dirty="0"/>
              <a:t>Measuring </a:t>
            </a:r>
          </a:p>
        </p:txBody>
      </p:sp>
      <p:pic>
        <p:nvPicPr>
          <p:cNvPr id="2" name="Picture 2" descr="A group of young children sitting on a table&#10;&#10;Description generated with high confidence">
            <a:extLst>
              <a:ext uri="{FF2B5EF4-FFF2-40B4-BE49-F238E27FC236}">
                <a16:creationId xmlns:a16="http://schemas.microsoft.com/office/drawing/2014/main" id="{BC2E9CC6-3A01-4869-8494-5802D71EA5E8}"/>
              </a:ext>
            </a:extLst>
          </p:cNvPr>
          <p:cNvPicPr>
            <a:picLocks noChangeAspect="1"/>
          </p:cNvPicPr>
          <p:nvPr/>
        </p:nvPicPr>
        <p:blipFill>
          <a:blip r:embed="rId3"/>
          <a:stretch>
            <a:fillRect/>
          </a:stretch>
        </p:blipFill>
        <p:spPr>
          <a:xfrm>
            <a:off x="4275414" y="1600199"/>
            <a:ext cx="3218379" cy="1905991"/>
          </a:xfrm>
          <a:prstGeom prst="rect">
            <a:avLst/>
          </a:prstGeom>
          <a:ln>
            <a:noFill/>
          </a:ln>
          <a:effectLst>
            <a:softEdge rad="112500"/>
          </a:effectLst>
        </p:spPr>
      </p:pic>
      <p:pic>
        <p:nvPicPr>
          <p:cNvPr id="8" name="Picture 7" descr="C:\Users\ann.staines\Local Settings\Temporary Internet Files\Content.Word\IMG_422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0" y="3657600"/>
            <a:ext cx="3042068" cy="2362200"/>
          </a:xfrm>
          <a:prstGeom prst="rect">
            <a:avLst/>
          </a:prstGeom>
          <a:ln>
            <a:noFill/>
          </a:ln>
          <a:effectLst>
            <a:softEdge rad="112500"/>
          </a:effectLst>
        </p:spPr>
      </p:pic>
      <p:pic>
        <p:nvPicPr>
          <p:cNvPr id="6" name="Picture 5" descr="C:\Users\ann.staines\Local Settings\Temporary Internet Files\Content.Word\IMG_2590.jpg"/>
          <p:cNvPicPr/>
          <p:nvPr/>
        </p:nvPicPr>
        <p:blipFill rotWithShape="1">
          <a:blip r:embed="rId5" cstate="print">
            <a:extLst>
              <a:ext uri="{28A0092B-C50C-407E-A947-70E740481C1C}">
                <a14:useLocalDpi xmlns:a14="http://schemas.microsoft.com/office/drawing/2010/main" val="0"/>
              </a:ext>
            </a:extLst>
          </a:blip>
          <a:srcRect l="16431" t="7459" r="5129" b="8567"/>
          <a:stretch/>
        </p:blipFill>
        <p:spPr bwMode="auto">
          <a:xfrm rot="5400000">
            <a:off x="5900735" y="3806229"/>
            <a:ext cx="3186115" cy="2547937"/>
          </a:xfrm>
          <a:prstGeom prst="rect">
            <a:avLst/>
          </a:prstGeom>
          <a:ln>
            <a:noFill/>
          </a:ln>
          <a:effectLst>
            <a:softEdge rad="112500"/>
          </a:effectLst>
        </p:spPr>
      </p:pic>
    </p:spTree>
  </p:cSld>
  <p:clrMapOvr>
    <a:masterClrMapping/>
  </p:clrMapOvr>
  <p:transition>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609600" y="0"/>
            <a:ext cx="7010400" cy="1447800"/>
          </a:xfrm>
        </p:spPr>
        <p:txBody>
          <a:bodyPr anchor="ctr"/>
          <a:lstStyle/>
          <a:p>
            <a:pPr eaLnBrk="1" hangingPunct="1"/>
            <a:r>
              <a:rPr lang="en-US" altLang="en-US" dirty="0">
                <a:latin typeface="+mn-lt"/>
              </a:rPr>
              <a:t>Mathematics– </a:t>
            </a:r>
            <a:br>
              <a:rPr lang="en-US" altLang="en-US" dirty="0">
                <a:latin typeface="+mn-lt"/>
              </a:rPr>
            </a:br>
            <a:r>
              <a:rPr lang="en-US" altLang="en-US" dirty="0">
                <a:latin typeface="+mn-lt"/>
              </a:rPr>
              <a:t>How can you help?</a:t>
            </a:r>
          </a:p>
        </p:txBody>
      </p:sp>
      <p:sp>
        <p:nvSpPr>
          <p:cNvPr id="19459" name="Rectangle 3"/>
          <p:cNvSpPr>
            <a:spLocks noGrp="1" noChangeArrowheads="1"/>
          </p:cNvSpPr>
          <p:nvPr>
            <p:ph type="body" sz="half" idx="4294967295"/>
          </p:nvPr>
        </p:nvSpPr>
        <p:spPr>
          <a:xfrm>
            <a:off x="457200" y="1600200"/>
            <a:ext cx="7772400" cy="3810000"/>
          </a:xfrm>
        </p:spPr>
        <p:txBody>
          <a:bodyPr/>
          <a:lstStyle/>
          <a:p>
            <a:pPr eaLnBrk="1" hangingPunct="1">
              <a:buFontTx/>
              <a:buBlip>
                <a:blip r:embed="rId2"/>
              </a:buBlip>
            </a:pPr>
            <a:r>
              <a:rPr lang="en-GB" altLang="en-US" sz="2400" dirty="0"/>
              <a:t>Talk about the shapes you can see in the </a:t>
            </a:r>
            <a:r>
              <a:rPr lang="en-GB" altLang="en-US" sz="2400" dirty="0" smtClean="0"/>
              <a:t>environment.</a:t>
            </a:r>
            <a:endParaRPr lang="en-GB" altLang="en-US" sz="2400" dirty="0"/>
          </a:p>
          <a:p>
            <a:pPr eaLnBrk="1" hangingPunct="1">
              <a:buFontTx/>
              <a:buBlip>
                <a:blip r:embed="rId2"/>
              </a:buBlip>
            </a:pPr>
            <a:r>
              <a:rPr lang="en-GB" altLang="en-US" sz="2400" dirty="0"/>
              <a:t>Comparing things which are heavy and light or long and </a:t>
            </a:r>
            <a:r>
              <a:rPr lang="en-GB" altLang="en-US" sz="2400" dirty="0" smtClean="0"/>
              <a:t>short.</a:t>
            </a:r>
            <a:endParaRPr lang="en-GB" altLang="en-US" sz="2400" dirty="0"/>
          </a:p>
          <a:p>
            <a:pPr eaLnBrk="1" hangingPunct="1">
              <a:buFontTx/>
              <a:buBlip>
                <a:blip r:embed="rId2"/>
              </a:buBlip>
            </a:pPr>
            <a:r>
              <a:rPr lang="en-GB" altLang="en-US" sz="2400" dirty="0"/>
              <a:t>Pointing out numbers all </a:t>
            </a:r>
            <a:r>
              <a:rPr lang="en-GB" altLang="en-US" sz="2400" dirty="0" smtClean="0"/>
              <a:t>around.</a:t>
            </a:r>
            <a:endParaRPr lang="en-GB" altLang="en-US" sz="2400" dirty="0"/>
          </a:p>
          <a:p>
            <a:pPr eaLnBrk="1" hangingPunct="1">
              <a:buFontTx/>
              <a:buBlip>
                <a:blip r:embed="rId2"/>
              </a:buBlip>
            </a:pPr>
            <a:r>
              <a:rPr lang="en-GB" altLang="en-US" sz="2400" dirty="0"/>
              <a:t>Singing counting songs and </a:t>
            </a:r>
            <a:r>
              <a:rPr lang="en-GB" altLang="en-US" sz="2400" dirty="0" smtClean="0"/>
              <a:t>rhymes.</a:t>
            </a:r>
            <a:endParaRPr lang="en-GB" altLang="en-US" sz="2400" dirty="0"/>
          </a:p>
          <a:p>
            <a:pPr eaLnBrk="1" hangingPunct="1">
              <a:buFontTx/>
              <a:buBlip>
                <a:blip r:embed="rId2"/>
              </a:buBlip>
            </a:pPr>
            <a:r>
              <a:rPr lang="en-GB" altLang="en-US" sz="2400" dirty="0"/>
              <a:t>Counting, adding and subtracting </a:t>
            </a:r>
            <a:r>
              <a:rPr lang="en-GB" altLang="en-US" sz="2400" dirty="0" smtClean="0"/>
              <a:t>anything                           and </a:t>
            </a:r>
            <a:r>
              <a:rPr lang="en-GB" altLang="en-US" sz="2400" dirty="0"/>
              <a:t>everything - socks, cars, shopping, </a:t>
            </a:r>
            <a:r>
              <a:rPr lang="en-GB" altLang="en-US" sz="2400" dirty="0" smtClean="0"/>
              <a:t>                        cutlery</a:t>
            </a:r>
            <a:r>
              <a:rPr lang="en-GB" altLang="en-US" sz="2400" dirty="0"/>
              <a:t>, </a:t>
            </a:r>
            <a:r>
              <a:rPr lang="en-GB" altLang="en-US" sz="2400" dirty="0" smtClean="0"/>
              <a:t>fingers </a:t>
            </a:r>
            <a:r>
              <a:rPr lang="en-GB" altLang="en-US" sz="2400" dirty="0"/>
              <a:t>and toes!</a:t>
            </a:r>
          </a:p>
        </p:txBody>
      </p:sp>
      <p:pic>
        <p:nvPicPr>
          <p:cNvPr id="5" name="Picture 4" descr="C:\Users\ann.staines\Local Settings\Temporary Internet Files\Content.Word\IMG_4323.jpg"/>
          <p:cNvPicPr/>
          <p:nvPr/>
        </p:nvPicPr>
        <p:blipFill rotWithShape="1">
          <a:blip r:embed="rId3" cstate="print">
            <a:extLst>
              <a:ext uri="{28A0092B-C50C-407E-A947-70E740481C1C}">
                <a14:useLocalDpi xmlns:a14="http://schemas.microsoft.com/office/drawing/2010/main" val="0"/>
              </a:ext>
            </a:extLst>
          </a:blip>
          <a:srcRect t="8124" r="5794"/>
          <a:stretch/>
        </p:blipFill>
        <p:spPr bwMode="auto">
          <a:xfrm rot="5400000">
            <a:off x="6591300" y="3467100"/>
            <a:ext cx="2362200" cy="182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0" y="152400"/>
            <a:ext cx="6870700" cy="1143000"/>
          </a:xfrm>
        </p:spPr>
        <p:txBody>
          <a:bodyPr anchor="ctr"/>
          <a:lstStyle/>
          <a:p>
            <a:pPr eaLnBrk="1" hangingPunct="1"/>
            <a:r>
              <a:rPr lang="en-US" altLang="en-US" sz="3600" dirty="0">
                <a:latin typeface="+mn-lt"/>
              </a:rPr>
              <a:t>Expressive Arts and Design </a:t>
            </a:r>
          </a:p>
        </p:txBody>
      </p:sp>
      <p:sp>
        <p:nvSpPr>
          <p:cNvPr id="20483" name="Rectangle 7"/>
          <p:cNvSpPr>
            <a:spLocks noGrp="1" noChangeArrowheads="1"/>
          </p:cNvSpPr>
          <p:nvPr>
            <p:ph type="body" sz="half" idx="4294967295"/>
          </p:nvPr>
        </p:nvSpPr>
        <p:spPr>
          <a:xfrm>
            <a:off x="0" y="1524000"/>
            <a:ext cx="3776663" cy="3657600"/>
          </a:xfrm>
        </p:spPr>
        <p:txBody>
          <a:bodyPr/>
          <a:lstStyle/>
          <a:p>
            <a:pPr eaLnBrk="1" hangingPunct="1">
              <a:buFontTx/>
              <a:buBlip>
                <a:blip r:embed="rId2"/>
              </a:buBlip>
            </a:pPr>
            <a:r>
              <a:rPr lang="en-US" altLang="en-US" sz="2400" dirty="0"/>
              <a:t>Role play</a:t>
            </a:r>
          </a:p>
          <a:p>
            <a:pPr eaLnBrk="1" hangingPunct="1">
              <a:buFontTx/>
              <a:buBlip>
                <a:blip r:embed="rId2"/>
              </a:buBlip>
            </a:pPr>
            <a:r>
              <a:rPr lang="en-US" altLang="en-US" sz="2400" dirty="0"/>
              <a:t>Art</a:t>
            </a:r>
          </a:p>
          <a:p>
            <a:pPr eaLnBrk="1" hangingPunct="1">
              <a:buFontTx/>
              <a:buBlip>
                <a:blip r:embed="rId2"/>
              </a:buBlip>
            </a:pPr>
            <a:r>
              <a:rPr lang="en-US" altLang="en-US" sz="2400" dirty="0"/>
              <a:t>Painting</a:t>
            </a:r>
          </a:p>
          <a:p>
            <a:pPr eaLnBrk="1" hangingPunct="1">
              <a:buFontTx/>
              <a:buBlip>
                <a:blip r:embed="rId2"/>
              </a:buBlip>
            </a:pPr>
            <a:r>
              <a:rPr lang="en-US" altLang="en-US" sz="2400" dirty="0"/>
              <a:t>Drawing</a:t>
            </a:r>
          </a:p>
          <a:p>
            <a:pPr eaLnBrk="1" hangingPunct="1">
              <a:buFontTx/>
              <a:buBlip>
                <a:blip r:embed="rId2"/>
              </a:buBlip>
            </a:pPr>
            <a:r>
              <a:rPr lang="en-US" altLang="en-US" sz="2400" dirty="0"/>
              <a:t>Dance</a:t>
            </a:r>
          </a:p>
          <a:p>
            <a:pPr eaLnBrk="1" hangingPunct="1">
              <a:buFontTx/>
              <a:buBlip>
                <a:blip r:embed="rId2"/>
              </a:buBlip>
            </a:pPr>
            <a:r>
              <a:rPr lang="en-US" altLang="en-US" sz="2400" dirty="0"/>
              <a:t>Music</a:t>
            </a:r>
          </a:p>
          <a:p>
            <a:pPr eaLnBrk="1" hangingPunct="1">
              <a:buFontTx/>
              <a:buBlip>
                <a:blip r:embed="rId2"/>
              </a:buBlip>
            </a:pPr>
            <a:r>
              <a:rPr lang="en-US" altLang="en-US" sz="2400" dirty="0"/>
              <a:t>Singing</a:t>
            </a:r>
          </a:p>
          <a:p>
            <a:pPr eaLnBrk="1" hangingPunct="1">
              <a:buFontTx/>
              <a:buBlip>
                <a:blip r:embed="rId2"/>
              </a:buBlip>
            </a:pPr>
            <a:r>
              <a:rPr lang="en-US" altLang="en-US" sz="2400" dirty="0"/>
              <a:t>Story</a:t>
            </a:r>
          </a:p>
          <a:p>
            <a:pPr eaLnBrk="1" hangingPunct="1">
              <a:buFontTx/>
              <a:buBlip>
                <a:blip r:embed="rId2"/>
              </a:buBlip>
            </a:pPr>
            <a:r>
              <a:rPr lang="en-US" altLang="en-US" sz="2400" dirty="0"/>
              <a:t>Imagination</a:t>
            </a:r>
          </a:p>
        </p:txBody>
      </p:sp>
      <p:pic>
        <p:nvPicPr>
          <p:cNvPr id="18435" name="Picture 3" descr="F:\DCIM\130D7000\DSC_903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4512" y="1371600"/>
            <a:ext cx="3120887" cy="287580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18436" name="Picture 4" descr="F:\DCIM\130D7000\DSC_90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5383" y="4240385"/>
            <a:ext cx="2386130" cy="231281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18437" name="Picture 5" descr="F:\DCIM\130D7000\DSC_905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15000" y="1295400"/>
            <a:ext cx="2187330" cy="34174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8434" name="Picture 2" descr="F:\Reception\DSC_898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57800" y="4419600"/>
            <a:ext cx="2698378" cy="2286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457200" y="152400"/>
            <a:ext cx="7239000" cy="1600200"/>
          </a:xfrm>
        </p:spPr>
        <p:txBody>
          <a:bodyPr anchor="ctr"/>
          <a:lstStyle/>
          <a:p>
            <a:pPr eaLnBrk="1" hangingPunct="1"/>
            <a:r>
              <a:rPr lang="en-US" altLang="en-US" dirty="0">
                <a:latin typeface="+mn-lt"/>
              </a:rPr>
              <a:t>Expressive Arts and Design– How can you help?</a:t>
            </a:r>
          </a:p>
        </p:txBody>
      </p:sp>
      <p:sp>
        <p:nvSpPr>
          <p:cNvPr id="21507" name="Rectangle 7"/>
          <p:cNvSpPr>
            <a:spLocks noGrp="1" noChangeArrowheads="1"/>
          </p:cNvSpPr>
          <p:nvPr>
            <p:ph type="body" sz="half" idx="4294967295"/>
          </p:nvPr>
        </p:nvSpPr>
        <p:spPr>
          <a:xfrm>
            <a:off x="304800" y="2057400"/>
            <a:ext cx="8305800" cy="2895600"/>
          </a:xfrm>
        </p:spPr>
        <p:txBody>
          <a:bodyPr/>
          <a:lstStyle/>
          <a:p>
            <a:pPr eaLnBrk="1" hangingPunct="1">
              <a:buFontTx/>
              <a:buBlip>
                <a:blip r:embed="rId2"/>
              </a:buBlip>
            </a:pPr>
            <a:r>
              <a:rPr lang="en-GB" altLang="en-US" sz="2400" dirty="0"/>
              <a:t>Talk with your child about their imaginative play and join in if possible!</a:t>
            </a:r>
          </a:p>
          <a:p>
            <a:pPr eaLnBrk="1" hangingPunct="1">
              <a:buFontTx/>
              <a:buBlip>
                <a:blip r:embed="rId2"/>
              </a:buBlip>
            </a:pPr>
            <a:r>
              <a:rPr lang="en-GB" altLang="en-US" sz="2400" dirty="0"/>
              <a:t>Encourage them to be flexible in their thinking and use </a:t>
            </a:r>
            <a:r>
              <a:rPr lang="en-GB" altLang="en-US" sz="2400" dirty="0" smtClean="0"/>
              <a:t>of materials </a:t>
            </a:r>
            <a:r>
              <a:rPr lang="en-GB" altLang="en-US" sz="2400" dirty="0"/>
              <a:t>and praising them for their efforts or ideas as well as the end </a:t>
            </a:r>
            <a:r>
              <a:rPr lang="en-GB" altLang="en-US" sz="2400" dirty="0" smtClean="0"/>
              <a:t>product.</a:t>
            </a:r>
            <a:endParaRPr lang="en-GB" altLang="en-US" sz="2400" dirty="0"/>
          </a:p>
          <a:p>
            <a:pPr eaLnBrk="1" hangingPunct="1">
              <a:buFontTx/>
              <a:buBlip>
                <a:blip r:embed="rId2"/>
              </a:buBlip>
            </a:pPr>
            <a:r>
              <a:rPr lang="en-GB" altLang="en-US" sz="2400" dirty="0"/>
              <a:t>Singing </a:t>
            </a:r>
            <a:r>
              <a:rPr lang="en-GB" altLang="en-US" sz="2400" dirty="0" smtClean="0"/>
              <a:t>songs.</a:t>
            </a:r>
            <a:endParaRPr lang="en-GB" altLang="en-US" sz="2400" dirty="0"/>
          </a:p>
        </p:txBody>
      </p:sp>
      <p:pic>
        <p:nvPicPr>
          <p:cNvPr id="6" name="Picture 5" descr="C:\Users\ann.staines\Local Settings\Temporary Internet Files\Content.Word\IMG_4095.jpg"/>
          <p:cNvPicPr/>
          <p:nvPr/>
        </p:nvPicPr>
        <p:blipFill rotWithShape="1">
          <a:blip r:embed="rId3" cstate="print">
            <a:extLst>
              <a:ext uri="{28A0092B-C50C-407E-A947-70E740481C1C}">
                <a14:useLocalDpi xmlns:a14="http://schemas.microsoft.com/office/drawing/2010/main" val="0"/>
              </a:ext>
            </a:extLst>
          </a:blip>
          <a:srcRect t="14754" b="4050"/>
          <a:stretch/>
        </p:blipFill>
        <p:spPr bwMode="auto">
          <a:xfrm>
            <a:off x="4495800" y="4114800"/>
            <a:ext cx="3703955" cy="2444750"/>
          </a:xfrm>
          <a:prstGeom prst="rect">
            <a:avLst/>
          </a:prstGeom>
          <a:noFill/>
          <a:ln>
            <a:noFill/>
          </a:ln>
        </p:spPr>
      </p:pic>
    </p:spTree>
  </p:cSld>
  <p:clrMapOvr>
    <a:masterClrMapping/>
  </p:clrMapOvr>
  <p:transition>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0" y="76200"/>
            <a:ext cx="8153400" cy="1600200"/>
          </a:xfrm>
        </p:spPr>
        <p:txBody>
          <a:bodyPr anchor="ctr"/>
          <a:lstStyle/>
          <a:p>
            <a:pPr eaLnBrk="1" hangingPunct="1"/>
            <a:r>
              <a:rPr lang="en-US" altLang="en-US" sz="4000" dirty="0">
                <a:latin typeface="+mn-lt"/>
              </a:rPr>
              <a:t>Understanding </a:t>
            </a:r>
            <a:br>
              <a:rPr lang="en-US" altLang="en-US" sz="4000" dirty="0">
                <a:latin typeface="+mn-lt"/>
              </a:rPr>
            </a:br>
            <a:r>
              <a:rPr lang="en-US" altLang="en-US" sz="4000" dirty="0">
                <a:latin typeface="+mn-lt"/>
              </a:rPr>
              <a:t>the World</a:t>
            </a:r>
          </a:p>
        </p:txBody>
      </p:sp>
      <p:sp>
        <p:nvSpPr>
          <p:cNvPr id="22531" name="Rectangle 3"/>
          <p:cNvSpPr>
            <a:spLocks noGrp="1" noChangeArrowheads="1"/>
          </p:cNvSpPr>
          <p:nvPr>
            <p:ph type="body" sz="half" idx="4294967295"/>
          </p:nvPr>
        </p:nvSpPr>
        <p:spPr>
          <a:xfrm>
            <a:off x="0" y="1676400"/>
            <a:ext cx="6705600" cy="3794919"/>
          </a:xfrm>
        </p:spPr>
        <p:txBody>
          <a:bodyPr/>
          <a:lstStyle/>
          <a:p>
            <a:pPr eaLnBrk="1" hangingPunct="1">
              <a:lnSpc>
                <a:spcPct val="90000"/>
              </a:lnSpc>
              <a:buFontTx/>
              <a:buBlip>
                <a:blip r:embed="rId3"/>
              </a:buBlip>
            </a:pPr>
            <a:r>
              <a:rPr lang="en-US" altLang="en-US" sz="2400" dirty="0"/>
              <a:t>Exploring</a:t>
            </a:r>
          </a:p>
          <a:p>
            <a:pPr eaLnBrk="1" hangingPunct="1">
              <a:lnSpc>
                <a:spcPct val="90000"/>
              </a:lnSpc>
              <a:buFontTx/>
              <a:buBlip>
                <a:blip r:embed="rId3"/>
              </a:buBlip>
            </a:pPr>
            <a:r>
              <a:rPr lang="en-US" altLang="en-US" sz="2400" dirty="0"/>
              <a:t>Investigating</a:t>
            </a:r>
          </a:p>
          <a:p>
            <a:pPr eaLnBrk="1" hangingPunct="1">
              <a:lnSpc>
                <a:spcPct val="90000"/>
              </a:lnSpc>
              <a:buFontTx/>
              <a:buBlip>
                <a:blip r:embed="rId3"/>
              </a:buBlip>
            </a:pPr>
            <a:r>
              <a:rPr lang="en-US" altLang="en-US" sz="2400" dirty="0"/>
              <a:t>Learning about other cultures, places, </a:t>
            </a:r>
            <a:r>
              <a:rPr lang="en-US" altLang="en-US" sz="2400" dirty="0" smtClean="0"/>
              <a:t>things that </a:t>
            </a:r>
            <a:r>
              <a:rPr lang="en-US" altLang="en-US" sz="2400" dirty="0"/>
              <a:t>happened in the past </a:t>
            </a:r>
            <a:endParaRPr lang="en-US" altLang="en-US" sz="2400" dirty="0" smtClean="0"/>
          </a:p>
          <a:p>
            <a:pPr marL="0" indent="0" eaLnBrk="1" hangingPunct="1">
              <a:lnSpc>
                <a:spcPct val="90000"/>
              </a:lnSpc>
              <a:buNone/>
            </a:pPr>
            <a:r>
              <a:rPr lang="en-US" altLang="en-US" sz="2400" dirty="0"/>
              <a:t> </a:t>
            </a:r>
            <a:r>
              <a:rPr lang="en-US" altLang="en-US" sz="2400" dirty="0" smtClean="0"/>
              <a:t>   and </a:t>
            </a:r>
            <a:r>
              <a:rPr lang="en-US" altLang="en-US" sz="2400" dirty="0"/>
              <a:t>living things</a:t>
            </a:r>
          </a:p>
          <a:p>
            <a:pPr eaLnBrk="1" hangingPunct="1">
              <a:lnSpc>
                <a:spcPct val="90000"/>
              </a:lnSpc>
              <a:buFontTx/>
              <a:buBlip>
                <a:blip r:embed="rId3"/>
              </a:buBlip>
            </a:pPr>
            <a:r>
              <a:rPr lang="en-US" altLang="en-US" sz="2400" dirty="0"/>
              <a:t>ICT</a:t>
            </a:r>
          </a:p>
          <a:p>
            <a:pPr eaLnBrk="1" hangingPunct="1">
              <a:lnSpc>
                <a:spcPct val="90000"/>
              </a:lnSpc>
              <a:buFontTx/>
              <a:buBlip>
                <a:blip r:embed="rId3"/>
              </a:buBlip>
            </a:pPr>
            <a:r>
              <a:rPr lang="en-US" altLang="en-US" sz="2400" dirty="0"/>
              <a:t>Constructing</a:t>
            </a:r>
            <a:endParaRPr lang="en-GB" altLang="en-US" sz="2400" dirty="0"/>
          </a:p>
          <a:p>
            <a:pPr eaLnBrk="1" hangingPunct="1">
              <a:lnSpc>
                <a:spcPct val="90000"/>
              </a:lnSpc>
              <a:buFontTx/>
              <a:buBlip>
                <a:blip r:embed="rId3"/>
              </a:buBlip>
            </a:pPr>
            <a:r>
              <a:rPr lang="en-GB" altLang="en-US" sz="2400" dirty="0"/>
              <a:t>Educational visits</a:t>
            </a:r>
          </a:p>
          <a:p>
            <a:pPr eaLnBrk="1" hangingPunct="1">
              <a:lnSpc>
                <a:spcPct val="90000"/>
              </a:lnSpc>
              <a:buFontTx/>
              <a:buBlip>
                <a:blip r:embed="rId3"/>
              </a:buBlip>
            </a:pPr>
            <a:r>
              <a:rPr lang="en-GB" altLang="en-US" sz="2400" dirty="0"/>
              <a:t>Outdoors area</a:t>
            </a:r>
            <a:endParaRPr lang="en-US" altLang="en-US" sz="2400" dirty="0"/>
          </a:p>
        </p:txBody>
      </p:sp>
      <p:pic>
        <p:nvPicPr>
          <p:cNvPr id="7" name="Picture 6" descr="C:\Users\ann.staines\Local Settings\Temporary Internet Files\Content.Word\IMG_4099.jpg"/>
          <p:cNvPicPr/>
          <p:nvPr/>
        </p:nvPicPr>
        <p:blipFill rotWithShape="1">
          <a:blip r:embed="rId4" cstate="print">
            <a:extLst>
              <a:ext uri="{28A0092B-C50C-407E-A947-70E740481C1C}">
                <a14:useLocalDpi xmlns:a14="http://schemas.microsoft.com/office/drawing/2010/main" val="0"/>
              </a:ext>
            </a:extLst>
          </a:blip>
          <a:srcRect l="-1300" r="17188"/>
          <a:stretch/>
        </p:blipFill>
        <p:spPr bwMode="auto">
          <a:xfrm rot="5400000">
            <a:off x="5942753" y="3572750"/>
            <a:ext cx="2527461"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pic>
        <p:nvPicPr>
          <p:cNvPr id="8" name="Picture 7" descr="C:\Users\ann.staines\Local Settings\Temporary Internet Files\Content.Word\IMG_4110.jpg"/>
          <p:cNvPicPr/>
          <p:nvPr/>
        </p:nvPicPr>
        <p:blipFill rotWithShape="1">
          <a:blip r:embed="rId5" cstate="print">
            <a:extLst>
              <a:ext uri="{28A0092B-C50C-407E-A947-70E740481C1C}">
                <a14:useLocalDpi xmlns:a14="http://schemas.microsoft.com/office/drawing/2010/main" val="0"/>
              </a:ext>
            </a:extLst>
          </a:blip>
          <a:srcRect l="7427" r="9204"/>
          <a:stretch/>
        </p:blipFill>
        <p:spPr bwMode="auto">
          <a:xfrm>
            <a:off x="2968450" y="3703641"/>
            <a:ext cx="2834640" cy="24663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pic>
        <p:nvPicPr>
          <p:cNvPr id="9" name="Picture 8" descr="C:\Users\ann.staines\Local Settings\Temporary Internet Files\Content.Word\IMG_4210.jpg"/>
          <p:cNvPicPr/>
          <p:nvPr/>
        </p:nvPicPr>
        <p:blipFill rotWithShape="1">
          <a:blip r:embed="rId6" cstate="print">
            <a:extLst>
              <a:ext uri="{28A0092B-C50C-407E-A947-70E740481C1C}">
                <a14:useLocalDpi xmlns:a14="http://schemas.microsoft.com/office/drawing/2010/main" val="0"/>
              </a:ext>
            </a:extLst>
          </a:blip>
          <a:srcRect l="17286" b="9406"/>
          <a:stretch/>
        </p:blipFill>
        <p:spPr bwMode="auto">
          <a:xfrm rot="5400000">
            <a:off x="5722779" y="725648"/>
            <a:ext cx="2746693" cy="2514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Tree>
  </p:cSld>
  <p:clrMapOvr>
    <a:masterClrMapping/>
  </p:clrMapOvr>
  <p:transition>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sz="half" idx="4294967295"/>
          </p:nvPr>
        </p:nvSpPr>
        <p:spPr>
          <a:xfrm>
            <a:off x="228600" y="1905000"/>
            <a:ext cx="8077200" cy="3505200"/>
          </a:xfrm>
        </p:spPr>
        <p:txBody>
          <a:bodyPr/>
          <a:lstStyle/>
          <a:p>
            <a:pPr eaLnBrk="1" hangingPunct="1">
              <a:buFontTx/>
              <a:buBlip>
                <a:blip r:embed="rId3"/>
              </a:buBlip>
            </a:pPr>
            <a:r>
              <a:rPr lang="en-GB" altLang="en-US" sz="2300" dirty="0"/>
              <a:t>Talk with your child about the places they go and things they see in the world around </a:t>
            </a:r>
            <a:r>
              <a:rPr lang="en-GB" altLang="en-US" sz="2300" dirty="0" smtClean="0"/>
              <a:t>them.</a:t>
            </a:r>
            <a:endParaRPr lang="en-GB" altLang="en-US" sz="2300" dirty="0"/>
          </a:p>
          <a:p>
            <a:pPr eaLnBrk="1" hangingPunct="1">
              <a:buFontTx/>
              <a:buBlip>
                <a:blip r:embed="rId3"/>
              </a:buBlip>
            </a:pPr>
            <a:r>
              <a:rPr lang="en-GB" altLang="en-US" sz="2300" dirty="0"/>
              <a:t>Answering and asking questions - what if…? Why do you think…? How did you…?</a:t>
            </a:r>
          </a:p>
          <a:p>
            <a:pPr eaLnBrk="1" hangingPunct="1">
              <a:buFontTx/>
              <a:buBlip>
                <a:blip r:embed="rId3"/>
              </a:buBlip>
            </a:pPr>
            <a:r>
              <a:rPr lang="en-GB" altLang="en-US" sz="2300" dirty="0"/>
              <a:t>Letting children join in with everyday activities - washing up, cooking, shopping, helping in the </a:t>
            </a:r>
            <a:r>
              <a:rPr lang="en-GB" altLang="en-US" sz="2300" dirty="0" smtClean="0"/>
              <a:t>garden.</a:t>
            </a:r>
            <a:endParaRPr lang="en-GB" altLang="en-US" sz="2300" dirty="0"/>
          </a:p>
          <a:p>
            <a:pPr eaLnBrk="1" hangingPunct="1">
              <a:buFontTx/>
              <a:buBlip>
                <a:blip r:embed="rId3"/>
              </a:buBlip>
            </a:pPr>
            <a:r>
              <a:rPr lang="en-GB" altLang="en-US" sz="2300" dirty="0"/>
              <a:t>Let them have access to ICT,</a:t>
            </a:r>
            <a:br>
              <a:rPr lang="en-GB" altLang="en-US" sz="2300" dirty="0"/>
            </a:br>
            <a:r>
              <a:rPr lang="en-GB" altLang="en-US" sz="2300" dirty="0"/>
              <a:t>CD players, mobile phones, tablets</a:t>
            </a:r>
            <a:r>
              <a:rPr lang="en-GB" altLang="en-US" sz="2300" dirty="0" smtClean="0"/>
              <a:t>,</a:t>
            </a:r>
          </a:p>
          <a:p>
            <a:pPr marL="0" indent="0" eaLnBrk="1" hangingPunct="1">
              <a:buNone/>
            </a:pPr>
            <a:r>
              <a:rPr lang="en-GB" altLang="en-US" sz="2300" dirty="0"/>
              <a:t> </a:t>
            </a:r>
            <a:r>
              <a:rPr lang="en-GB" altLang="en-US" sz="2300" dirty="0" smtClean="0"/>
              <a:t>    </a:t>
            </a:r>
            <a:r>
              <a:rPr lang="en-GB" altLang="en-US" sz="2300" dirty="0"/>
              <a:t>computers etc</a:t>
            </a:r>
          </a:p>
        </p:txBody>
      </p:sp>
      <p:sp>
        <p:nvSpPr>
          <p:cNvPr id="6" name="Rectangle 2"/>
          <p:cNvSpPr txBox="1">
            <a:spLocks noChangeArrowheads="1"/>
          </p:cNvSpPr>
          <p:nvPr/>
        </p:nvSpPr>
        <p:spPr bwMode="auto">
          <a:xfrm>
            <a:off x="0" y="228600"/>
            <a:ext cx="8153400" cy="1371600"/>
          </a:xfrm>
          <a:prstGeom prst="rect">
            <a:avLst/>
          </a:prstGeom>
          <a:noFill/>
          <a:ln w="9525">
            <a:noFill/>
            <a:miter lim="800000"/>
            <a:headEnd/>
            <a:tailEnd/>
          </a:ln>
        </p:spPr>
        <p:txBody>
          <a:bodyPr anchor="ctr"/>
          <a:lstStyle/>
          <a:p>
            <a:pPr algn="ctr" eaLnBrk="1" hangingPunct="1">
              <a:defRPr/>
            </a:pPr>
            <a:r>
              <a:rPr lang="en-US" sz="4000" kern="0" dirty="0">
                <a:latin typeface="+mn-lt"/>
                <a:ea typeface="+mj-ea"/>
                <a:cs typeface="+mj-cs"/>
              </a:rPr>
              <a:t>Understanding </a:t>
            </a:r>
            <a:r>
              <a:rPr lang="en-US" sz="4000" kern="0" dirty="0" smtClean="0">
                <a:latin typeface="+mn-lt"/>
                <a:ea typeface="+mj-ea"/>
                <a:cs typeface="+mj-cs"/>
              </a:rPr>
              <a:t>the World </a:t>
            </a:r>
          </a:p>
          <a:p>
            <a:pPr algn="ctr" eaLnBrk="1" hangingPunct="1">
              <a:defRPr/>
            </a:pPr>
            <a:r>
              <a:rPr lang="en-US" sz="4000" kern="0" dirty="0" smtClean="0">
                <a:latin typeface="+mn-lt"/>
                <a:ea typeface="+mj-ea"/>
                <a:cs typeface="+mj-cs"/>
              </a:rPr>
              <a:t>How </a:t>
            </a:r>
            <a:r>
              <a:rPr lang="en-US" sz="4000" kern="0" dirty="0">
                <a:latin typeface="+mn-lt"/>
                <a:ea typeface="+mj-ea"/>
                <a:cs typeface="+mj-cs"/>
              </a:rPr>
              <a:t>can you help?</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105525" y="4581525"/>
            <a:ext cx="2514600" cy="1885950"/>
          </a:xfrm>
          <a:prstGeom prst="rect">
            <a:avLst/>
          </a:prstGeom>
        </p:spPr>
      </p:pic>
    </p:spTree>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533400"/>
            <a:ext cx="7391400" cy="707886"/>
          </a:xfrm>
          <a:prstGeom prst="rect">
            <a:avLst/>
          </a:prstGeom>
          <a:noFill/>
        </p:spPr>
        <p:txBody>
          <a:bodyPr wrap="square" rtlCol="0">
            <a:spAutoFit/>
          </a:bodyPr>
          <a:lstStyle/>
          <a:p>
            <a:pPr algn="ctr"/>
            <a:r>
              <a:rPr lang="en-GB" sz="4000" dirty="0">
                <a:latin typeface="+mn-lt"/>
                <a:cs typeface="Calibri" pitchFamily="34" charset="0"/>
              </a:rPr>
              <a:t>Nursery Timetable</a:t>
            </a:r>
          </a:p>
        </p:txBody>
      </p:sp>
      <p:sp>
        <p:nvSpPr>
          <p:cNvPr id="3" name="TextBox 2"/>
          <p:cNvSpPr txBox="1"/>
          <p:nvPr/>
        </p:nvSpPr>
        <p:spPr>
          <a:xfrm>
            <a:off x="425668" y="1225520"/>
            <a:ext cx="7924800" cy="4142673"/>
          </a:xfrm>
          <a:prstGeom prst="rect">
            <a:avLst/>
          </a:prstGeom>
          <a:noFill/>
        </p:spPr>
        <p:txBody>
          <a:bodyPr wrap="square" rtlCol="0">
            <a:spAutoFit/>
          </a:bodyPr>
          <a:lstStyle/>
          <a:p>
            <a:pPr marL="273050" lvl="0" indent="-273050" eaLnBrk="1" hangingPunct="1">
              <a:spcBef>
                <a:spcPct val="20000"/>
              </a:spcBef>
              <a:buClr>
                <a:srgbClr val="0BD0D9"/>
              </a:buClr>
              <a:buSzPct val="95000"/>
              <a:buFont typeface="Wingdings 2" pitchFamily="18" charset="2"/>
              <a:buChar char=""/>
              <a:defRPr/>
            </a:pPr>
            <a:r>
              <a:rPr lang="en-GB" sz="2800" dirty="0">
                <a:solidFill>
                  <a:prstClr val="black"/>
                </a:solidFill>
                <a:latin typeface="+mn-lt"/>
              </a:rPr>
              <a:t>Table top activities (FMS)</a:t>
            </a:r>
          </a:p>
          <a:p>
            <a:pPr marL="273050" lvl="0" indent="-273050" eaLnBrk="1" hangingPunct="1">
              <a:spcBef>
                <a:spcPct val="20000"/>
              </a:spcBef>
              <a:buClr>
                <a:srgbClr val="0BD0D9"/>
              </a:buClr>
              <a:buSzPct val="95000"/>
              <a:buFont typeface="Wingdings 2" pitchFamily="18" charset="2"/>
              <a:buChar char=""/>
              <a:defRPr/>
            </a:pPr>
            <a:r>
              <a:rPr lang="en-GB" sz="2800" dirty="0" smtClean="0">
                <a:solidFill>
                  <a:prstClr val="black"/>
                </a:solidFill>
                <a:latin typeface="+mn-lt"/>
              </a:rPr>
              <a:t>Register/whole </a:t>
            </a:r>
            <a:r>
              <a:rPr lang="en-GB" sz="2800" dirty="0">
                <a:solidFill>
                  <a:prstClr val="black"/>
                </a:solidFill>
                <a:latin typeface="+mn-lt"/>
              </a:rPr>
              <a:t>class time</a:t>
            </a:r>
          </a:p>
          <a:p>
            <a:pPr marL="273050" lvl="0" indent="-273050" eaLnBrk="1" hangingPunct="1">
              <a:spcBef>
                <a:spcPct val="20000"/>
              </a:spcBef>
              <a:buClr>
                <a:srgbClr val="0BD0D9"/>
              </a:buClr>
              <a:buSzPct val="95000"/>
              <a:buFont typeface="Wingdings 2" pitchFamily="18" charset="2"/>
              <a:buChar char=""/>
              <a:defRPr/>
            </a:pPr>
            <a:r>
              <a:rPr lang="en-GB" sz="2800" dirty="0">
                <a:solidFill>
                  <a:prstClr val="black"/>
                </a:solidFill>
                <a:latin typeface="+mn-lt"/>
              </a:rPr>
              <a:t>Small group time </a:t>
            </a:r>
          </a:p>
          <a:p>
            <a:pPr marL="273050" lvl="0" indent="-273050" eaLnBrk="1" hangingPunct="1">
              <a:spcBef>
                <a:spcPct val="20000"/>
              </a:spcBef>
              <a:buClr>
                <a:srgbClr val="0BD0D9"/>
              </a:buClr>
              <a:buSzPct val="95000"/>
              <a:buFont typeface="Wingdings 2" pitchFamily="18" charset="2"/>
              <a:buChar char=""/>
              <a:defRPr/>
            </a:pPr>
            <a:r>
              <a:rPr lang="en-GB" sz="2800" dirty="0" smtClean="0">
                <a:solidFill>
                  <a:prstClr val="black"/>
                </a:solidFill>
                <a:latin typeface="+mn-lt"/>
              </a:rPr>
              <a:t>Child Initiated Learning</a:t>
            </a:r>
          </a:p>
          <a:p>
            <a:pPr marL="273050" lvl="0" indent="-273050" eaLnBrk="1" hangingPunct="1">
              <a:spcBef>
                <a:spcPct val="20000"/>
              </a:spcBef>
              <a:buClr>
                <a:srgbClr val="0BD0D9"/>
              </a:buClr>
              <a:buSzPct val="95000"/>
              <a:buFont typeface="Wingdings 2" pitchFamily="18" charset="2"/>
              <a:buChar char=""/>
              <a:defRPr/>
            </a:pPr>
            <a:r>
              <a:rPr lang="en-GB" sz="2800" dirty="0" smtClean="0">
                <a:solidFill>
                  <a:prstClr val="black"/>
                </a:solidFill>
                <a:latin typeface="+mn-lt"/>
              </a:rPr>
              <a:t>P.E./Woods</a:t>
            </a:r>
          </a:p>
          <a:p>
            <a:pPr marL="273050" lvl="0" indent="-273050" eaLnBrk="1" hangingPunct="1">
              <a:spcBef>
                <a:spcPct val="20000"/>
              </a:spcBef>
              <a:buClr>
                <a:srgbClr val="0BD0D9"/>
              </a:buClr>
              <a:buSzPct val="95000"/>
              <a:buFont typeface="Wingdings 2" pitchFamily="18" charset="2"/>
              <a:buChar char=""/>
              <a:defRPr/>
            </a:pPr>
            <a:r>
              <a:rPr lang="en-GB" sz="2800" dirty="0" smtClean="0">
                <a:solidFill>
                  <a:prstClr val="black"/>
                </a:solidFill>
                <a:latin typeface="+mn-lt"/>
              </a:rPr>
              <a:t>Snack </a:t>
            </a:r>
            <a:r>
              <a:rPr lang="en-GB" sz="2800" dirty="0">
                <a:solidFill>
                  <a:prstClr val="black"/>
                </a:solidFill>
                <a:latin typeface="+mn-lt"/>
              </a:rPr>
              <a:t>Time</a:t>
            </a:r>
          </a:p>
          <a:p>
            <a:pPr marL="273050" lvl="0" indent="-273050" eaLnBrk="1" hangingPunct="1">
              <a:spcBef>
                <a:spcPct val="20000"/>
              </a:spcBef>
              <a:buClr>
                <a:srgbClr val="0BD0D9"/>
              </a:buClr>
              <a:buSzPct val="95000"/>
              <a:buFont typeface="Wingdings 2" pitchFamily="18" charset="2"/>
              <a:buChar char=""/>
              <a:defRPr/>
            </a:pPr>
            <a:r>
              <a:rPr lang="en-GB" sz="2800" dirty="0" smtClean="0">
                <a:solidFill>
                  <a:prstClr val="black"/>
                </a:solidFill>
                <a:latin typeface="+mn-lt"/>
              </a:rPr>
              <a:t>Story </a:t>
            </a:r>
            <a:endParaRPr lang="en-GB" sz="2800" dirty="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800" dirty="0">
                <a:solidFill>
                  <a:prstClr val="black"/>
                </a:solidFill>
                <a:latin typeface="+mn-lt"/>
              </a:rPr>
              <a:t>Home time</a:t>
            </a:r>
          </a:p>
        </p:txBody>
      </p:sp>
      <p:pic>
        <p:nvPicPr>
          <p:cNvPr id="4" name="Picture 4" descr="A small child sitting on a table&#10;&#10;Description generated with very high confidence">
            <a:extLst>
              <a:ext uri="{FF2B5EF4-FFF2-40B4-BE49-F238E27FC236}">
                <a16:creationId xmlns:a16="http://schemas.microsoft.com/office/drawing/2014/main" id="{F66DD86D-9EF6-4063-987F-0EFBC279AEAF}"/>
              </a:ext>
            </a:extLst>
          </p:cNvPr>
          <p:cNvPicPr>
            <a:picLocks noChangeAspect="1"/>
          </p:cNvPicPr>
          <p:nvPr/>
        </p:nvPicPr>
        <p:blipFill>
          <a:blip r:embed="rId2"/>
          <a:stretch>
            <a:fillRect/>
          </a:stretch>
        </p:blipFill>
        <p:spPr>
          <a:xfrm>
            <a:off x="5512019" y="1378043"/>
            <a:ext cx="2576245" cy="1926696"/>
          </a:xfrm>
          <a:prstGeom prst="rect">
            <a:avLst/>
          </a:prstGeom>
        </p:spPr>
      </p:pic>
      <p:pic>
        <p:nvPicPr>
          <p:cNvPr id="8" name="Picture 7" descr="C:\Users\ann.staines\Local Settings\Temporary Internet Files\Content.Word\IMG_431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6464" y="3886200"/>
            <a:ext cx="2612373" cy="1805338"/>
          </a:xfrm>
          <a:prstGeom prst="rect">
            <a:avLst/>
          </a:prstGeom>
          <a:noFill/>
          <a:ln>
            <a:noFill/>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232368" y="3922094"/>
            <a:ext cx="2311400" cy="1733550"/>
          </a:xfrm>
          <a:prstGeom prst="rect">
            <a:avLst/>
          </a:prstGeom>
        </p:spPr>
      </p:pic>
    </p:spTree>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838200"/>
          </a:xfrm>
        </p:spPr>
        <p:txBody>
          <a:bodyPr/>
          <a:lstStyle/>
          <a:p>
            <a:r>
              <a:rPr lang="en-GB" sz="4000" dirty="0">
                <a:latin typeface="+mn-lt"/>
                <a:cs typeface="Calibri" pitchFamily="34" charset="0"/>
              </a:rPr>
              <a:t>Routines and Procedures</a:t>
            </a:r>
          </a:p>
        </p:txBody>
      </p:sp>
      <p:sp>
        <p:nvSpPr>
          <p:cNvPr id="4" name="TextBox 3"/>
          <p:cNvSpPr txBox="1"/>
          <p:nvPr/>
        </p:nvSpPr>
        <p:spPr>
          <a:xfrm>
            <a:off x="457200" y="1066800"/>
            <a:ext cx="7772400" cy="3985706"/>
          </a:xfrm>
          <a:prstGeom prst="rect">
            <a:avLst/>
          </a:prstGeom>
          <a:noFill/>
        </p:spPr>
        <p:txBody>
          <a:bodyPr wrap="square" rtlCol="0" anchor="t">
            <a:spAutoFit/>
          </a:bodyPr>
          <a:lstStyle/>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a:solidFill>
                  <a:prstClr val="black"/>
                </a:solidFill>
                <a:latin typeface="+mn-lt"/>
              </a:rPr>
              <a:t>Flexible hours (extra sessions)</a:t>
            </a:r>
            <a:endParaRPr lang="en-GB" sz="2200" dirty="0">
              <a:latin typeface="+mn-lt"/>
            </a:endParaRP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a:latin typeface="+mn-lt"/>
              </a:rPr>
              <a:t>Lunch club (packed lunch </a:t>
            </a:r>
            <a:r>
              <a:rPr lang="en-GB" sz="2200" dirty="0" smtClean="0">
                <a:latin typeface="+mn-lt"/>
              </a:rPr>
              <a:t>provided from home)</a:t>
            </a:r>
            <a:endParaRPr lang="en-GB" sz="2200" dirty="0">
              <a:latin typeface="+mn-lt"/>
            </a:endParaRP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smtClean="0">
                <a:latin typeface="+mn-lt"/>
              </a:rPr>
              <a:t>Clothing (school uniform optional) - </a:t>
            </a:r>
            <a:r>
              <a:rPr lang="en-GB" sz="2200" dirty="0">
                <a:latin typeface="+mn-lt"/>
              </a:rPr>
              <a:t>all named </a:t>
            </a:r>
            <a:r>
              <a:rPr lang="en-GB" sz="2200" dirty="0" smtClean="0">
                <a:latin typeface="+mn-lt"/>
              </a:rPr>
              <a:t>please</a:t>
            </a:r>
            <a:endParaRPr lang="en-GB" sz="2200" dirty="0">
              <a:latin typeface="+mn-lt"/>
            </a:endParaRP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a:latin typeface="+mn-lt"/>
              </a:rPr>
              <a:t>Outdoor activities – clothes/ </a:t>
            </a:r>
            <a:r>
              <a:rPr lang="en-GB" sz="2200" dirty="0" smtClean="0">
                <a:latin typeface="+mn-lt"/>
              </a:rPr>
              <a:t>wellies</a:t>
            </a: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smtClean="0">
                <a:latin typeface="+mn-lt"/>
              </a:rPr>
              <a:t>Spare clothes kept in school</a:t>
            </a:r>
            <a:endParaRPr lang="en-GB" sz="2200" dirty="0">
              <a:latin typeface="+mn-lt"/>
            </a:endParaRP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a:latin typeface="+mn-lt"/>
              </a:rPr>
              <a:t>Indoor </a:t>
            </a:r>
            <a:r>
              <a:rPr lang="en-GB" sz="2200" dirty="0" smtClean="0">
                <a:latin typeface="+mn-lt"/>
              </a:rPr>
              <a:t>shoes/plimsolls</a:t>
            </a: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smtClean="0">
                <a:cs typeface="Calibri" pitchFamily="34" charset="0"/>
              </a:rPr>
              <a:t>Hair </a:t>
            </a:r>
            <a:r>
              <a:rPr lang="en-GB" sz="2200" dirty="0">
                <a:cs typeface="Calibri" pitchFamily="34" charset="0"/>
              </a:rPr>
              <a:t>– long hair tied back. </a:t>
            </a:r>
            <a:r>
              <a:rPr lang="en-GB" sz="2200" dirty="0" smtClean="0">
                <a:cs typeface="Calibri" pitchFamily="34" charset="0"/>
              </a:rPr>
              <a:t>Accessories - please keep to a minimum.</a:t>
            </a:r>
          </a:p>
          <a:p>
            <a:pPr marL="342900" lvl="0" indent="-342900" eaLnBrk="1" hangingPunct="1">
              <a:lnSpc>
                <a:spcPct val="90000"/>
              </a:lnSpc>
              <a:spcBef>
                <a:spcPct val="20000"/>
              </a:spcBef>
              <a:buClr>
                <a:srgbClr val="0BD0D9"/>
              </a:buClr>
              <a:buSzPct val="95000"/>
              <a:buFont typeface="Wingdings" panose="05000000000000000000" pitchFamily="2" charset="2"/>
              <a:buChar char="Ø"/>
            </a:pPr>
            <a:r>
              <a:rPr lang="en-GB" sz="2200" dirty="0" smtClean="0">
                <a:cs typeface="Calibri" pitchFamily="34" charset="0"/>
              </a:rPr>
              <a:t>Jewellery- </a:t>
            </a:r>
            <a:r>
              <a:rPr lang="en-GB" sz="2200" dirty="0">
                <a:cs typeface="Calibri" pitchFamily="34" charset="0"/>
              </a:rPr>
              <a:t>small studs only. Tape to be provided for </a:t>
            </a:r>
            <a:r>
              <a:rPr lang="en-GB" sz="2200" dirty="0" smtClean="0">
                <a:cs typeface="Calibri" pitchFamily="34" charset="0"/>
              </a:rPr>
              <a:t>P.E.</a:t>
            </a:r>
          </a:p>
          <a:p>
            <a:pPr marL="342900" lvl="0" indent="-342900" eaLnBrk="1" hangingPunct="1">
              <a:lnSpc>
                <a:spcPct val="90000"/>
              </a:lnSpc>
              <a:spcBef>
                <a:spcPct val="20000"/>
              </a:spcBef>
              <a:buClr>
                <a:srgbClr val="0BD0D9"/>
              </a:buClr>
              <a:buSzPct val="95000"/>
              <a:buFont typeface="Wingdings" panose="05000000000000000000" pitchFamily="2" charset="2"/>
              <a:buChar char="Ø"/>
            </a:pPr>
            <a:endParaRPr lang="en-GB" sz="2200" dirty="0">
              <a:latin typeface="+mn-lt"/>
            </a:endParaRPr>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1524000"/>
            <a:ext cx="7772400" cy="4001095"/>
          </a:xfrm>
          <a:prstGeom prst="rect">
            <a:avLst/>
          </a:prstGeom>
        </p:spPr>
        <p:txBody>
          <a:bodyPr wrap="square">
            <a:spAutoFit/>
          </a:bodyPr>
          <a:lstStyle/>
          <a:p>
            <a:pPr marL="342900" indent="-342900">
              <a:spcAft>
                <a:spcPts val="600"/>
              </a:spcAft>
              <a:buFont typeface="Wingdings" panose="05000000000000000000" pitchFamily="2" charset="2"/>
              <a:buChar char="Ø"/>
            </a:pPr>
            <a:r>
              <a:rPr lang="en-GB" dirty="0" smtClean="0">
                <a:cs typeface="Calibri" pitchFamily="34" charset="0"/>
              </a:rPr>
              <a:t>Medical – asthma pumps must be in date; they will be stored in the classroom cupboard. An asthma History Questionnaire will need to be completed with the school office before the pump can be accepted.</a:t>
            </a:r>
            <a:endParaRPr lang="en-GB" dirty="0">
              <a:cs typeface="Calibri" pitchFamily="34" charset="0"/>
            </a:endParaRPr>
          </a:p>
          <a:p>
            <a:pPr marL="342900" indent="-342900">
              <a:spcAft>
                <a:spcPts val="600"/>
              </a:spcAft>
              <a:buFont typeface="Wingdings" panose="05000000000000000000" pitchFamily="2" charset="2"/>
              <a:buChar char="Ø"/>
            </a:pPr>
            <a:r>
              <a:rPr lang="en-GB" dirty="0">
                <a:cs typeface="Calibri" pitchFamily="34" charset="0"/>
              </a:rPr>
              <a:t>Collecting children at home </a:t>
            </a:r>
            <a:r>
              <a:rPr lang="en-GB" dirty="0" smtClean="0">
                <a:cs typeface="Calibri" pitchFamily="34" charset="0"/>
              </a:rPr>
              <a:t>time.  Children will not be sent home with anyone who is not on their ‘pick up list’, without permission from parent/carer. </a:t>
            </a:r>
            <a:endParaRPr lang="en-GB" dirty="0">
              <a:cs typeface="Calibri" pitchFamily="34" charset="0"/>
            </a:endParaRPr>
          </a:p>
          <a:p>
            <a:pPr marL="342900" indent="-342900">
              <a:spcAft>
                <a:spcPts val="600"/>
              </a:spcAft>
              <a:buFont typeface="Wingdings" panose="05000000000000000000" pitchFamily="2" charset="2"/>
              <a:buChar char="Ø"/>
            </a:pPr>
            <a:r>
              <a:rPr lang="en-GB" dirty="0" err="1" smtClean="0">
                <a:cs typeface="Calibri" pitchFamily="34" charset="0"/>
              </a:rPr>
              <a:t>Wisepay</a:t>
            </a:r>
            <a:r>
              <a:rPr lang="en-GB" dirty="0" smtClean="0">
                <a:cs typeface="Calibri" pitchFamily="34" charset="0"/>
              </a:rPr>
              <a:t> – a log in will be provided once your child is on Roll.  Information and payments are made via this </a:t>
            </a:r>
            <a:r>
              <a:rPr lang="en-GB" smtClean="0">
                <a:cs typeface="Calibri" pitchFamily="34" charset="0"/>
              </a:rPr>
              <a:t>method. </a:t>
            </a:r>
            <a:endParaRPr lang="en-GB" dirty="0">
              <a:cs typeface="Calibri" pitchFamily="34" charset="0"/>
            </a:endParaRPr>
          </a:p>
          <a:p>
            <a:pPr marL="342900" indent="-342900">
              <a:spcAft>
                <a:spcPts val="600"/>
              </a:spcAft>
              <a:buFont typeface="Wingdings" panose="05000000000000000000" pitchFamily="2" charset="2"/>
              <a:buChar char="Ø"/>
            </a:pPr>
            <a:r>
              <a:rPr lang="en-GB" dirty="0">
                <a:cs typeface="Calibri" pitchFamily="34" charset="0"/>
              </a:rPr>
              <a:t>Marvellous </a:t>
            </a:r>
            <a:r>
              <a:rPr lang="en-GB" dirty="0" smtClean="0">
                <a:cs typeface="Calibri" pitchFamily="34" charset="0"/>
              </a:rPr>
              <a:t>Me – direct messages from teachers of achievements, curriculum updates and homework badges. </a:t>
            </a:r>
            <a:endParaRPr lang="en-GB" dirty="0">
              <a:cs typeface="Calibri" pitchFamily="34" charset="0"/>
            </a:endParaRPr>
          </a:p>
          <a:p>
            <a:pPr marL="342900" indent="-342900">
              <a:spcAft>
                <a:spcPts val="600"/>
              </a:spcAft>
              <a:buFont typeface="Wingdings" panose="05000000000000000000" pitchFamily="2" charset="2"/>
              <a:buChar char="Ø"/>
            </a:pPr>
            <a:r>
              <a:rPr lang="en-GB" dirty="0" smtClean="0">
                <a:cs typeface="Calibri" pitchFamily="34" charset="0"/>
              </a:rPr>
              <a:t>Open sessions – opportunities for parents/carers to enter the classrooms to observe how children learn throughout the year.</a:t>
            </a:r>
            <a:endParaRPr lang="en-GB" dirty="0">
              <a:cs typeface="Calibri" pitchFamily="34" charset="0"/>
            </a:endParaRPr>
          </a:p>
        </p:txBody>
      </p:sp>
      <p:sp>
        <p:nvSpPr>
          <p:cNvPr id="4" name="Title 1"/>
          <p:cNvSpPr>
            <a:spLocks noGrp="1"/>
          </p:cNvSpPr>
          <p:nvPr>
            <p:ph type="title"/>
          </p:nvPr>
        </p:nvSpPr>
        <p:spPr>
          <a:xfrm>
            <a:off x="152400" y="381000"/>
            <a:ext cx="6870700" cy="838200"/>
          </a:xfrm>
        </p:spPr>
        <p:txBody>
          <a:bodyPr/>
          <a:lstStyle/>
          <a:p>
            <a:r>
              <a:rPr lang="en-GB" sz="3200" dirty="0" smtClean="0">
                <a:latin typeface="+mn-lt"/>
                <a:cs typeface="Calibri" pitchFamily="34" charset="0"/>
              </a:rPr>
              <a:t>Routines and Procedures cont..</a:t>
            </a:r>
            <a:endParaRPr lang="en-GB" sz="3200" dirty="0">
              <a:latin typeface="+mn-lt"/>
              <a:cs typeface="Calibri" pitchFamily="34" charset="0"/>
            </a:endParaRPr>
          </a:p>
        </p:txBody>
      </p:sp>
    </p:spTree>
    <p:extLst>
      <p:ext uri="{BB962C8B-B14F-4D97-AF65-F5344CB8AC3E}">
        <p14:creationId xmlns:p14="http://schemas.microsoft.com/office/powerpoint/2010/main" val="3778725367"/>
      </p:ext>
    </p:extLst>
  </p:cSld>
  <p:clrMapOvr>
    <a:masterClrMapping/>
  </p:clrMapOvr>
  <p:transition>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6870700" cy="609600"/>
          </a:xfrm>
        </p:spPr>
        <p:txBody>
          <a:bodyPr/>
          <a:lstStyle/>
          <a:p>
            <a:r>
              <a:rPr lang="en-GB" b="1" u="sng" dirty="0" smtClean="0"/>
              <a:t>Parent Involvement</a:t>
            </a:r>
            <a:endParaRPr lang="en-GB" dirty="0"/>
          </a:p>
        </p:txBody>
      </p:sp>
      <p:sp>
        <p:nvSpPr>
          <p:cNvPr id="3" name="Rectangle 2"/>
          <p:cNvSpPr/>
          <p:nvPr/>
        </p:nvSpPr>
        <p:spPr>
          <a:xfrm>
            <a:off x="457200" y="1219200"/>
            <a:ext cx="7924800" cy="5276880"/>
          </a:xfrm>
          <a:prstGeom prst="rect">
            <a:avLst/>
          </a:prstGeom>
        </p:spPr>
        <p:txBody>
          <a:bodyPr wrap="square">
            <a:spAutoFit/>
          </a:bodyPr>
          <a:lstStyle/>
          <a:p>
            <a:pPr marL="342900" indent="-342900">
              <a:spcAft>
                <a:spcPts val="600"/>
              </a:spcAft>
              <a:buFont typeface="Wingdings" panose="05000000000000000000" pitchFamily="2" charset="2"/>
              <a:buChar char="Ø"/>
            </a:pPr>
            <a:r>
              <a:rPr lang="en-GB" sz="2000" dirty="0" smtClean="0">
                <a:cs typeface="Calibri" pitchFamily="34" charset="0"/>
              </a:rPr>
              <a:t>In order for you to keep up-to-date on how to support learning at home, we like to welcome parents/carers into our classrooms so that you can see how they learn first hand!</a:t>
            </a:r>
          </a:p>
          <a:p>
            <a:pPr marL="342900" indent="-342900">
              <a:spcAft>
                <a:spcPts val="600"/>
              </a:spcAft>
              <a:buFont typeface="Wingdings" panose="05000000000000000000" pitchFamily="2" charset="2"/>
              <a:buChar char="Ø"/>
            </a:pPr>
            <a:r>
              <a:rPr lang="en-GB" sz="2000" dirty="0" smtClean="0">
                <a:cs typeface="Calibri" pitchFamily="34" charset="0"/>
              </a:rPr>
              <a:t>Sessions may included: phonics workshops, Harvest Festival, maths workshops, open mornings.</a:t>
            </a:r>
          </a:p>
          <a:p>
            <a:pPr marL="342900" indent="-342900">
              <a:spcAft>
                <a:spcPts val="600"/>
              </a:spcAft>
              <a:buFont typeface="Wingdings" panose="05000000000000000000" pitchFamily="2" charset="2"/>
              <a:buChar char="Ø"/>
            </a:pPr>
            <a:r>
              <a:rPr lang="en-GB" sz="2000" dirty="0" smtClean="0">
                <a:cs typeface="Calibri" pitchFamily="34" charset="0"/>
              </a:rPr>
              <a:t>Nativity play – early December.</a:t>
            </a:r>
          </a:p>
          <a:p>
            <a:pPr marL="342900" indent="-342900">
              <a:spcAft>
                <a:spcPts val="600"/>
              </a:spcAft>
              <a:buFont typeface="Wingdings" panose="05000000000000000000" pitchFamily="2" charset="2"/>
              <a:buChar char="Ø"/>
            </a:pPr>
            <a:r>
              <a:rPr lang="en-GB" sz="2000" dirty="0" smtClean="0">
                <a:cs typeface="Calibri" pitchFamily="34" charset="0"/>
              </a:rPr>
              <a:t>Two Parent Consultation sessions (Autumn/Spring)</a:t>
            </a:r>
          </a:p>
          <a:p>
            <a:pPr marL="342900" indent="-342900">
              <a:spcAft>
                <a:spcPts val="600"/>
              </a:spcAft>
              <a:buFont typeface="Wingdings" panose="05000000000000000000" pitchFamily="2" charset="2"/>
              <a:buChar char="Ø"/>
            </a:pPr>
            <a:r>
              <a:rPr lang="en-GB" sz="2000" dirty="0" smtClean="0">
                <a:cs typeface="Calibri" pitchFamily="34" charset="0"/>
              </a:rPr>
              <a:t>Sports Day.</a:t>
            </a:r>
          </a:p>
          <a:p>
            <a:pPr marL="342900" indent="-342900">
              <a:spcAft>
                <a:spcPts val="600"/>
              </a:spcAft>
              <a:buFont typeface="Wingdings" panose="05000000000000000000" pitchFamily="2" charset="2"/>
              <a:buChar char="Ø"/>
            </a:pPr>
            <a:r>
              <a:rPr lang="en-GB" sz="2000" dirty="0" smtClean="0">
                <a:cs typeface="Calibri" pitchFamily="34" charset="0"/>
              </a:rPr>
              <a:t>End of year </a:t>
            </a:r>
            <a:r>
              <a:rPr lang="en-GB" sz="2000" dirty="0" smtClean="0">
                <a:cs typeface="Calibri" pitchFamily="34" charset="0"/>
              </a:rPr>
              <a:t>report.</a:t>
            </a:r>
            <a:endParaRPr lang="en-GB" sz="2000" dirty="0" smtClean="0">
              <a:cs typeface="Calibri" pitchFamily="34" charset="0"/>
            </a:endParaRPr>
          </a:p>
          <a:p>
            <a:pPr marL="342900" indent="-342900">
              <a:spcAft>
                <a:spcPts val="600"/>
              </a:spcAft>
              <a:buFont typeface="Wingdings" panose="05000000000000000000" pitchFamily="2" charset="2"/>
              <a:buChar char="Ø"/>
            </a:pPr>
            <a:r>
              <a:rPr lang="en-GB" sz="2000" dirty="0" smtClean="0">
                <a:cs typeface="Calibri" pitchFamily="34" charset="0"/>
              </a:rPr>
              <a:t>Evidence Me.</a:t>
            </a:r>
          </a:p>
          <a:p>
            <a:pPr marL="342900" indent="-342900">
              <a:spcAft>
                <a:spcPts val="600"/>
              </a:spcAft>
              <a:buFont typeface="Wingdings" panose="05000000000000000000" pitchFamily="2" charset="2"/>
              <a:buChar char="Ø"/>
            </a:pPr>
            <a:r>
              <a:rPr lang="en-GB" sz="2000" dirty="0" smtClean="0">
                <a:cs typeface="Calibri" pitchFamily="34" charset="0"/>
              </a:rPr>
              <a:t>Communication is key – feel free to make an appointments to speak to your class teacher. </a:t>
            </a:r>
          </a:p>
          <a:p>
            <a:pPr marL="342900" indent="-342900" algn="ctr">
              <a:spcAft>
                <a:spcPts val="600"/>
              </a:spcAft>
              <a:buFont typeface="Wingdings" panose="05000000000000000000" pitchFamily="2" charset="2"/>
              <a:buChar char="Ø"/>
            </a:pPr>
            <a:endParaRPr lang="en-GB" sz="2400" dirty="0" smtClean="0">
              <a:cs typeface="Calibri" pitchFamily="34" charset="0"/>
            </a:endParaRPr>
          </a:p>
          <a:p>
            <a:pPr marL="342900" indent="-342900">
              <a:spcAft>
                <a:spcPts val="600"/>
              </a:spcAft>
              <a:buFont typeface="Wingdings" panose="05000000000000000000" pitchFamily="2" charset="2"/>
              <a:buChar char="Ø"/>
            </a:pPr>
            <a:endParaRPr lang="en-GB" dirty="0">
              <a:cs typeface="Calibri" pitchFamily="34" charset="0"/>
            </a:endParaRPr>
          </a:p>
        </p:txBody>
      </p:sp>
    </p:spTree>
    <p:extLst>
      <p:ext uri="{BB962C8B-B14F-4D97-AF65-F5344CB8AC3E}">
        <p14:creationId xmlns:p14="http://schemas.microsoft.com/office/powerpoint/2010/main" val="2387231562"/>
      </p:ext>
    </p:extLst>
  </p:cSld>
  <p:clrMapOvr>
    <a:masterClrMapping/>
  </p:clrMapOvr>
  <p:transition>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Keeping children safe is everyone’s responsibility</a:t>
            </a:r>
            <a:endParaRPr lang="en-GB" dirty="0"/>
          </a:p>
        </p:txBody>
      </p:sp>
      <p:pic>
        <p:nvPicPr>
          <p:cNvPr id="5" name="Picture 4"/>
          <p:cNvPicPr>
            <a:picLocks noChangeAspect="1"/>
          </p:cNvPicPr>
          <p:nvPr/>
        </p:nvPicPr>
        <p:blipFill>
          <a:blip r:embed="rId3"/>
          <a:stretch>
            <a:fillRect/>
          </a:stretch>
        </p:blipFill>
        <p:spPr>
          <a:xfrm>
            <a:off x="900260" y="2763478"/>
            <a:ext cx="2085679" cy="681038"/>
          </a:xfrm>
          <a:prstGeom prst="rect">
            <a:avLst/>
          </a:prstGeom>
        </p:spPr>
      </p:pic>
      <p:pic>
        <p:nvPicPr>
          <p:cNvPr id="6" name="Picture 5"/>
          <p:cNvPicPr>
            <a:picLocks noChangeAspect="1"/>
          </p:cNvPicPr>
          <p:nvPr/>
        </p:nvPicPr>
        <p:blipFill>
          <a:blip r:embed="rId4"/>
          <a:stretch>
            <a:fillRect/>
          </a:stretch>
        </p:blipFill>
        <p:spPr>
          <a:xfrm>
            <a:off x="3387030" y="2350035"/>
            <a:ext cx="1059657" cy="1271588"/>
          </a:xfrm>
          <a:prstGeom prst="rect">
            <a:avLst/>
          </a:prstGeom>
        </p:spPr>
      </p:pic>
      <p:pic>
        <p:nvPicPr>
          <p:cNvPr id="8" name="Picture 7"/>
          <p:cNvPicPr>
            <a:picLocks noChangeAspect="1"/>
          </p:cNvPicPr>
          <p:nvPr/>
        </p:nvPicPr>
        <p:blipFill>
          <a:blip r:embed="rId5"/>
          <a:stretch>
            <a:fillRect/>
          </a:stretch>
        </p:blipFill>
        <p:spPr>
          <a:xfrm>
            <a:off x="5317921" y="2350035"/>
            <a:ext cx="1166813" cy="1400176"/>
          </a:xfrm>
          <a:prstGeom prst="rect">
            <a:avLst/>
          </a:prstGeom>
        </p:spPr>
      </p:pic>
      <p:pic>
        <p:nvPicPr>
          <p:cNvPr id="11" name="Picture 10"/>
          <p:cNvPicPr>
            <a:picLocks noChangeAspect="1"/>
          </p:cNvPicPr>
          <p:nvPr/>
        </p:nvPicPr>
        <p:blipFill>
          <a:blip r:embed="rId6"/>
          <a:stretch>
            <a:fillRect/>
          </a:stretch>
        </p:blipFill>
        <p:spPr>
          <a:xfrm>
            <a:off x="7256859" y="2230080"/>
            <a:ext cx="1328737" cy="1328737"/>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39406" y="4197451"/>
            <a:ext cx="1834762" cy="1223057"/>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56457" y="4197451"/>
            <a:ext cx="1834762" cy="1223058"/>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73508" y="4197451"/>
            <a:ext cx="1895654" cy="1156038"/>
          </a:xfrm>
          <a:prstGeom prst="rect">
            <a:avLst/>
          </a:prstGeom>
        </p:spPr>
      </p:pic>
    </p:spTree>
    <p:extLst>
      <p:ext uri="{BB962C8B-B14F-4D97-AF65-F5344CB8AC3E}">
        <p14:creationId xmlns:p14="http://schemas.microsoft.com/office/powerpoint/2010/main" val="1592313861"/>
      </p:ext>
    </p:extLst>
  </p:cSld>
  <p:clrMapOvr>
    <a:masterClrMapping/>
  </p:clrMapOvr>
  <p:transition>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Keeping children safe is everyone’s responsibility</a:t>
            </a:r>
          </a:p>
        </p:txBody>
      </p:sp>
      <p:sp>
        <p:nvSpPr>
          <p:cNvPr id="3" name="Content Placeholder 2"/>
          <p:cNvSpPr>
            <a:spLocks noGrp="1"/>
          </p:cNvSpPr>
          <p:nvPr>
            <p:ph idx="4294967295"/>
          </p:nvPr>
        </p:nvSpPr>
        <p:spPr>
          <a:xfrm>
            <a:off x="1293813" y="1600200"/>
            <a:ext cx="7850187" cy="4205288"/>
          </a:xfrm>
        </p:spPr>
        <p:txBody>
          <a:bodyPr/>
          <a:lstStyle/>
          <a:p>
            <a:pPr marL="0" indent="0">
              <a:buNone/>
            </a:pP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67" y="2449950"/>
            <a:ext cx="1403448" cy="92868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9792" y="2396219"/>
            <a:ext cx="1442153" cy="96134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930" y="4990526"/>
            <a:ext cx="1423688" cy="943882"/>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19364" t="16563" r="11047" b="7681"/>
          <a:stretch/>
        </p:blipFill>
        <p:spPr>
          <a:xfrm>
            <a:off x="3016171" y="3733776"/>
            <a:ext cx="1498243" cy="102804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4247" y="3733776"/>
            <a:ext cx="1561202" cy="1040703"/>
          </a:xfrm>
          <a:prstGeom prst="rect">
            <a:avLst/>
          </a:prstGeom>
        </p:spPr>
      </p:pic>
      <p:pic>
        <p:nvPicPr>
          <p:cNvPr id="2052" name="Picture 4" descr="Happy Birthday candles on chocolate cak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24247" y="4973064"/>
            <a:ext cx="1480214" cy="10361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a:stretch>
            <a:fillRect/>
          </a:stretch>
        </p:blipFill>
        <p:spPr>
          <a:xfrm>
            <a:off x="3963514" y="2396324"/>
            <a:ext cx="1329068" cy="103604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04087" y="3717219"/>
            <a:ext cx="1586042" cy="105726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86348" y="3756439"/>
            <a:ext cx="1511185" cy="1007457"/>
          </a:xfrm>
          <a:prstGeom prst="rect">
            <a:avLst/>
          </a:prstGeom>
        </p:spPr>
      </p:pic>
    </p:spTree>
    <p:extLst>
      <p:ext uri="{BB962C8B-B14F-4D97-AF65-F5344CB8AC3E}">
        <p14:creationId xmlns:p14="http://schemas.microsoft.com/office/powerpoint/2010/main" val="3925874417"/>
      </p:ext>
    </p:extLst>
  </p:cSld>
  <p:clrMapOvr>
    <a:masterClrMapping/>
  </p:clrMapOvr>
  <p:transition>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we communicate with you</a:t>
            </a:r>
          </a:p>
        </p:txBody>
      </p:sp>
      <p:sp>
        <p:nvSpPr>
          <p:cNvPr id="8" name="Content Placeholder 7"/>
          <p:cNvSpPr>
            <a:spLocks noGrp="1"/>
          </p:cNvSpPr>
          <p:nvPr>
            <p:ph idx="4294967295"/>
          </p:nvPr>
        </p:nvSpPr>
        <p:spPr>
          <a:xfrm>
            <a:off x="727586" y="1752600"/>
            <a:ext cx="7502013" cy="3851787"/>
          </a:xfrm>
        </p:spPr>
        <p:txBody>
          <a:bodyPr vert="horz" lIns="91440" tIns="45720" rIns="91440" bIns="45720" rtlCol="0" anchor="t">
            <a:normAutofit/>
          </a:bodyPr>
          <a:lstStyle/>
          <a:p>
            <a:pPr marL="0" indent="0">
              <a:buClr>
                <a:srgbClr val="E28700"/>
              </a:buClr>
              <a:buNone/>
            </a:pPr>
            <a:r>
              <a:rPr lang="en-GB" sz="1600" dirty="0">
                <a:cs typeface="Arial"/>
              </a:rPr>
              <a:t>Communication is so important</a:t>
            </a:r>
            <a:r>
              <a:rPr lang="en-GB" sz="1600" dirty="0" smtClean="0">
                <a:cs typeface="Arial"/>
              </a:rPr>
              <a:t>.  </a:t>
            </a:r>
            <a:r>
              <a:rPr lang="en-GB" sz="1600" dirty="0">
                <a:cs typeface="Arial"/>
              </a:rPr>
              <a:t>It plays a huge role in ensuring that you </a:t>
            </a:r>
            <a:r>
              <a:rPr lang="en-GB" sz="1600" dirty="0" smtClean="0">
                <a:cs typeface="Arial"/>
              </a:rPr>
              <a:t>are regularly sharing information with us to best support </a:t>
            </a:r>
            <a:r>
              <a:rPr lang="en-GB" sz="1600" dirty="0">
                <a:cs typeface="Arial"/>
              </a:rPr>
              <a:t>your child. </a:t>
            </a:r>
            <a:endParaRPr lang="en-GB" sz="1600" dirty="0" smtClean="0">
              <a:cs typeface="Arial"/>
            </a:endParaRPr>
          </a:p>
          <a:p>
            <a:pPr marL="0" indent="0">
              <a:buClr>
                <a:srgbClr val="E28700"/>
              </a:buClr>
              <a:buNone/>
            </a:pPr>
            <a:endParaRPr lang="en-GB" sz="1200" dirty="0" smtClean="0">
              <a:cs typeface="Arial"/>
            </a:endParaRPr>
          </a:p>
          <a:p>
            <a:pPr marL="0" indent="0">
              <a:buClr>
                <a:srgbClr val="E28700"/>
              </a:buClr>
              <a:buNone/>
            </a:pPr>
            <a:r>
              <a:rPr lang="en-GB" sz="1600" dirty="0" smtClean="0">
                <a:cs typeface="Arial"/>
              </a:rPr>
              <a:t>We do this by…</a:t>
            </a:r>
            <a:endParaRPr lang="en-GB" sz="1600" dirty="0">
              <a:cs typeface="Arial"/>
            </a:endParaRPr>
          </a:p>
          <a:p>
            <a:pPr>
              <a:buClr>
                <a:srgbClr val="E28700"/>
              </a:buClr>
            </a:pPr>
            <a:r>
              <a:rPr lang="en-GB" sz="1600" dirty="0">
                <a:cs typeface="Arial"/>
              </a:rPr>
              <a:t>Daily chats at drop off and pick up time</a:t>
            </a:r>
          </a:p>
          <a:p>
            <a:pPr>
              <a:buClr>
                <a:srgbClr val="E28700"/>
              </a:buClr>
            </a:pPr>
            <a:r>
              <a:rPr lang="en-GB" sz="1600" dirty="0">
                <a:cs typeface="Arial"/>
              </a:rPr>
              <a:t>Termly parent consultation meetings</a:t>
            </a:r>
          </a:p>
          <a:p>
            <a:pPr>
              <a:buClr>
                <a:srgbClr val="E28700"/>
              </a:buClr>
            </a:pPr>
            <a:r>
              <a:rPr lang="en-GB" sz="1600" dirty="0">
                <a:cs typeface="Arial"/>
              </a:rPr>
              <a:t>Stay and Play sessions</a:t>
            </a:r>
          </a:p>
          <a:p>
            <a:pPr>
              <a:buClr>
                <a:srgbClr val="E28700"/>
              </a:buClr>
            </a:pPr>
            <a:r>
              <a:rPr lang="en-GB" sz="1600" dirty="0">
                <a:cs typeface="Arial"/>
              </a:rPr>
              <a:t>Newsletters</a:t>
            </a:r>
          </a:p>
          <a:p>
            <a:pPr>
              <a:buClr>
                <a:srgbClr val="E28700"/>
              </a:buClr>
            </a:pPr>
            <a:r>
              <a:rPr lang="en-GB" sz="1600" dirty="0">
                <a:cs typeface="Arial"/>
              </a:rPr>
              <a:t>Notice board </a:t>
            </a:r>
            <a:endParaRPr lang="en-GB" sz="1600" i="1" dirty="0">
              <a:cs typeface="Arial"/>
            </a:endParaRPr>
          </a:p>
          <a:p>
            <a:pPr>
              <a:buClr>
                <a:srgbClr val="E28700"/>
              </a:buClr>
            </a:pPr>
            <a:r>
              <a:rPr lang="en-GB" sz="1600" dirty="0">
                <a:cs typeface="Arial"/>
              </a:rPr>
              <a:t>Social Media – Facebook, Twitter </a:t>
            </a:r>
          </a:p>
          <a:p>
            <a:pPr>
              <a:buClr>
                <a:srgbClr val="E28700"/>
              </a:buClr>
            </a:pPr>
            <a:r>
              <a:rPr lang="en-GB" sz="1600" dirty="0">
                <a:cs typeface="Arial"/>
              </a:rPr>
              <a:t>Email </a:t>
            </a:r>
          </a:p>
          <a:p>
            <a:pPr>
              <a:buClr>
                <a:srgbClr val="E28700"/>
              </a:buClr>
            </a:pPr>
            <a:r>
              <a:rPr lang="en-GB" sz="1600" dirty="0">
                <a:cs typeface="Arial"/>
              </a:rPr>
              <a:t>School Website </a:t>
            </a:r>
            <a:endParaRPr lang="en-GB" sz="1600" i="1" dirty="0">
              <a:cs typeface="Arial"/>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8047" y="3977178"/>
            <a:ext cx="1858919" cy="1349896"/>
          </a:xfrm>
          <a:prstGeom prst="rect">
            <a:avLst/>
          </a:prstGeom>
        </p:spPr>
      </p:pic>
      <p:pic>
        <p:nvPicPr>
          <p:cNvPr id="3" name="Picture 2"/>
          <p:cNvPicPr>
            <a:picLocks noChangeAspect="1"/>
          </p:cNvPicPr>
          <p:nvPr/>
        </p:nvPicPr>
        <p:blipFill>
          <a:blip r:embed="rId4"/>
          <a:stretch>
            <a:fillRect/>
          </a:stretch>
        </p:blipFill>
        <p:spPr>
          <a:xfrm>
            <a:off x="7547366" y="3022952"/>
            <a:ext cx="609600" cy="609600"/>
          </a:xfrm>
          <a:prstGeom prst="rect">
            <a:avLst/>
          </a:prstGeom>
        </p:spPr>
      </p:pic>
      <p:pic>
        <p:nvPicPr>
          <p:cNvPr id="4" name="Picture 3"/>
          <p:cNvPicPr>
            <a:picLocks noChangeAspect="1"/>
          </p:cNvPicPr>
          <p:nvPr/>
        </p:nvPicPr>
        <p:blipFill>
          <a:blip r:embed="rId5"/>
          <a:stretch>
            <a:fillRect/>
          </a:stretch>
        </p:blipFill>
        <p:spPr>
          <a:xfrm>
            <a:off x="6330354" y="3018502"/>
            <a:ext cx="609600" cy="609600"/>
          </a:xfrm>
          <a:prstGeom prst="rect">
            <a:avLst/>
          </a:prstGeom>
        </p:spPr>
      </p:pic>
    </p:spTree>
    <p:extLst>
      <p:ext uri="{BB962C8B-B14F-4D97-AF65-F5344CB8AC3E}">
        <p14:creationId xmlns:p14="http://schemas.microsoft.com/office/powerpoint/2010/main" val="1662208159"/>
      </p:ext>
    </p:extLst>
  </p:cSld>
  <p:clrMapOvr>
    <a:masterClrMapping/>
  </p:clrMapOvr>
  <p:transition>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533400" y="533400"/>
            <a:ext cx="7010400" cy="685800"/>
          </a:xfrm>
        </p:spPr>
        <p:txBody>
          <a:bodyPr anchor="ctr"/>
          <a:lstStyle/>
          <a:p>
            <a:pPr eaLnBrk="1" hangingPunct="1"/>
            <a:r>
              <a:rPr lang="en-US" altLang="en-US" dirty="0" smtClean="0">
                <a:latin typeface="+mn-lt"/>
                <a:cs typeface="Calibri" pitchFamily="34" charset="0"/>
              </a:rPr>
              <a:t>General </a:t>
            </a:r>
            <a:r>
              <a:rPr lang="en-US" altLang="en-US" dirty="0">
                <a:latin typeface="+mn-lt"/>
                <a:cs typeface="Calibri" pitchFamily="34" charset="0"/>
              </a:rPr>
              <a:t>Information </a:t>
            </a:r>
          </a:p>
        </p:txBody>
      </p:sp>
      <p:sp>
        <p:nvSpPr>
          <p:cNvPr id="26627" name="Rectangle 7"/>
          <p:cNvSpPr>
            <a:spLocks noGrp="1" noChangeArrowheads="1"/>
          </p:cNvSpPr>
          <p:nvPr>
            <p:ph type="body" sz="half" idx="4294967295"/>
          </p:nvPr>
        </p:nvSpPr>
        <p:spPr>
          <a:xfrm>
            <a:off x="381000" y="1371600"/>
            <a:ext cx="8077200" cy="4210050"/>
          </a:xfrm>
        </p:spPr>
        <p:txBody>
          <a:bodyPr/>
          <a:lstStyle/>
          <a:p>
            <a:r>
              <a:rPr lang="en-GB" sz="1800" u="sng" dirty="0"/>
              <a:t>Attendance</a:t>
            </a:r>
            <a:r>
              <a:rPr lang="en-GB" sz="1800" dirty="0"/>
              <a:t>- we expect children to attend their allocated session. It is important for young children to have a routine and experience all the activities on </a:t>
            </a:r>
            <a:r>
              <a:rPr lang="en-GB" sz="1800" dirty="0" smtClean="0"/>
              <a:t>offer</a:t>
            </a:r>
            <a:r>
              <a:rPr lang="en-GB" sz="1800" dirty="0"/>
              <a:t>.</a:t>
            </a:r>
          </a:p>
          <a:p>
            <a:r>
              <a:rPr lang="en-GB" sz="1800" u="sng" dirty="0"/>
              <a:t>Holiday </a:t>
            </a:r>
            <a:r>
              <a:rPr lang="en-GB" sz="1800" u="sng" dirty="0" smtClean="0"/>
              <a:t>requests </a:t>
            </a:r>
            <a:r>
              <a:rPr lang="en-GB" sz="1800" dirty="0" smtClean="0"/>
              <a:t>– please write to the </a:t>
            </a:r>
            <a:r>
              <a:rPr lang="en-GB" sz="1800" dirty="0" err="1" smtClean="0"/>
              <a:t>Headteacher</a:t>
            </a:r>
            <a:r>
              <a:rPr lang="en-GB" sz="1800" dirty="0" smtClean="0"/>
              <a:t>.</a:t>
            </a:r>
            <a:endParaRPr lang="en-GB" sz="1800" dirty="0"/>
          </a:p>
          <a:p>
            <a:r>
              <a:rPr lang="en-GB" sz="1800" u="sng" dirty="0" smtClean="0"/>
              <a:t>Absences</a:t>
            </a:r>
            <a:r>
              <a:rPr lang="en-GB" sz="1800" dirty="0" smtClean="0"/>
              <a:t> - </a:t>
            </a:r>
            <a:r>
              <a:rPr lang="en-GB" sz="1800" dirty="0"/>
              <a:t>please call the </a:t>
            </a:r>
            <a:r>
              <a:rPr lang="en-GB" sz="1800" dirty="0" smtClean="0"/>
              <a:t>office, before 9.00 a.m., </a:t>
            </a:r>
            <a:r>
              <a:rPr lang="en-GB" sz="1800" dirty="0"/>
              <a:t>if your child will be </a:t>
            </a:r>
            <a:r>
              <a:rPr lang="en-GB" sz="1800" dirty="0" smtClean="0"/>
              <a:t>absent. </a:t>
            </a:r>
            <a:r>
              <a:rPr lang="en-GB" sz="1800" dirty="0"/>
              <a:t>If your child has an appointment please </a:t>
            </a:r>
            <a:r>
              <a:rPr lang="en-GB" sz="1800" dirty="0" smtClean="0"/>
              <a:t>let the office know in advance as you will need to sign your child in and out.</a:t>
            </a:r>
            <a:endParaRPr lang="en-GB" sz="1800" dirty="0"/>
          </a:p>
          <a:p>
            <a:r>
              <a:rPr lang="en-GB" sz="1800" u="sng" dirty="0" smtClean="0"/>
              <a:t>Lunches</a:t>
            </a:r>
            <a:r>
              <a:rPr lang="en-GB" sz="1800" dirty="0" smtClean="0"/>
              <a:t> - </a:t>
            </a:r>
            <a:r>
              <a:rPr lang="en-GB" sz="1800" dirty="0"/>
              <a:t>if your child is staying for lunch please provide a packed lunch </a:t>
            </a:r>
            <a:r>
              <a:rPr lang="en-GB" sz="1800" dirty="0" smtClean="0"/>
              <a:t>from home. Please </a:t>
            </a:r>
            <a:r>
              <a:rPr lang="en-GB" sz="1800" dirty="0"/>
              <a:t>refer to our healthy eating policy. Lunch sessions are optional and you can request to join a session if there is availability. You will need to commit for a half </a:t>
            </a:r>
            <a:r>
              <a:rPr lang="en-GB" sz="1800" dirty="0" smtClean="0"/>
              <a:t>term</a:t>
            </a:r>
            <a:r>
              <a:rPr lang="en-GB" sz="1800" dirty="0" smtClean="0"/>
              <a:t>.</a:t>
            </a:r>
          </a:p>
          <a:p>
            <a:pPr marL="0" indent="0" eaLnBrk="1" hangingPunct="1">
              <a:buNone/>
              <a:defRPr/>
            </a:pPr>
            <a:r>
              <a:rPr lang="en-US" altLang="en-US" sz="1800" dirty="0" smtClean="0"/>
              <a:t>.    Please </a:t>
            </a:r>
            <a:r>
              <a:rPr lang="en-US" altLang="en-US" sz="1800" dirty="0"/>
              <a:t>complete and return </a:t>
            </a:r>
            <a:r>
              <a:rPr lang="en-US" altLang="en-US" sz="1800" dirty="0" smtClean="0"/>
              <a:t>all </a:t>
            </a:r>
            <a:r>
              <a:rPr lang="en-US" altLang="en-US" sz="1800" dirty="0" smtClean="0"/>
              <a:t>new starter </a:t>
            </a:r>
            <a:r>
              <a:rPr lang="en-US" altLang="en-US" sz="1800" dirty="0" smtClean="0"/>
              <a:t>paperwork </a:t>
            </a:r>
            <a:r>
              <a:rPr lang="en-US" altLang="en-US" sz="1800" dirty="0" smtClean="0"/>
              <a:t>by</a:t>
            </a:r>
          </a:p>
          <a:p>
            <a:pPr marL="0" indent="0" eaLnBrk="1" hangingPunct="1">
              <a:buNone/>
              <a:defRPr/>
            </a:pPr>
            <a:r>
              <a:rPr lang="en-US" altLang="en-US" sz="1800" dirty="0"/>
              <a:t> </a:t>
            </a:r>
            <a:r>
              <a:rPr lang="en-US" altLang="en-US" sz="1800" dirty="0" smtClean="0"/>
              <a:t>   </a:t>
            </a:r>
            <a:r>
              <a:rPr lang="en-US" altLang="en-US" sz="1800" dirty="0" smtClean="0"/>
              <a:t> </a:t>
            </a:r>
            <a:r>
              <a:rPr lang="en-US" altLang="en-US" sz="1800" dirty="0" smtClean="0"/>
              <a:t>3</a:t>
            </a:r>
            <a:r>
              <a:rPr lang="en-US" altLang="en-US" sz="1800" baseline="30000" dirty="0" smtClean="0"/>
              <a:t>rd</a:t>
            </a:r>
            <a:r>
              <a:rPr lang="en-US" altLang="en-US" sz="1800" dirty="0" smtClean="0"/>
              <a:t> July 2020 to ensure a smooth transition for your child. </a:t>
            </a:r>
            <a:endParaRPr lang="en-US" altLang="en-US" sz="1800" dirty="0">
              <a:latin typeface="Calibri" panose="020F0502020204030204" pitchFamily="34" charset="0"/>
            </a:endParaRPr>
          </a:p>
          <a:p>
            <a:pPr eaLnBrk="1" hangingPunct="1">
              <a:buNone/>
              <a:defRPr/>
            </a:pPr>
            <a:endParaRPr lang="en-US" altLang="en-US" sz="2000" dirty="0">
              <a:latin typeface="Calibri" panose="020F0502020204030204" pitchFamily="34" charset="0"/>
            </a:endParaRPr>
          </a:p>
          <a:p>
            <a:pPr marL="0" indent="0" eaLnBrk="1" hangingPunct="1">
              <a:buFontTx/>
              <a:buNone/>
              <a:defRPr/>
            </a:pPr>
            <a:endParaRPr lang="en-US" altLang="en-US" sz="2000" dirty="0">
              <a:latin typeface="Calibri" panose="020F0502020204030204" pitchFamily="34" charset="0"/>
            </a:endParaRPr>
          </a:p>
          <a:p>
            <a:pPr eaLnBrk="1" hangingPunct="1">
              <a:buFontTx/>
              <a:buBlip>
                <a:blip r:embed="rId2"/>
              </a:buBlip>
              <a:defRPr/>
            </a:pPr>
            <a:endParaRPr lang="en-US" altLang="en-US" sz="2000" dirty="0">
              <a:latin typeface="Calibri" panose="020F0502020204030204" pitchFamily="34" charset="0"/>
            </a:endParaRPr>
          </a:p>
          <a:p>
            <a:pPr marL="0" indent="0" eaLnBrk="1" hangingPunct="1">
              <a:buFontTx/>
              <a:buNone/>
              <a:defRPr/>
            </a:pPr>
            <a:endParaRPr lang="en-US" altLang="en-US" sz="2000" dirty="0">
              <a:latin typeface="Calibri" panose="020F0502020204030204" pitchFamily="34" charset="0"/>
            </a:endParaRPr>
          </a:p>
          <a:p>
            <a:pPr marL="0" indent="0" eaLnBrk="1" hangingPunct="1">
              <a:buFontTx/>
              <a:buNone/>
              <a:defRPr/>
            </a:pPr>
            <a:endParaRPr lang="en-US" altLang="en-US" sz="2000" dirty="0">
              <a:latin typeface="Calibri" panose="020F0502020204030204" pitchFamily="34" charset="0"/>
            </a:endParaRPr>
          </a:p>
        </p:txBody>
      </p:sp>
      <p:pic>
        <p:nvPicPr>
          <p:cNvPr id="26629" name="Picture 7" descr="C:\Program Files\Microsoft Office\MEDIA\CAGCAT10\j0234131.wmf"/>
          <p:cNvPicPr>
            <a:picLocks noChangeAspect="1" noChangeArrowheads="1"/>
          </p:cNvPicPr>
          <p:nvPr/>
        </p:nvPicPr>
        <p:blipFill>
          <a:blip r:embed="rId3" cstate="print"/>
          <a:srcRect/>
          <a:stretch>
            <a:fillRect/>
          </a:stretch>
        </p:blipFill>
        <p:spPr bwMode="auto">
          <a:xfrm>
            <a:off x="7554686" y="5257800"/>
            <a:ext cx="1218151" cy="1295400"/>
          </a:xfrm>
          <a:prstGeom prst="rect">
            <a:avLst/>
          </a:prstGeom>
          <a:noFill/>
          <a:ln w="9525">
            <a:noFill/>
            <a:miter lim="800000"/>
            <a:headEnd/>
            <a:tailEnd/>
          </a:ln>
        </p:spPr>
      </p:pic>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533400"/>
            <a:ext cx="8229600" cy="4585871"/>
          </a:xfrm>
          <a:prstGeom prst="rect">
            <a:avLst/>
          </a:prstGeom>
          <a:noFill/>
        </p:spPr>
        <p:txBody>
          <a:bodyPr wrap="square" rtlCol="0">
            <a:spAutoFit/>
          </a:bodyPr>
          <a:lstStyle/>
          <a:p>
            <a:pPr algn="ctr"/>
            <a:endParaRPr lang="en-GB" sz="3200" dirty="0" smtClean="0">
              <a:latin typeface="+mj-lt"/>
              <a:cs typeface="Calibri" pitchFamily="34" charset="0"/>
            </a:endParaRPr>
          </a:p>
          <a:p>
            <a:pPr algn="ctr"/>
            <a:r>
              <a:rPr lang="en-GB" sz="3200" dirty="0" smtClean="0">
                <a:latin typeface="+mj-lt"/>
                <a:cs typeface="Calibri" pitchFamily="34" charset="0"/>
              </a:rPr>
              <a:t>We look forward to working with you!</a:t>
            </a:r>
          </a:p>
          <a:p>
            <a:pPr algn="ctr"/>
            <a:endParaRPr lang="en-GB" sz="3600" dirty="0">
              <a:latin typeface="+mj-lt"/>
              <a:cs typeface="Calibri" pitchFamily="34" charset="0"/>
            </a:endParaRPr>
          </a:p>
          <a:p>
            <a:pPr algn="ctr"/>
            <a:endParaRPr lang="en-GB" sz="3600" dirty="0" smtClean="0">
              <a:latin typeface="+mj-lt"/>
              <a:cs typeface="Calibri" pitchFamily="34" charset="0"/>
            </a:endParaRPr>
          </a:p>
          <a:p>
            <a:pPr algn="ctr"/>
            <a:endParaRPr lang="en-GB" sz="3600" dirty="0">
              <a:latin typeface="+mj-lt"/>
              <a:cs typeface="Calibri" pitchFamily="34" charset="0"/>
            </a:endParaRPr>
          </a:p>
          <a:p>
            <a:pPr algn="ctr"/>
            <a:endParaRPr lang="en-GB" sz="3600" dirty="0" smtClean="0">
              <a:latin typeface="+mj-lt"/>
              <a:cs typeface="Calibri" pitchFamily="34" charset="0"/>
            </a:endParaRPr>
          </a:p>
          <a:p>
            <a:pPr algn="ctr"/>
            <a:endParaRPr lang="en-GB" sz="3600" dirty="0">
              <a:latin typeface="+mj-lt"/>
              <a:cs typeface="Calibri" pitchFamily="34" charset="0"/>
            </a:endParaRPr>
          </a:p>
          <a:p>
            <a:pPr algn="ctr"/>
            <a:r>
              <a:rPr lang="en-GB" sz="2400" dirty="0" smtClean="0">
                <a:latin typeface="+mj-lt"/>
                <a:cs typeface="Calibri" pitchFamily="34" charset="0"/>
              </a:rPr>
              <a:t>Please contact the school office if you </a:t>
            </a:r>
            <a:r>
              <a:rPr lang="en-GB" sz="2400" dirty="0" smtClean="0">
                <a:latin typeface="+mj-lt"/>
                <a:cs typeface="Calibri" pitchFamily="34" charset="0"/>
              </a:rPr>
              <a:t>need any further assistance or have </a:t>
            </a:r>
            <a:r>
              <a:rPr lang="en-GB" sz="2400" dirty="0" smtClean="0">
                <a:latin typeface="+mj-lt"/>
                <a:cs typeface="Calibri" pitchFamily="34" charset="0"/>
              </a:rPr>
              <a:t>any questions.</a:t>
            </a:r>
            <a:endParaRPr lang="en-GB" sz="2400" dirty="0">
              <a:latin typeface="+mj-lt"/>
              <a:cs typeface="Calibri" pitchFamily="34"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3492" r="5397" b="34180"/>
          <a:stretch/>
        </p:blipFill>
        <p:spPr>
          <a:xfrm>
            <a:off x="762000" y="1905000"/>
            <a:ext cx="7315200" cy="2454765"/>
          </a:xfrm>
          <a:prstGeom prst="rect">
            <a:avLst/>
          </a:prstGeom>
          <a:effectLst>
            <a:softEdge rad="317500"/>
          </a:effectLst>
        </p:spPr>
      </p:pic>
    </p:spTree>
    <p:extLst>
      <p:ext uri="{BB962C8B-B14F-4D97-AF65-F5344CB8AC3E}">
        <p14:creationId xmlns:p14="http://schemas.microsoft.com/office/powerpoint/2010/main" val="895801497"/>
      </p:ext>
    </p:extLst>
  </p:cSld>
  <p:clrMapOvr>
    <a:masterClrMapping/>
  </p:clrMapOvr>
  <p:transition>
    <p:zoom/>
  </p:transition>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3847</TotalTime>
  <Words>2723</Words>
  <Application>Microsoft Office PowerPoint</Application>
  <PresentationFormat>On-screen Show (4:3)</PresentationFormat>
  <Paragraphs>281</Paragraphs>
  <Slides>29</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Comic Sans MS</vt:lpstr>
      <vt:lpstr>Wingdings</vt:lpstr>
      <vt:lpstr>Wingdings 2</vt:lpstr>
      <vt:lpstr>Crayons</vt:lpstr>
      <vt:lpstr>   Welcome to Bonneygrove  Nursery Induction Information  </vt:lpstr>
      <vt:lpstr>PowerPoint Presentation</vt:lpstr>
      <vt:lpstr>PowerPoint Presentation</vt:lpstr>
      <vt:lpstr>Aims</vt:lpstr>
      <vt:lpstr>What will my child be learning?</vt:lpstr>
      <vt:lpstr>How does my child learn?  Characteristics of Effective Learning</vt:lpstr>
      <vt:lpstr> C&amp;L Communication and Language</vt:lpstr>
      <vt:lpstr>C&amp;L – How you can help?</vt:lpstr>
      <vt:lpstr>PSED Personal, Social and Emotional Development</vt:lpstr>
      <vt:lpstr>PSED - How can you help?</vt:lpstr>
      <vt:lpstr>Physical Development </vt:lpstr>
      <vt:lpstr>Physical Development How can you help?</vt:lpstr>
      <vt:lpstr>PowerPoint Presentation</vt:lpstr>
      <vt:lpstr>PowerPoint Presentation</vt:lpstr>
      <vt:lpstr>Mathematics  Numbers, Shapes, Space, and Measures</vt:lpstr>
      <vt:lpstr>Mathematics–  How can you help?</vt:lpstr>
      <vt:lpstr>Expressive Arts and Design </vt:lpstr>
      <vt:lpstr>Expressive Arts and Design– How can you help?</vt:lpstr>
      <vt:lpstr>Understanding  the World</vt:lpstr>
      <vt:lpstr>PowerPoint Presentation</vt:lpstr>
      <vt:lpstr>PowerPoint Presentation</vt:lpstr>
      <vt:lpstr>Routines and Procedures</vt:lpstr>
      <vt:lpstr>Routines and Procedures cont..</vt:lpstr>
      <vt:lpstr>Parent Involvement</vt:lpstr>
      <vt:lpstr>Keeping children safe is everyone’s responsibility</vt:lpstr>
      <vt:lpstr>Keeping children safe is everyone’s responsibility</vt:lpstr>
      <vt:lpstr>How we communicate with you</vt:lpstr>
      <vt:lpstr>General Information </vt:lpstr>
      <vt:lpstr>PowerPoint Presentation</vt:lpstr>
    </vt:vector>
  </TitlesOfParts>
  <Company>Default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 Hunslet St Mary’s Primary School</dc:title>
  <dc:creator>howesg01</dc:creator>
  <cp:lastModifiedBy>Jill.Smyth</cp:lastModifiedBy>
  <cp:revision>382</cp:revision>
  <cp:lastPrinted>2020-05-06T09:06:49Z</cp:lastPrinted>
  <dcterms:created xsi:type="dcterms:W3CDTF">2007-06-05T16:03:04Z</dcterms:created>
  <dcterms:modified xsi:type="dcterms:W3CDTF">2020-06-09T15:44:00Z</dcterms:modified>
</cp:coreProperties>
</file>