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  <p:sldId id="258" r:id="rId7"/>
    <p:sldId id="259" r:id="rId8"/>
    <p:sldId id="265" r:id="rId9"/>
    <p:sldId id="266" r:id="rId10"/>
    <p:sldId id="260" r:id="rId11"/>
    <p:sldId id="267" r:id="rId12"/>
    <p:sldId id="261" r:id="rId13"/>
    <p:sldId id="268" r:id="rId14"/>
    <p:sldId id="262" r:id="rId15"/>
    <p:sldId id="263" r:id="rId16"/>
    <p:sldId id="264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C0B03E-9F0A-43CF-9CA2-E7C205E56B1C}" v="56" dt="2025-11-20T10:56:35.528"/>
    <p1510:client id="{9C3AD061-4F0C-4D6B-B30A-1FD053B70ADF}" v="8" dt="2025-11-20T13:29:16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565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86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77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675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89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9067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788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096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7533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561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642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061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94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71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426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9671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7534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9299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18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Meet the Teacher 2025/26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dirty="0"/>
              <a:t>Bonneygrove Primary School</a:t>
            </a:r>
          </a:p>
          <a:p>
            <a:r>
              <a:rPr dirty="0"/>
              <a:t>Headteacher: Mr Craig Hamilton</a:t>
            </a:r>
            <a:endParaRPr lang="en-GB" dirty="0"/>
          </a:p>
          <a:p>
            <a:endParaRPr dirty="0"/>
          </a:p>
          <a:p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2A75A5-427A-77E7-3707-211A98FD7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174" y="4090460"/>
            <a:ext cx="1377651" cy="13776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Welcome</a:t>
            </a:r>
            <a:r>
              <a:rPr lang="en-GB" dirty="0"/>
              <a:t> to Year Two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Dahl Class: Miss Doyle</a:t>
            </a:r>
          </a:p>
          <a:p>
            <a:endParaRPr lang="en-GB" dirty="0"/>
          </a:p>
          <a:p>
            <a:r>
              <a:rPr lang="en-GB" dirty="0"/>
              <a:t>Wilson Clas: Mrs Patel</a:t>
            </a: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75CBAB-0C6C-CC50-C176-E55E5977B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7980" y="19555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Daily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dirty="0"/>
              <a:t>School starts promptly at 8:</a:t>
            </a:r>
            <a:r>
              <a:rPr lang="en-GB" dirty="0"/>
              <a:t>50</a:t>
            </a:r>
            <a:r>
              <a:rPr dirty="0"/>
              <a:t> am and finishes at 3:15 pm.</a:t>
            </a:r>
          </a:p>
          <a:p>
            <a:r>
              <a:rPr dirty="0"/>
              <a:t>Children enter through their designated classroom doors.</a:t>
            </a:r>
          </a:p>
          <a:p>
            <a:r>
              <a:rPr dirty="0"/>
              <a:t>PE days </a:t>
            </a:r>
            <a:r>
              <a:rPr lang="en-GB" dirty="0"/>
              <a:t>(Thursday) </a:t>
            </a:r>
            <a:r>
              <a:rPr dirty="0"/>
              <a:t>and equipment requirements shared in class newsletters</a:t>
            </a:r>
            <a:r>
              <a:rPr lang="en-GB" dirty="0"/>
              <a:t> </a:t>
            </a:r>
            <a:r>
              <a:rPr dirty="0"/>
              <a:t>Please ensure all items of clothing are clearly named.</a:t>
            </a:r>
          </a:p>
          <a:p>
            <a:r>
              <a:rPr dirty="0"/>
              <a:t>Morning reading routines and collection arrangements.</a:t>
            </a:r>
            <a:endParaRPr lang="en-GB" dirty="0"/>
          </a:p>
          <a:p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B442AB-4DCC-1A17-447E-140E1B7CA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7396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Learning and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/>
              <a:t>Overview of this half term’s Curriculum Newsletter.</a:t>
            </a:r>
          </a:p>
          <a:p>
            <a:r>
              <a:rPr dirty="0"/>
              <a:t>Focus on Reading, Writing, Maths, and wider curriculum subjects.</a:t>
            </a:r>
          </a:p>
          <a:p>
            <a:r>
              <a:rPr dirty="0"/>
              <a:t>Phonics and spelling in KS1; grammar and structured writing in KS2.</a:t>
            </a:r>
          </a:p>
          <a:p>
            <a:r>
              <a:rPr dirty="0"/>
              <a:t>Engaging, creative, and practical topic-based learning.</a:t>
            </a:r>
          </a:p>
          <a:p>
            <a:r>
              <a:rPr dirty="0"/>
              <a:t>Assessment and feedback to guide progress.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9DC435-0B05-5772-3A20-D959E3AA9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124" y="19555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BF8F83-4959-CDF1-773E-A51A5C056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E53D7D0-D607-A4A1-BDFB-1D79DDA658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597" r="3109" b="-3"/>
          <a:stretch>
            <a:fillRect/>
          </a:stretch>
        </p:blipFill>
        <p:spPr>
          <a:xfrm>
            <a:off x="4632324" y="10"/>
            <a:ext cx="4511676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920044"/>
                </a:lnTo>
                <a:lnTo>
                  <a:pt x="2469659" y="3920044"/>
                </a:lnTo>
                <a:lnTo>
                  <a:pt x="2469659" y="3103224"/>
                </a:lnTo>
                <a:lnTo>
                  <a:pt x="0" y="3103224"/>
                </a:lnTo>
                <a:close/>
              </a:path>
            </a:pathLst>
          </a:cu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84F1509-009F-E704-006F-B823A7D2534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784" r="10229" b="5"/>
          <a:stretch>
            <a:fillRect/>
          </a:stretch>
        </p:blipFill>
        <p:spPr>
          <a:xfrm>
            <a:off x="20" y="4069976"/>
            <a:ext cx="2651478" cy="27880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C82220-1FA7-8F3C-2EFF-C7AE45B9221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853" r="6336" b="2"/>
          <a:stretch>
            <a:fillRect/>
          </a:stretch>
        </p:blipFill>
        <p:spPr>
          <a:xfrm>
            <a:off x="2772149" y="3257176"/>
            <a:ext cx="3591820" cy="3600824"/>
          </a:xfrm>
          <a:prstGeom prst="rect">
            <a:avLst/>
          </a:prstGeom>
        </p:spPr>
      </p:pic>
      <p:pic>
        <p:nvPicPr>
          <p:cNvPr id="10" name="Picture 9" descr="A group of children sitting at tables in a classroom&#10;&#10;AI-generated content may be incorrect.">
            <a:extLst>
              <a:ext uri="{FF2B5EF4-FFF2-40B4-BE49-F238E27FC236}">
                <a16:creationId xmlns:a16="http://schemas.microsoft.com/office/drawing/2014/main" id="{077D76A8-A7F1-E33E-A2B4-2C536943CEB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120" r="-2" b="-2"/>
          <a:stretch>
            <a:fillRect/>
          </a:stretch>
        </p:blipFill>
        <p:spPr>
          <a:xfrm>
            <a:off x="20" y="10"/>
            <a:ext cx="4511656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103224"/>
                </a:lnTo>
                <a:lnTo>
                  <a:pt x="3545908" y="3103224"/>
                </a:lnTo>
                <a:lnTo>
                  <a:pt x="3545908" y="3920044"/>
                </a:lnTo>
                <a:lnTo>
                  <a:pt x="0" y="3920044"/>
                </a:lnTo>
                <a:close/>
              </a:path>
            </a:pathLst>
          </a:custGeom>
        </p:spPr>
      </p:pic>
      <p:pic>
        <p:nvPicPr>
          <p:cNvPr id="9" name="Picture 8" descr="A group of children holding signs&#10;&#10;AI-generated content may be incorrect.">
            <a:extLst>
              <a:ext uri="{FF2B5EF4-FFF2-40B4-BE49-F238E27FC236}">
                <a16:creationId xmlns:a16="http://schemas.microsoft.com/office/drawing/2014/main" id="{07756F59-B12D-491D-FD3F-00745CA6A90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7347" r="1111" b="-4"/>
          <a:stretch>
            <a:fillRect/>
          </a:stretch>
        </p:blipFill>
        <p:spPr>
          <a:xfrm>
            <a:off x="6484620" y="4069976"/>
            <a:ext cx="2659380" cy="278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892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206827-33E0-3D73-2DA3-2A5FA523A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on the floor&#10;&#10;AI-generated content may be incorrect.">
            <a:extLst>
              <a:ext uri="{FF2B5EF4-FFF2-40B4-BE49-F238E27FC236}">
                <a16:creationId xmlns:a16="http://schemas.microsoft.com/office/drawing/2014/main" id="{DE90645D-918E-8F2C-135B-9FE3104566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680" r="2" b="2"/>
          <a:stretch>
            <a:fillRect/>
          </a:stretch>
        </p:blipFill>
        <p:spPr>
          <a:xfrm>
            <a:off x="4632326" y="10"/>
            <a:ext cx="4511676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920044"/>
                </a:lnTo>
                <a:lnTo>
                  <a:pt x="2469659" y="3920044"/>
                </a:lnTo>
                <a:lnTo>
                  <a:pt x="2469659" y="3103224"/>
                </a:lnTo>
                <a:lnTo>
                  <a:pt x="0" y="3103224"/>
                </a:lnTo>
                <a:close/>
              </a:path>
            </a:pathLst>
          </a:cu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A96AA92-BDD2-3945-D091-97DDCAD3A6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468" r="19777" b="-2"/>
          <a:stretch>
            <a:fillRect/>
          </a:stretch>
        </p:blipFill>
        <p:spPr>
          <a:xfrm>
            <a:off x="20" y="4069976"/>
            <a:ext cx="2651478" cy="27880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48265C4-4F4A-A6ED-E628-CDBFDBD3A12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464" r="11973" b="1"/>
          <a:stretch>
            <a:fillRect/>
          </a:stretch>
        </p:blipFill>
        <p:spPr>
          <a:xfrm>
            <a:off x="2772149" y="3257176"/>
            <a:ext cx="3591820" cy="36008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4E6D42-3FDB-C03D-D63C-832ED0EA38D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972" r="7710" b="2"/>
          <a:stretch>
            <a:fillRect/>
          </a:stretch>
        </p:blipFill>
        <p:spPr>
          <a:xfrm>
            <a:off x="20" y="10"/>
            <a:ext cx="4511656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103224"/>
                </a:lnTo>
                <a:lnTo>
                  <a:pt x="3545908" y="3103224"/>
                </a:lnTo>
                <a:lnTo>
                  <a:pt x="3545908" y="3920044"/>
                </a:lnTo>
                <a:lnTo>
                  <a:pt x="0" y="3920044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B623BC-0732-936E-C8A6-53B2F4150C3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b="20324"/>
          <a:stretch>
            <a:fillRect/>
          </a:stretch>
        </p:blipFill>
        <p:spPr>
          <a:xfrm>
            <a:off x="6484620" y="4069976"/>
            <a:ext cx="2659380" cy="278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659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Homework and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Weekly homework set on </a:t>
            </a:r>
            <a:r>
              <a:rPr lang="en-GB" dirty="0"/>
              <a:t>Thursdays</a:t>
            </a:r>
            <a:r>
              <a:rPr dirty="0"/>
              <a:t>, due back on</a:t>
            </a:r>
            <a:r>
              <a:rPr lang="en-GB" dirty="0"/>
              <a:t> the following</a:t>
            </a:r>
            <a:r>
              <a:rPr dirty="0"/>
              <a:t> </a:t>
            </a:r>
            <a:r>
              <a:rPr lang="en-GB" dirty="0"/>
              <a:t>Thursday</a:t>
            </a:r>
            <a:r>
              <a:rPr dirty="0"/>
              <a:t>.</a:t>
            </a:r>
          </a:p>
          <a:p>
            <a:r>
              <a:rPr dirty="0"/>
              <a:t>Reading at least </a:t>
            </a:r>
            <a:r>
              <a:rPr lang="en-GB" dirty="0"/>
              <a:t>four</a:t>
            </a:r>
            <a:r>
              <a:rPr dirty="0"/>
              <a:t> times a week – record in the reading record.</a:t>
            </a:r>
          </a:p>
          <a:p>
            <a:r>
              <a:rPr dirty="0"/>
              <a:t>Weekly spellings or times-table practice tasks.</a:t>
            </a:r>
          </a:p>
          <a:p>
            <a:r>
              <a:rPr dirty="0"/>
              <a:t>Encouragement for reading for pleasure at home.</a:t>
            </a:r>
            <a:endParaRPr lang="en-GB" dirty="0"/>
          </a:p>
          <a:p>
            <a:r>
              <a:rPr lang="en-GB" dirty="0"/>
              <a:t>Opportunities for creative or research-based homework projects.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1B15E-97B0-EA30-6B88-090A96866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9108" y="237008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AEA2E-5CD9-4863-76EC-21146ABC1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D3A18B-013A-FE9D-7061-BF22BC56F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2632" y="1284575"/>
            <a:ext cx="6798736" cy="4095446"/>
          </a:xfrm>
        </p:spPr>
        <p:txBody>
          <a:bodyPr>
            <a:normAutofit/>
          </a:bodyPr>
          <a:lstStyle/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1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Maths</a:t>
            </a: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 Practise number bonds to 20</a:t>
            </a: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 Practise times tables (TT Rock Stars)</a:t>
            </a: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- Ask your children every day problems involving money, </a:t>
            </a:r>
            <a:r>
              <a:rPr lang="en-GB" b="1" u="sng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time</a:t>
            </a:r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, measures, etc.</a:t>
            </a: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solidFill>
                <a:srgbClr val="000000"/>
              </a:solidFill>
              <a:latin typeface="Garamond" panose="02020404030301010803" pitchFamily="18" charset="0"/>
              <a:cs typeface="Calibri" pitchFamily="34"/>
            </a:endParaRP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b="1" dirty="0">
              <a:solidFill>
                <a:schemeClr val="tx1"/>
              </a:solidFill>
              <a:latin typeface="Garamond" panose="02020404030301010803" pitchFamily="18" charset="0"/>
              <a:cs typeface="Calibri" pitchFamily="34"/>
            </a:endParaRP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b="1" dirty="0">
              <a:solidFill>
                <a:schemeClr val="tx1"/>
              </a:solidFill>
              <a:latin typeface="Garamond" panose="02020404030301010803" pitchFamily="18" charset="0"/>
              <a:cs typeface="Calibri" pitchFamily="34"/>
            </a:endParaRP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1" dirty="0">
                <a:solidFill>
                  <a:schemeClr val="tx1"/>
                </a:solidFill>
                <a:latin typeface="Garamond" panose="02020404030301010803" pitchFamily="18" charset="0"/>
                <a:cs typeface="Calibri" pitchFamily="34"/>
              </a:rPr>
              <a:t>Reading</a:t>
            </a: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 Listen to your child read regularly to improve fluency.</a:t>
            </a: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 Support with sounding out words and blending sounds together.</a:t>
            </a: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 Ask them questions using inference to check understanding</a:t>
            </a:r>
          </a:p>
          <a:p>
            <a:pPr lvl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solidFill>
                <a:srgbClr val="000000"/>
              </a:solidFill>
              <a:latin typeface="Garamond" panose="02020404030301010803" pitchFamily="18" charset="0"/>
              <a:cs typeface="Calibri" pitchFamily="34"/>
            </a:endParaRP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b="1" dirty="0">
              <a:solidFill>
                <a:srgbClr val="000000"/>
              </a:solidFill>
              <a:latin typeface="Garamond" panose="02020404030301010803" pitchFamily="18" charset="0"/>
              <a:cs typeface="Calibri" pitchFamily="34"/>
            </a:endParaRP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b="1" dirty="0">
              <a:solidFill>
                <a:srgbClr val="000000"/>
              </a:solidFill>
              <a:latin typeface="Garamond" panose="02020404030301010803" pitchFamily="18" charset="0"/>
              <a:cs typeface="Calibri" pitchFamily="34"/>
            </a:endParaRP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1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Writing</a:t>
            </a: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 Provide opportunities for your child to write , perhaps about days out or other experiences.</a:t>
            </a:r>
          </a:p>
          <a:p>
            <a:pPr marL="0" lvl="0" indent="0" defTabSz="91440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ct val="100000"/>
              <a:buChar char="-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  <a:cs typeface="Calibri" pitchFamily="34"/>
              </a:rPr>
              <a:t> Practise spelling all common exception words learnt to date.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194952-DA2D-289F-1802-0E1DB0CB9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9108" y="237008"/>
            <a:ext cx="1371719" cy="137171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40A754A-E97A-CFCA-BD25-31642ACB33AF}"/>
              </a:ext>
            </a:extLst>
          </p:cNvPr>
          <p:cNvSpPr txBox="1"/>
          <p:nvPr/>
        </p:nvSpPr>
        <p:spPr>
          <a:xfrm>
            <a:off x="567188" y="523270"/>
            <a:ext cx="7009269" cy="77636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rmAutofit/>
          </a:bodyPr>
          <a:lstStyle/>
          <a:p>
            <a: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0" i="0" u="none" strike="noStrike" kern="1200" cap="none" spc="0" baseline="0" dirty="0">
                <a:uFillTx/>
                <a:latin typeface="Garamond" panose="02020404030301010803" pitchFamily="18" charset="0"/>
                <a:cs typeface="Calibri" pitchFamily="34"/>
              </a:rPr>
              <a:t>How you can help further at home</a:t>
            </a:r>
          </a:p>
        </p:txBody>
      </p:sp>
    </p:spTree>
    <p:extLst>
      <p:ext uri="{BB962C8B-B14F-4D97-AF65-F5344CB8AC3E}">
        <p14:creationId xmlns:p14="http://schemas.microsoft.com/office/powerpoint/2010/main" val="2868128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Behaviour and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Bonneygrove Values: Respect, Responsibility, Kindness, and Resilience.</a:t>
            </a:r>
          </a:p>
          <a:p>
            <a:r>
              <a:rPr dirty="0"/>
              <a:t>Positive reinforcement and reward systems in all classes.</a:t>
            </a:r>
          </a:p>
          <a:p>
            <a:r>
              <a:rPr dirty="0"/>
              <a:t>Clear routines for listening, learning, and participation.</a:t>
            </a:r>
          </a:p>
          <a:p>
            <a:r>
              <a:rPr dirty="0"/>
              <a:t>High expectations for behaviour, attendance, and punctuality.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5556F3-64A3-78DA-1A6B-B41518155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804" y="237008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895B4-D461-B107-3EB2-8EB06891C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6236" y="1281565"/>
            <a:ext cx="6798736" cy="4540561"/>
          </a:xfrm>
        </p:spPr>
        <p:txBody>
          <a:bodyPr>
            <a:normAutofit fontScale="92500" lnSpcReduction="10000"/>
          </a:bodyPr>
          <a:lstStyle/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kern="0" dirty="0">
                <a:solidFill>
                  <a:srgbClr val="000000"/>
                </a:solidFill>
                <a:latin typeface="+mj-lt"/>
                <a:cs typeface="Calibri" pitchFamily="34"/>
              </a:rPr>
              <a:t>The uniform must be school colours: grey trousers/shorts/skirts/pinafore or checked red and white gingham dress for summer. Burgundy V-neck jumper or cardigan, and a white long or short-sleeved shirt with a clip on tie. </a:t>
            </a:r>
            <a:r>
              <a:rPr lang="en-GB" sz="2200" i="1" kern="0" dirty="0">
                <a:solidFill>
                  <a:srgbClr val="000000"/>
                </a:solidFill>
                <a:latin typeface="+mj-lt"/>
                <a:cs typeface="Calibri" pitchFamily="34"/>
              </a:rPr>
              <a:t>Further information can be found on website.</a:t>
            </a:r>
          </a:p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200" kern="0" dirty="0">
              <a:solidFill>
                <a:srgbClr val="000000"/>
              </a:solidFill>
              <a:latin typeface="+mj-lt"/>
              <a:cs typeface="Calibri" pitchFamily="34"/>
            </a:endParaRPr>
          </a:p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dirty="0">
                <a:solidFill>
                  <a:srgbClr val="000000"/>
                </a:solidFill>
                <a:latin typeface="+mj-lt"/>
                <a:cs typeface="Calibri" pitchFamily="34"/>
              </a:rPr>
              <a:t>All children should be in plain black footwear (trainers acceptable) </a:t>
            </a:r>
          </a:p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200" dirty="0">
              <a:solidFill>
                <a:srgbClr val="000000"/>
              </a:solidFill>
              <a:latin typeface="+mj-lt"/>
              <a:cs typeface="Calibri" pitchFamily="34"/>
            </a:endParaRPr>
          </a:p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dirty="0">
                <a:solidFill>
                  <a:srgbClr val="000000"/>
                </a:solidFill>
                <a:latin typeface="+mj-lt"/>
                <a:cs typeface="Calibri" pitchFamily="34"/>
              </a:rPr>
              <a:t>There should be no logos on the jumpers or shirts, other than the Bonneygrove logo.</a:t>
            </a:r>
          </a:p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200" dirty="0">
              <a:solidFill>
                <a:srgbClr val="000000"/>
              </a:solidFill>
              <a:latin typeface="+mj-lt"/>
              <a:cs typeface="Calibri" pitchFamily="34"/>
            </a:endParaRPr>
          </a:p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dirty="0">
                <a:solidFill>
                  <a:srgbClr val="000000"/>
                </a:solidFill>
                <a:latin typeface="+mj-lt"/>
                <a:cs typeface="Calibri" pitchFamily="34"/>
              </a:rPr>
              <a:t>All clothing should be clearly named.</a:t>
            </a:r>
          </a:p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200" dirty="0">
              <a:solidFill>
                <a:srgbClr val="000000"/>
              </a:solidFill>
              <a:latin typeface="+mj-lt"/>
              <a:cs typeface="Calibri" pitchFamily="34"/>
            </a:endParaRPr>
          </a:p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dirty="0">
                <a:solidFill>
                  <a:srgbClr val="000000"/>
                </a:solidFill>
                <a:latin typeface="+mj-lt"/>
                <a:cs typeface="Calibri" pitchFamily="34"/>
              </a:rPr>
              <a:t>Trousers should be smart – no jogging bottoms (except for Reception).</a:t>
            </a:r>
          </a:p>
          <a:p>
            <a:pPr marL="0" lvl="0" indent="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200" dirty="0">
              <a:solidFill>
                <a:srgbClr val="000000"/>
              </a:solidFill>
              <a:latin typeface="+mj-lt"/>
              <a:cs typeface="Calibri" pitchFamily="34"/>
            </a:endParaRPr>
          </a:p>
          <a:p>
            <a:pPr marL="342900" lvl="0" indent="-342900" defTabSz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dirty="0">
                <a:solidFill>
                  <a:srgbClr val="000000"/>
                </a:solidFill>
                <a:latin typeface="+mj-lt"/>
                <a:cs typeface="Calibri" pitchFamily="34"/>
              </a:rPr>
              <a:t>We encourage children to take responsibility for looking after their own property.</a:t>
            </a:r>
          </a:p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DC91944-3A5A-F133-4B17-62B4EB342E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72369" y="0"/>
            <a:ext cx="6799262" cy="13033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rmAutofit/>
          </a:bodyPr>
          <a:lstStyle/>
          <a:p>
            <a: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0" i="0" u="none" strike="noStrike" kern="1200" cap="none" spc="0" baseline="0" dirty="0">
                <a:solidFill>
                  <a:schemeClr val="tx1"/>
                </a:solidFill>
                <a:uFillTx/>
                <a:latin typeface="Garamond" panose="02020404030301010803" pitchFamily="18" charset="0"/>
                <a:cs typeface="Calibri" pitchFamily="34"/>
              </a:rPr>
              <a:t>School Uniform</a:t>
            </a:r>
          </a:p>
        </p:txBody>
      </p:sp>
    </p:spTree>
    <p:extLst>
      <p:ext uri="{BB962C8B-B14F-4D97-AF65-F5344CB8AC3E}">
        <p14:creationId xmlns:p14="http://schemas.microsoft.com/office/powerpoint/2010/main" val="2863120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Teachers available briefly at drop-off and collection times.</a:t>
            </a:r>
          </a:p>
          <a:p>
            <a:r>
              <a:rPr dirty="0"/>
              <a:t>Appointments for longer discussions via the school office.</a:t>
            </a:r>
          </a:p>
          <a:p>
            <a:r>
              <a:rPr dirty="0"/>
              <a:t>Weekly newsletters shared via email and the school website.</a:t>
            </a:r>
          </a:p>
          <a:p>
            <a:r>
              <a:rPr dirty="0"/>
              <a:t>Key dates and trip information provided in advance.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24A8C3-E154-DADE-8197-1A27CEEB4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8836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Year Group Focus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Years 1–2: Building confidence in reading, writing, and number fluency.</a:t>
            </a:r>
          </a:p>
          <a:p>
            <a:r>
              <a:rPr dirty="0"/>
              <a:t>Years 3–4: Developing independence and deeper understanding.</a:t>
            </a:r>
          </a:p>
          <a:p>
            <a:r>
              <a:rPr dirty="0"/>
              <a:t>Years 5–6: Preparing for secondary transition and leadership roles.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7972C2-11BA-3D76-211E-AE9AFBB52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380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Questions and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Please feel free to ask questions about routines, curriculum, or support.</a:t>
            </a:r>
          </a:p>
          <a:p>
            <a:r>
              <a:rPr dirty="0"/>
              <a:t>Thank you for your continued partnership in your child’s education.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229713-F318-3EDF-34FF-B663023AB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1092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63FE1F3BB97A4E96DACF3C26CDEF17" ma:contentTypeVersion="18" ma:contentTypeDescription="Create a new document." ma:contentTypeScope="" ma:versionID="555e11e7bc62cb6423c00347b9f7221f">
  <xsd:schema xmlns:xsd="http://www.w3.org/2001/XMLSchema" xmlns:xs="http://www.w3.org/2001/XMLSchema" xmlns:p="http://schemas.microsoft.com/office/2006/metadata/properties" xmlns:ns2="257e8dd7-8d98-42eb-b7f2-f610a21fbdd1" xmlns:ns3="8917eea4-07e2-4e52-8208-6a4fde281393" targetNamespace="http://schemas.microsoft.com/office/2006/metadata/properties" ma:root="true" ma:fieldsID="c86ade8da66b7b6107f59a9993af6b39" ns2:_="" ns3:_="">
    <xsd:import namespace="257e8dd7-8d98-42eb-b7f2-f610a21fbdd1"/>
    <xsd:import namespace="8917eea4-07e2-4e52-8208-6a4fde28139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7e8dd7-8d98-42eb-b7f2-f610a21fbd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f46d222-2095-4fc2-ac09-28b83019926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7eea4-07e2-4e52-8208-6a4fde2813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3b32a211-7d08-4259-be9b-889e4ec44f12}" ma:internalName="TaxCatchAll" ma:showField="CatchAllData" ma:web="8917eea4-07e2-4e52-8208-6a4fde2813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57e8dd7-8d98-42eb-b7f2-f610a21fbdd1">
      <Terms xmlns="http://schemas.microsoft.com/office/infopath/2007/PartnerControls"/>
    </lcf76f155ced4ddcb4097134ff3c332f>
    <TaxCatchAll xmlns="8917eea4-07e2-4e52-8208-6a4fde281393" xsi:nil="true"/>
  </documentManagement>
</p:properties>
</file>

<file path=customXml/itemProps1.xml><?xml version="1.0" encoding="utf-8"?>
<ds:datastoreItem xmlns:ds="http://schemas.openxmlformats.org/officeDocument/2006/customXml" ds:itemID="{B7015DD0-0ADB-404E-9029-D5DD318EE8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1FBA1B-544B-4975-AAFA-0BE7BC3BCA73}"/>
</file>

<file path=customXml/itemProps3.xml><?xml version="1.0" encoding="utf-8"?>
<ds:datastoreItem xmlns:ds="http://schemas.openxmlformats.org/officeDocument/2006/customXml" ds:itemID="{02AD0A6E-B8C3-4244-8A26-6044864F468B}">
  <ds:schemaRefs>
    <ds:schemaRef ds:uri="http://purl.org/dc/terms/"/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8917eea4-07e2-4e52-8208-6a4fde281393"/>
    <ds:schemaRef ds:uri="257e8dd7-8d98-42eb-b7f2-f610a21fbdd1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265</TotalTime>
  <Words>547</Words>
  <Application>Microsoft Office PowerPoint</Application>
  <PresentationFormat>On-screen Show (4:3)</PresentationFormat>
  <Paragraphs>71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Organic</vt:lpstr>
      <vt:lpstr>Meet the Teacher 2025/26</vt:lpstr>
      <vt:lpstr>Welcome to Year Two</vt:lpstr>
      <vt:lpstr>Daily Routines</vt:lpstr>
      <vt:lpstr>Learning and Curriculum</vt:lpstr>
      <vt:lpstr>PowerPoint Presentation</vt:lpstr>
      <vt:lpstr>PowerPoint Presentation</vt:lpstr>
      <vt:lpstr>Homework and Reading</vt:lpstr>
      <vt:lpstr>PowerPoint Presentation</vt:lpstr>
      <vt:lpstr>Behaviour and Expectations</vt:lpstr>
      <vt:lpstr>School Uniform</vt:lpstr>
      <vt:lpstr>Communication</vt:lpstr>
      <vt:lpstr>Year Group Focus</vt:lpstr>
      <vt:lpstr>Questions and Discussion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Craig Hamilton</dc:creator>
  <cp:keywords/>
  <dc:description>generated using python-pptx</dc:description>
  <cp:lastModifiedBy>Jill Smyth</cp:lastModifiedBy>
  <cp:revision>3</cp:revision>
  <dcterms:created xsi:type="dcterms:W3CDTF">2013-01-27T09:14:16Z</dcterms:created>
  <dcterms:modified xsi:type="dcterms:W3CDTF">2025-11-28T14:08:42Z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0x0101002763FE1F3BB97A4E96DACF3C26CDEF17</vt:lpwstr>
  </property>
  <property fmtid="{D5CDD505-2E9C-101B-9397-08002B2CF9AE}" pid="3" name="MediaServiceImageTags">
    <vt:lpwstr/>
  </property>
</Properties>
</file>