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57" r:id="rId6"/>
    <p:sldId id="258" r:id="rId7"/>
    <p:sldId id="260" r:id="rId8"/>
    <p:sldId id="259" r:id="rId9"/>
    <p:sldId id="263" r:id="rId10"/>
    <p:sldId id="261" r:id="rId11"/>
    <p:sldId id="26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BE5466-859A-4E20-A9B2-126BFD5F7CB6}" v="1" dt="2026-03-17T19:09:06.3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B766C-45A7-4EB8-9DF9-6AA25DE55191}" type="datetimeFigureOut">
              <a:rPr lang="en-GB" smtClean="0"/>
              <a:t>20/03/2026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E4F16-05AA-4305-9243-C8ECC0D08E0B}" type="slidenum">
              <a:rPr lang="en-GB" smtClean="0"/>
              <a:t>‹#›</a:t>
            </a:fld>
            <a:endParaRPr lang="en-GB"/>
          </a:p>
        </p:txBody>
      </p:sp>
    </p:spTree>
    <p:extLst>
      <p:ext uri="{BB962C8B-B14F-4D97-AF65-F5344CB8AC3E}">
        <p14:creationId xmlns:p14="http://schemas.microsoft.com/office/powerpoint/2010/main" val="2931085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BF557-7132-0764-693D-47E6CF6F73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931838-8149-8674-87C7-BB7B181910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7604FC-D21B-DA00-2FD5-698E3E61321A}"/>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5" name="Footer Placeholder 4">
            <a:extLst>
              <a:ext uri="{FF2B5EF4-FFF2-40B4-BE49-F238E27FC236}">
                <a16:creationId xmlns:a16="http://schemas.microsoft.com/office/drawing/2014/main" id="{1B268320-F27F-503A-5D6C-20BC7C21F9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93A3FD-5F79-9BC5-6B2A-E69024C80CE3}"/>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508064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BBEB2-2842-F86A-76CF-0894A262A6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469AA5-3731-A56A-5A32-B38F30E2BB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D27ABF-EDD2-4B4F-0151-F4DFF141CFB5}"/>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5" name="Footer Placeholder 4">
            <a:extLst>
              <a:ext uri="{FF2B5EF4-FFF2-40B4-BE49-F238E27FC236}">
                <a16:creationId xmlns:a16="http://schemas.microsoft.com/office/drawing/2014/main" id="{1DED8FE4-6D2D-06C5-01D1-20A417D629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0B762-868D-D263-43C7-7BB8A1496FE8}"/>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2427019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5A87E-C35B-E4E4-F138-DD7D0BC662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E4FF2DB-AA13-25E0-28F3-37CC7BF91F3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BD1953-DC52-C089-4E17-60735BF10FBB}"/>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5" name="Footer Placeholder 4">
            <a:extLst>
              <a:ext uri="{FF2B5EF4-FFF2-40B4-BE49-F238E27FC236}">
                <a16:creationId xmlns:a16="http://schemas.microsoft.com/office/drawing/2014/main" id="{DB594825-B99F-AD4F-321B-D4C51DC4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9ACC39-E0BD-7DC9-2037-0E206488BAF1}"/>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2028986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620D4-79D4-CE0D-8324-1D00023768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E13DCD-9D7B-8742-8291-1400100357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CA0ADCC-1252-38FC-C0B0-D82004AABF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848707F-F720-9A00-4F35-81A194E28223}"/>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6" name="Footer Placeholder 5">
            <a:extLst>
              <a:ext uri="{FF2B5EF4-FFF2-40B4-BE49-F238E27FC236}">
                <a16:creationId xmlns:a16="http://schemas.microsoft.com/office/drawing/2014/main" id="{289903DB-F771-722A-46E8-7D4B602B4B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9F9F1C-CB0B-E08C-F143-85F90538CCBE}"/>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21143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45B70-3888-B880-334E-039DD3AF81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52CE1F-903A-6639-B474-C9315F674C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4BEBB7-4EB5-6F91-771F-6093B5A6A6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F78428-1BA0-CA9A-CC0A-F6EDF137FB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8BB4BB-550A-AB36-2589-2E1F6563A0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0766D0-1194-5964-CF76-681007D6A377}"/>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8" name="Footer Placeholder 7">
            <a:extLst>
              <a:ext uri="{FF2B5EF4-FFF2-40B4-BE49-F238E27FC236}">
                <a16:creationId xmlns:a16="http://schemas.microsoft.com/office/drawing/2014/main" id="{AE8035BE-07AC-079C-B759-BC8C7D8F847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76AE009-EEEE-DAAE-ECF0-FFC8574F1A8C}"/>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266070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D1282-8E5A-7077-77AC-2BA16E80E3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11FB7F-01F6-D7D2-676D-30D37EF0C8DC}"/>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4" name="Footer Placeholder 3">
            <a:extLst>
              <a:ext uri="{FF2B5EF4-FFF2-40B4-BE49-F238E27FC236}">
                <a16:creationId xmlns:a16="http://schemas.microsoft.com/office/drawing/2014/main" id="{8005B0D5-2D82-02BE-0D27-53911925DE2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404BF3-FC09-D94B-918A-DF9B62BB6AE2}"/>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483985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D6820A-37D7-65BF-E908-A06323E3CD3D}"/>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3" name="Footer Placeholder 2">
            <a:extLst>
              <a:ext uri="{FF2B5EF4-FFF2-40B4-BE49-F238E27FC236}">
                <a16:creationId xmlns:a16="http://schemas.microsoft.com/office/drawing/2014/main" id="{70BEA37F-0877-20F6-4CE9-DDA88FEEFA9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B68D36-E3D7-6E07-DE2B-948F2DFCCC3A}"/>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2004611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19483-2629-B867-ACF5-880BEC03E0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327127-961B-3E3D-D74C-D19AD54082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0FA4F58-0AC5-F838-E790-FA1BB38219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E36014-28A9-E4F1-26C1-66D1F6DCB05D}"/>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6" name="Footer Placeholder 5">
            <a:extLst>
              <a:ext uri="{FF2B5EF4-FFF2-40B4-BE49-F238E27FC236}">
                <a16:creationId xmlns:a16="http://schemas.microsoft.com/office/drawing/2014/main" id="{71C2BE5F-32F9-7E15-C7A0-B7429683DF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5AD01E-7A01-5409-EED1-691DDAC5D5EA}"/>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3698049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4CDD2-6251-B4EC-64EE-AA869E01BA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E40D39A-166C-35C2-9D33-CEF12C6BBD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998206-638E-4522-FA8B-A54BF0437A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112D33-0332-9642-63FE-09C9C201D781}"/>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6" name="Footer Placeholder 5">
            <a:extLst>
              <a:ext uri="{FF2B5EF4-FFF2-40B4-BE49-F238E27FC236}">
                <a16:creationId xmlns:a16="http://schemas.microsoft.com/office/drawing/2014/main" id="{E59D7EDC-E9AF-521D-C73B-52069248F8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6DD0CC-5E9B-C125-DCD2-94395A277778}"/>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947509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BB827-1B17-CE42-2DCC-BEC606D497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7B68D2-CA10-FE70-6248-BADFB2E174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BDC332-9F0D-AD5E-F6F8-969A96021B99}"/>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5" name="Footer Placeholder 4">
            <a:extLst>
              <a:ext uri="{FF2B5EF4-FFF2-40B4-BE49-F238E27FC236}">
                <a16:creationId xmlns:a16="http://schemas.microsoft.com/office/drawing/2014/main" id="{4B13D93E-C34B-47C3-0FBA-A96C38B28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09DD12-CD4F-B625-2999-A1423B8DC6A2}"/>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3170784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4E8CD3-7F68-7869-CEC1-901962F0722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541FA5-C17C-C5EC-97CC-F138A6C05F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9CA02C-E44D-7C97-BBAF-3F641A77071E}"/>
              </a:ext>
            </a:extLst>
          </p:cNvPr>
          <p:cNvSpPr>
            <a:spLocks noGrp="1"/>
          </p:cNvSpPr>
          <p:nvPr>
            <p:ph type="dt" sz="half" idx="10"/>
          </p:nvPr>
        </p:nvSpPr>
        <p:spPr/>
        <p:txBody>
          <a:bodyPr/>
          <a:lstStyle/>
          <a:p>
            <a:fld id="{6DC20614-CD67-47B1-85E0-63EAB56FB9DA}" type="datetimeFigureOut">
              <a:rPr lang="en-GB" smtClean="0"/>
              <a:t>20/03/2026</a:t>
            </a:fld>
            <a:endParaRPr lang="en-GB"/>
          </a:p>
        </p:txBody>
      </p:sp>
      <p:sp>
        <p:nvSpPr>
          <p:cNvPr id="5" name="Footer Placeholder 4">
            <a:extLst>
              <a:ext uri="{FF2B5EF4-FFF2-40B4-BE49-F238E27FC236}">
                <a16:creationId xmlns:a16="http://schemas.microsoft.com/office/drawing/2014/main" id="{2FE47B8F-F6C9-2901-8854-614BC0D1C3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B08EB8-3C4D-5268-EC7C-4EF38F235F0A}"/>
              </a:ext>
            </a:extLst>
          </p:cNvPr>
          <p:cNvSpPr>
            <a:spLocks noGrp="1"/>
          </p:cNvSpPr>
          <p:nvPr>
            <p:ph type="sldNum" sz="quarter" idx="12"/>
          </p:nvPr>
        </p:nvSpPr>
        <p:spPr/>
        <p:txBody>
          <a:bodyPr/>
          <a:lstStyle/>
          <a:p>
            <a:fld id="{C4C338DB-5F63-4212-B317-FDD6C26CE47C}" type="slidenum">
              <a:rPr lang="en-GB" smtClean="0"/>
              <a:t>‹#›</a:t>
            </a:fld>
            <a:endParaRPr lang="en-GB"/>
          </a:p>
        </p:txBody>
      </p:sp>
    </p:spTree>
    <p:extLst>
      <p:ext uri="{BB962C8B-B14F-4D97-AF65-F5344CB8AC3E}">
        <p14:creationId xmlns:p14="http://schemas.microsoft.com/office/powerpoint/2010/main" val="3933377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E3002E-E259-C73E-961F-8C0D7A71F6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02F6DE-7C11-5408-0F15-32E76F5A00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974AB7-5F6B-3008-7ED9-45C497FE1B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C20614-CD67-47B1-85E0-63EAB56FB9DA}" type="datetimeFigureOut">
              <a:rPr lang="en-GB" smtClean="0"/>
              <a:t>20/03/2026</a:t>
            </a:fld>
            <a:endParaRPr lang="en-GB"/>
          </a:p>
        </p:txBody>
      </p:sp>
      <p:sp>
        <p:nvSpPr>
          <p:cNvPr id="5" name="Footer Placeholder 4">
            <a:extLst>
              <a:ext uri="{FF2B5EF4-FFF2-40B4-BE49-F238E27FC236}">
                <a16:creationId xmlns:a16="http://schemas.microsoft.com/office/drawing/2014/main" id="{62700AC0-CA19-6EC8-A9C9-BEF30C7BFD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9515BF-E179-F0CC-1671-4A49C20589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C338DB-5F63-4212-B317-FDD6C26CE47C}" type="slidenum">
              <a:rPr lang="en-GB" smtClean="0"/>
              <a:t>‹#›</a:t>
            </a:fld>
            <a:endParaRPr lang="en-GB"/>
          </a:p>
        </p:txBody>
      </p:sp>
    </p:spTree>
    <p:extLst>
      <p:ext uri="{BB962C8B-B14F-4D97-AF65-F5344CB8AC3E}">
        <p14:creationId xmlns:p14="http://schemas.microsoft.com/office/powerpoint/2010/main" val="14431643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342EB-F86B-E608-62D1-C7537494210E}"/>
              </a:ext>
            </a:extLst>
          </p:cNvPr>
          <p:cNvSpPr>
            <a:spLocks noGrp="1"/>
          </p:cNvSpPr>
          <p:nvPr>
            <p:ph type="ctrTitle"/>
          </p:nvPr>
        </p:nvSpPr>
        <p:spPr/>
        <p:txBody>
          <a:bodyPr>
            <a:normAutofit/>
          </a:bodyPr>
          <a:lstStyle/>
          <a:p>
            <a:r>
              <a:rPr lang="en-GB" sz="9600" b="1" dirty="0">
                <a:solidFill>
                  <a:srgbClr val="A50021"/>
                </a:solidFill>
                <a:latin typeface="+mn-lt"/>
              </a:rPr>
              <a:t>Isle of Wight</a:t>
            </a:r>
          </a:p>
        </p:txBody>
      </p:sp>
      <p:sp>
        <p:nvSpPr>
          <p:cNvPr id="3" name="Subtitle 2">
            <a:extLst>
              <a:ext uri="{FF2B5EF4-FFF2-40B4-BE49-F238E27FC236}">
                <a16:creationId xmlns:a16="http://schemas.microsoft.com/office/drawing/2014/main" id="{C6C993F9-78B9-FAA7-8F4B-A2EBDEB2AF2D}"/>
              </a:ext>
            </a:extLst>
          </p:cNvPr>
          <p:cNvSpPr>
            <a:spLocks noGrp="1"/>
          </p:cNvSpPr>
          <p:nvPr>
            <p:ph type="subTitle" idx="1"/>
          </p:nvPr>
        </p:nvSpPr>
        <p:spPr>
          <a:xfrm>
            <a:off x="1193830" y="3509963"/>
            <a:ext cx="10031896" cy="1655762"/>
          </a:xfrm>
        </p:spPr>
        <p:txBody>
          <a:bodyPr>
            <a:normAutofit/>
          </a:bodyPr>
          <a:lstStyle/>
          <a:p>
            <a:r>
              <a:rPr lang="en-GB" sz="4800" b="1" dirty="0"/>
              <a:t>Friday 10</a:t>
            </a:r>
            <a:r>
              <a:rPr lang="en-GB" sz="4800" b="1" baseline="30000" dirty="0"/>
              <a:t>th</a:t>
            </a:r>
            <a:r>
              <a:rPr lang="en-GB" sz="4800" b="1" dirty="0"/>
              <a:t> July – Monday 13</a:t>
            </a:r>
            <a:r>
              <a:rPr lang="en-GB" sz="4800" b="1" baseline="30000" dirty="0"/>
              <a:t>th</a:t>
            </a:r>
            <a:r>
              <a:rPr lang="en-GB" sz="4800" b="1" dirty="0"/>
              <a:t> July</a:t>
            </a:r>
          </a:p>
        </p:txBody>
      </p:sp>
      <p:pic>
        <p:nvPicPr>
          <p:cNvPr id="4" name="Picture 3">
            <a:extLst>
              <a:ext uri="{FF2B5EF4-FFF2-40B4-BE49-F238E27FC236}">
                <a16:creationId xmlns:a16="http://schemas.microsoft.com/office/drawing/2014/main" id="{622CB04D-61EF-AC6C-5233-3F222C1A8A82}"/>
              </a:ext>
            </a:extLst>
          </p:cNvPr>
          <p:cNvPicPr>
            <a:picLocks noChangeAspect="1"/>
          </p:cNvPicPr>
          <p:nvPr/>
        </p:nvPicPr>
        <p:blipFill>
          <a:blip r:embed="rId2"/>
          <a:stretch>
            <a:fillRect/>
          </a:stretch>
        </p:blipFill>
        <p:spPr>
          <a:xfrm>
            <a:off x="4738597" y="549376"/>
            <a:ext cx="2942363" cy="1145973"/>
          </a:xfrm>
          <a:prstGeom prst="rect">
            <a:avLst/>
          </a:prstGeom>
        </p:spPr>
      </p:pic>
      <p:sp>
        <p:nvSpPr>
          <p:cNvPr id="5" name="Rectangle 4">
            <a:extLst>
              <a:ext uri="{FF2B5EF4-FFF2-40B4-BE49-F238E27FC236}">
                <a16:creationId xmlns:a16="http://schemas.microsoft.com/office/drawing/2014/main" id="{EEA7E4CB-465E-C8D3-2A06-446E0E974045}"/>
              </a:ext>
            </a:extLst>
          </p:cNvPr>
          <p:cNvSpPr/>
          <p:nvPr/>
        </p:nvSpPr>
        <p:spPr>
          <a:xfrm>
            <a:off x="253218" y="168812"/>
            <a:ext cx="11619914" cy="6302326"/>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29571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511514" y="328027"/>
            <a:ext cx="2659721" cy="494689"/>
          </a:xfrm>
        </p:spPr>
        <p:txBody>
          <a:bodyPr>
            <a:normAutofit fontScale="90000"/>
          </a:bodyPr>
          <a:lstStyle/>
          <a:p>
            <a:r>
              <a:rPr lang="en-GB" b="1" dirty="0">
                <a:solidFill>
                  <a:srgbClr val="A50021"/>
                </a:solidFill>
                <a:latin typeface="+mn-lt"/>
              </a:rPr>
              <a:t>Itinerary</a:t>
            </a:r>
            <a:r>
              <a:rPr lang="en-GB" b="1" dirty="0">
                <a:solidFill>
                  <a:srgbClr val="A50021"/>
                </a:solidFill>
              </a:rPr>
              <a:t> </a:t>
            </a:r>
          </a:p>
        </p:txBody>
      </p:sp>
      <p:pic>
        <p:nvPicPr>
          <p:cNvPr id="3" name="Picture 2">
            <a:extLst>
              <a:ext uri="{FF2B5EF4-FFF2-40B4-BE49-F238E27FC236}">
                <a16:creationId xmlns:a16="http://schemas.microsoft.com/office/drawing/2014/main" id="{07EE6FEF-972E-08A4-02D8-025F5D871920}"/>
              </a:ext>
            </a:extLst>
          </p:cNvPr>
          <p:cNvPicPr>
            <a:picLocks noChangeAspect="1"/>
          </p:cNvPicPr>
          <p:nvPr/>
        </p:nvPicPr>
        <p:blipFill>
          <a:blip r:embed="rId2"/>
          <a:stretch>
            <a:fillRect/>
          </a:stretch>
        </p:blipFill>
        <p:spPr>
          <a:xfrm>
            <a:off x="9798579" y="291789"/>
            <a:ext cx="1704406" cy="663821"/>
          </a:xfrm>
          <a:prstGeom prst="rect">
            <a:avLst/>
          </a:prstGeom>
        </p:spPr>
      </p:pic>
      <p:sp>
        <p:nvSpPr>
          <p:cNvPr id="4" name="Rectangle 3">
            <a:extLst>
              <a:ext uri="{FF2B5EF4-FFF2-40B4-BE49-F238E27FC236}">
                <a16:creationId xmlns:a16="http://schemas.microsoft.com/office/drawing/2014/main" id="{55DB83C8-62E6-6F65-FE10-679B91C5DE8D}"/>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67A4956-0CEF-4FCF-B027-7F889B8DAD84}"/>
              </a:ext>
            </a:extLst>
          </p:cNvPr>
          <p:cNvPicPr>
            <a:picLocks noChangeAspect="1"/>
          </p:cNvPicPr>
          <p:nvPr/>
        </p:nvPicPr>
        <p:blipFill>
          <a:blip r:embed="rId3"/>
          <a:stretch>
            <a:fillRect/>
          </a:stretch>
        </p:blipFill>
        <p:spPr>
          <a:xfrm>
            <a:off x="2521924" y="550320"/>
            <a:ext cx="7148152" cy="5634011"/>
          </a:xfrm>
          <a:prstGeom prst="rect">
            <a:avLst/>
          </a:prstGeom>
        </p:spPr>
      </p:pic>
      <p:sp>
        <p:nvSpPr>
          <p:cNvPr id="5" name="TextBox 4">
            <a:extLst>
              <a:ext uri="{FF2B5EF4-FFF2-40B4-BE49-F238E27FC236}">
                <a16:creationId xmlns:a16="http://schemas.microsoft.com/office/drawing/2014/main" id="{03F64B7C-3A51-4A42-B3FF-D560E2780959}"/>
              </a:ext>
            </a:extLst>
          </p:cNvPr>
          <p:cNvSpPr txBox="1"/>
          <p:nvPr/>
        </p:nvSpPr>
        <p:spPr>
          <a:xfrm>
            <a:off x="511514" y="955610"/>
            <a:ext cx="1661843" cy="3416320"/>
          </a:xfrm>
          <a:prstGeom prst="rect">
            <a:avLst/>
          </a:prstGeom>
          <a:noFill/>
        </p:spPr>
        <p:txBody>
          <a:bodyPr wrap="square" rtlCol="0">
            <a:spAutoFit/>
          </a:bodyPr>
          <a:lstStyle/>
          <a:p>
            <a:r>
              <a:rPr lang="en-GB" sz="2800" b="1" dirty="0">
                <a:highlight>
                  <a:srgbClr val="FFFF00"/>
                </a:highlight>
              </a:rPr>
              <a:t>Please note: </a:t>
            </a:r>
          </a:p>
          <a:p>
            <a:r>
              <a:rPr lang="en-GB" sz="2000" dirty="0"/>
              <a:t>This is last year’s itinerary (we have yet to finalise this year’s but it will be similar) </a:t>
            </a:r>
          </a:p>
        </p:txBody>
      </p:sp>
    </p:spTree>
    <p:extLst>
      <p:ext uri="{BB962C8B-B14F-4D97-AF65-F5344CB8AC3E}">
        <p14:creationId xmlns:p14="http://schemas.microsoft.com/office/powerpoint/2010/main" val="1723576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334617" y="199030"/>
            <a:ext cx="3283226" cy="734805"/>
          </a:xfrm>
        </p:spPr>
        <p:txBody>
          <a:bodyPr>
            <a:normAutofit/>
          </a:bodyPr>
          <a:lstStyle/>
          <a:p>
            <a:r>
              <a:rPr lang="en-GB" b="1" dirty="0">
                <a:solidFill>
                  <a:srgbClr val="A50021"/>
                </a:solidFill>
                <a:latin typeface="+mn-lt"/>
              </a:rPr>
              <a:t>Kit List </a:t>
            </a:r>
          </a:p>
        </p:txBody>
      </p:sp>
      <p:pic>
        <p:nvPicPr>
          <p:cNvPr id="4" name="Picture 3">
            <a:extLst>
              <a:ext uri="{FF2B5EF4-FFF2-40B4-BE49-F238E27FC236}">
                <a16:creationId xmlns:a16="http://schemas.microsoft.com/office/drawing/2014/main" id="{1253DE13-1639-83B3-CB43-6BAC1AF13726}"/>
              </a:ext>
            </a:extLst>
          </p:cNvPr>
          <p:cNvPicPr>
            <a:picLocks noChangeAspect="1"/>
          </p:cNvPicPr>
          <p:nvPr/>
        </p:nvPicPr>
        <p:blipFill rotWithShape="1">
          <a:blip r:embed="rId2"/>
          <a:srcRect l="27114" t="62776" r="33309" b="18959"/>
          <a:stretch/>
        </p:blipFill>
        <p:spPr>
          <a:xfrm>
            <a:off x="5856849" y="2681532"/>
            <a:ext cx="5761383" cy="1494936"/>
          </a:xfrm>
          <a:prstGeom prst="rect">
            <a:avLst/>
          </a:prstGeom>
        </p:spPr>
      </p:pic>
      <p:sp>
        <p:nvSpPr>
          <p:cNvPr id="6" name="TextBox 5">
            <a:extLst>
              <a:ext uri="{FF2B5EF4-FFF2-40B4-BE49-F238E27FC236}">
                <a16:creationId xmlns:a16="http://schemas.microsoft.com/office/drawing/2014/main" id="{4D70B433-B609-7F13-5127-1C62B2C6ED1A}"/>
              </a:ext>
            </a:extLst>
          </p:cNvPr>
          <p:cNvSpPr txBox="1"/>
          <p:nvPr/>
        </p:nvSpPr>
        <p:spPr>
          <a:xfrm>
            <a:off x="334617" y="679576"/>
            <a:ext cx="7288695" cy="5979394"/>
          </a:xfrm>
          <a:prstGeom prst="rect">
            <a:avLst/>
          </a:prstGeom>
          <a:noFill/>
        </p:spPr>
        <p:txBody>
          <a:bodyPr wrap="square" rtlCol="0">
            <a:spAutoFit/>
          </a:bodyPr>
          <a:lstStyle/>
          <a:p>
            <a:pPr>
              <a:lnSpc>
                <a:spcPct val="107000"/>
              </a:lnSpc>
              <a:spcAft>
                <a:spcPts val="800"/>
              </a:spcAft>
            </a:pPr>
            <a:r>
              <a:rPr lang="en-GB" sz="1800" b="1"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u="sng" dirty="0">
                <a:effectLst/>
                <a:latin typeface="Calibri" panose="020F0502020204030204" pitchFamily="34" charset="0"/>
                <a:ea typeface="Calibri" panose="020F0502020204030204" pitchFamily="34" charset="0"/>
                <a:cs typeface="Calibri" panose="020F0502020204030204" pitchFamily="34" charset="0"/>
              </a:rPr>
              <a:t>You will need: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Waterproof coat/anorak</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Solid flat shoes e.g., trainers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Sweatshirt/jumper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T-shirts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Smarter outfits for evenings e.g., jeans and polo shirt or dress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Underwear</a:t>
            </a:r>
          </a:p>
          <a:p>
            <a:pPr marL="342900" lvl="0" indent="-342900">
              <a:lnSpc>
                <a:spcPct val="107000"/>
              </a:lnSpc>
              <a:buSzPts val="1000"/>
              <a:buFont typeface="Symbol" panose="05050102010706020507" pitchFamily="18" charset="2"/>
              <a:buChar char=""/>
            </a:pPr>
            <a:r>
              <a:rPr lang="en-GB" sz="1600" dirty="0">
                <a:latin typeface="Calibri" panose="020F0502020204030204" pitchFamily="34" charset="0"/>
                <a:ea typeface="Calibri" panose="020F0502020204030204" pitchFamily="34" charset="0"/>
                <a:cs typeface="Calibri" panose="020F0502020204030204" pitchFamily="34" charset="0"/>
              </a:rPr>
              <a:t>Swimming Costume and Towel</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Socks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Pyjamas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Sun hat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Sun cream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Shower towel</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Toiletries including: toothbrush, toothpaste, soap, shampoo, hairbrush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Up to £10 to spend at gift shop (optional)</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Disposable camera (optional)</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No electronics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All prescribed medication, including an inhaler, should be given to Miss Wylie prior to the trip and a medicine form should have been filled in.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3" name="Picture 2">
            <a:extLst>
              <a:ext uri="{FF2B5EF4-FFF2-40B4-BE49-F238E27FC236}">
                <a16:creationId xmlns:a16="http://schemas.microsoft.com/office/drawing/2014/main" id="{B4D0FD70-3486-680D-E599-7041ABDBC534}"/>
              </a:ext>
            </a:extLst>
          </p:cNvPr>
          <p:cNvPicPr>
            <a:picLocks noChangeAspect="1"/>
          </p:cNvPicPr>
          <p:nvPr/>
        </p:nvPicPr>
        <p:blipFill>
          <a:blip r:embed="rId3"/>
          <a:stretch>
            <a:fillRect/>
          </a:stretch>
        </p:blipFill>
        <p:spPr>
          <a:xfrm>
            <a:off x="10152977" y="234521"/>
            <a:ext cx="1704406" cy="663821"/>
          </a:xfrm>
          <a:prstGeom prst="rect">
            <a:avLst/>
          </a:prstGeom>
        </p:spPr>
      </p:pic>
      <p:sp>
        <p:nvSpPr>
          <p:cNvPr id="5" name="Rectangle 4">
            <a:extLst>
              <a:ext uri="{FF2B5EF4-FFF2-40B4-BE49-F238E27FC236}">
                <a16:creationId xmlns:a16="http://schemas.microsoft.com/office/drawing/2014/main" id="{8927D62F-0AC4-A1F3-142E-96F951579AD0}"/>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4675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304800" y="199029"/>
            <a:ext cx="7752521" cy="734805"/>
          </a:xfrm>
        </p:spPr>
        <p:txBody>
          <a:bodyPr>
            <a:normAutofit fontScale="90000"/>
          </a:bodyPr>
          <a:lstStyle/>
          <a:p>
            <a:r>
              <a:rPr lang="en-GB" b="1" dirty="0">
                <a:solidFill>
                  <a:srgbClr val="A50021"/>
                </a:solidFill>
                <a:latin typeface="+mn-lt"/>
              </a:rPr>
              <a:t>Food and Sleeping Arrangements </a:t>
            </a:r>
          </a:p>
        </p:txBody>
      </p:sp>
      <p:sp>
        <p:nvSpPr>
          <p:cNvPr id="3" name="TextBox 2">
            <a:extLst>
              <a:ext uri="{FF2B5EF4-FFF2-40B4-BE49-F238E27FC236}">
                <a16:creationId xmlns:a16="http://schemas.microsoft.com/office/drawing/2014/main" id="{0533A7CC-8CCC-7DA9-80C7-0188E1222F37}"/>
              </a:ext>
            </a:extLst>
          </p:cNvPr>
          <p:cNvSpPr txBox="1"/>
          <p:nvPr/>
        </p:nvSpPr>
        <p:spPr>
          <a:xfrm>
            <a:off x="490329" y="1325217"/>
            <a:ext cx="11131827" cy="4431983"/>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will select a sandwich filling that they would like for packed lunches for the duration of the trip. These will be prepared daily for us to take with us on our outings.</a:t>
            </a:r>
          </a:p>
          <a:p>
            <a:endParaRPr lang="en-GB" sz="2400" dirty="0"/>
          </a:p>
          <a:p>
            <a:pPr marL="285750" indent="-285750">
              <a:buFont typeface="Arial" panose="020B0604020202020204" pitchFamily="34" charset="0"/>
              <a:buChar char="•"/>
            </a:pPr>
            <a:r>
              <a:rPr lang="en-GB" sz="2400" dirty="0"/>
              <a:t>Each morning at breakfast they will be given two dinner options to choose from e.g. pizza or burger. At dinner time, they will choose their breakfast for the following day e.g. scrambled eggs on toast or a sausage sandwich. There will also be a variety of cereals available for breakfast, as well as salad at dinner time. </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Children will share rooms in groups of 2, 3, 4, 5 or 6. These will vary and will depend on the children that they have asked to share with. We will ensure that there will be at least one of their friends in their room. </a:t>
            </a:r>
          </a:p>
          <a:p>
            <a:endParaRPr lang="en-GB" dirty="0"/>
          </a:p>
        </p:txBody>
      </p:sp>
      <p:pic>
        <p:nvPicPr>
          <p:cNvPr id="4" name="Picture 3">
            <a:extLst>
              <a:ext uri="{FF2B5EF4-FFF2-40B4-BE49-F238E27FC236}">
                <a16:creationId xmlns:a16="http://schemas.microsoft.com/office/drawing/2014/main" id="{E92ADCAC-951C-6602-379E-D7C21E7F3197}"/>
              </a:ext>
            </a:extLst>
          </p:cNvPr>
          <p:cNvPicPr>
            <a:picLocks noChangeAspect="1"/>
          </p:cNvPicPr>
          <p:nvPr/>
        </p:nvPicPr>
        <p:blipFill>
          <a:blip r:embed="rId2"/>
          <a:stretch>
            <a:fillRect/>
          </a:stretch>
        </p:blipFill>
        <p:spPr>
          <a:xfrm>
            <a:off x="10027999" y="270013"/>
            <a:ext cx="1704406" cy="663821"/>
          </a:xfrm>
          <a:prstGeom prst="rect">
            <a:avLst/>
          </a:prstGeom>
        </p:spPr>
      </p:pic>
      <p:sp>
        <p:nvSpPr>
          <p:cNvPr id="5" name="Rectangle 4">
            <a:extLst>
              <a:ext uri="{FF2B5EF4-FFF2-40B4-BE49-F238E27FC236}">
                <a16:creationId xmlns:a16="http://schemas.microsoft.com/office/drawing/2014/main" id="{75A208B4-6A36-F96E-1484-2F6502254F67}"/>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5566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4813852" y="206369"/>
            <a:ext cx="3283226" cy="734805"/>
          </a:xfrm>
        </p:spPr>
        <p:txBody>
          <a:bodyPr>
            <a:normAutofit/>
          </a:bodyPr>
          <a:lstStyle/>
          <a:p>
            <a:r>
              <a:rPr lang="en-GB" b="1" dirty="0">
                <a:solidFill>
                  <a:srgbClr val="A50021"/>
                </a:solidFill>
                <a:latin typeface="+mn-lt"/>
              </a:rPr>
              <a:t>Medication</a:t>
            </a:r>
            <a:r>
              <a:rPr lang="en-GB" b="1" dirty="0">
                <a:solidFill>
                  <a:srgbClr val="0070C0"/>
                </a:solidFill>
              </a:rPr>
              <a:t> </a:t>
            </a:r>
          </a:p>
        </p:txBody>
      </p:sp>
      <p:pic>
        <p:nvPicPr>
          <p:cNvPr id="3" name="Picture 2">
            <a:extLst>
              <a:ext uri="{FF2B5EF4-FFF2-40B4-BE49-F238E27FC236}">
                <a16:creationId xmlns:a16="http://schemas.microsoft.com/office/drawing/2014/main" id="{BE7114F5-76E1-3496-9B06-15FED44524FC}"/>
              </a:ext>
            </a:extLst>
          </p:cNvPr>
          <p:cNvPicPr>
            <a:picLocks noChangeAspect="1"/>
          </p:cNvPicPr>
          <p:nvPr/>
        </p:nvPicPr>
        <p:blipFill>
          <a:blip r:embed="rId2"/>
          <a:stretch>
            <a:fillRect/>
          </a:stretch>
        </p:blipFill>
        <p:spPr>
          <a:xfrm>
            <a:off x="9901389" y="447162"/>
            <a:ext cx="1704406" cy="663821"/>
          </a:xfrm>
          <a:prstGeom prst="rect">
            <a:avLst/>
          </a:prstGeom>
        </p:spPr>
      </p:pic>
      <p:sp>
        <p:nvSpPr>
          <p:cNvPr id="5" name="Rectangle 4">
            <a:extLst>
              <a:ext uri="{FF2B5EF4-FFF2-40B4-BE49-F238E27FC236}">
                <a16:creationId xmlns:a16="http://schemas.microsoft.com/office/drawing/2014/main" id="{075517D4-6512-AABE-8476-46BDD888B5BA}"/>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68F48ADF-0B36-4CDC-B433-AC738A6A7F55}"/>
              </a:ext>
            </a:extLst>
          </p:cNvPr>
          <p:cNvPicPr>
            <a:picLocks noChangeAspect="1"/>
          </p:cNvPicPr>
          <p:nvPr/>
        </p:nvPicPr>
        <p:blipFill>
          <a:blip r:embed="rId3"/>
          <a:stretch>
            <a:fillRect/>
          </a:stretch>
        </p:blipFill>
        <p:spPr>
          <a:xfrm>
            <a:off x="2813188" y="708369"/>
            <a:ext cx="6768134" cy="5787703"/>
          </a:xfrm>
          <a:prstGeom prst="rect">
            <a:avLst/>
          </a:prstGeom>
        </p:spPr>
      </p:pic>
    </p:spTree>
    <p:extLst>
      <p:ext uri="{BB962C8B-B14F-4D97-AF65-F5344CB8AC3E}">
        <p14:creationId xmlns:p14="http://schemas.microsoft.com/office/powerpoint/2010/main" val="607017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4813852" y="206369"/>
            <a:ext cx="3283226" cy="734805"/>
          </a:xfrm>
        </p:spPr>
        <p:txBody>
          <a:bodyPr>
            <a:normAutofit fontScale="90000"/>
          </a:bodyPr>
          <a:lstStyle/>
          <a:p>
            <a:r>
              <a:rPr lang="en-GB" b="1" dirty="0">
                <a:solidFill>
                  <a:srgbClr val="A50021"/>
                </a:solidFill>
                <a:latin typeface="+mn-lt"/>
              </a:rPr>
              <a:t>Consent form</a:t>
            </a:r>
            <a:r>
              <a:rPr lang="en-GB" b="1" dirty="0">
                <a:solidFill>
                  <a:srgbClr val="0070C0"/>
                </a:solidFill>
              </a:rPr>
              <a:t> </a:t>
            </a:r>
          </a:p>
        </p:txBody>
      </p:sp>
      <p:pic>
        <p:nvPicPr>
          <p:cNvPr id="3" name="Picture 2">
            <a:extLst>
              <a:ext uri="{FF2B5EF4-FFF2-40B4-BE49-F238E27FC236}">
                <a16:creationId xmlns:a16="http://schemas.microsoft.com/office/drawing/2014/main" id="{BE7114F5-76E1-3496-9B06-15FED44524FC}"/>
              </a:ext>
            </a:extLst>
          </p:cNvPr>
          <p:cNvPicPr>
            <a:picLocks noChangeAspect="1"/>
          </p:cNvPicPr>
          <p:nvPr/>
        </p:nvPicPr>
        <p:blipFill>
          <a:blip r:embed="rId2"/>
          <a:stretch>
            <a:fillRect/>
          </a:stretch>
        </p:blipFill>
        <p:spPr>
          <a:xfrm>
            <a:off x="9901389" y="447162"/>
            <a:ext cx="1704406" cy="663821"/>
          </a:xfrm>
          <a:prstGeom prst="rect">
            <a:avLst/>
          </a:prstGeom>
        </p:spPr>
      </p:pic>
      <p:sp>
        <p:nvSpPr>
          <p:cNvPr id="5" name="Rectangle 4">
            <a:extLst>
              <a:ext uri="{FF2B5EF4-FFF2-40B4-BE49-F238E27FC236}">
                <a16:creationId xmlns:a16="http://schemas.microsoft.com/office/drawing/2014/main" id="{075517D4-6512-AABE-8476-46BDD888B5BA}"/>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BC376C3C-B403-4416-B00D-822CEADF825B}"/>
              </a:ext>
            </a:extLst>
          </p:cNvPr>
          <p:cNvPicPr>
            <a:picLocks noChangeAspect="1"/>
          </p:cNvPicPr>
          <p:nvPr/>
        </p:nvPicPr>
        <p:blipFill>
          <a:blip r:embed="rId3"/>
          <a:stretch>
            <a:fillRect/>
          </a:stretch>
        </p:blipFill>
        <p:spPr>
          <a:xfrm>
            <a:off x="2724150" y="981075"/>
            <a:ext cx="6743700" cy="4895850"/>
          </a:xfrm>
          <a:prstGeom prst="rect">
            <a:avLst/>
          </a:prstGeom>
        </p:spPr>
      </p:pic>
    </p:spTree>
    <p:extLst>
      <p:ext uri="{BB962C8B-B14F-4D97-AF65-F5344CB8AC3E}">
        <p14:creationId xmlns:p14="http://schemas.microsoft.com/office/powerpoint/2010/main" val="3314547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628408" y="517081"/>
            <a:ext cx="6718852" cy="734805"/>
          </a:xfrm>
        </p:spPr>
        <p:txBody>
          <a:bodyPr>
            <a:noAutofit/>
          </a:bodyPr>
          <a:lstStyle/>
          <a:p>
            <a:r>
              <a:rPr lang="en-GB" sz="5400" b="1" dirty="0">
                <a:solidFill>
                  <a:srgbClr val="A50021"/>
                </a:solidFill>
                <a:latin typeface="+mn-lt"/>
              </a:rPr>
              <a:t>Gentle reminder…</a:t>
            </a:r>
          </a:p>
        </p:txBody>
      </p:sp>
      <p:pic>
        <p:nvPicPr>
          <p:cNvPr id="3" name="Picture 2">
            <a:extLst>
              <a:ext uri="{FF2B5EF4-FFF2-40B4-BE49-F238E27FC236}">
                <a16:creationId xmlns:a16="http://schemas.microsoft.com/office/drawing/2014/main" id="{A5AC4687-98B5-BED8-D86E-AE48A5406CAA}"/>
              </a:ext>
            </a:extLst>
          </p:cNvPr>
          <p:cNvPicPr>
            <a:picLocks noChangeAspect="1"/>
          </p:cNvPicPr>
          <p:nvPr/>
        </p:nvPicPr>
        <p:blipFill>
          <a:blip r:embed="rId2"/>
          <a:stretch>
            <a:fillRect/>
          </a:stretch>
        </p:blipFill>
        <p:spPr>
          <a:xfrm>
            <a:off x="9859186" y="362007"/>
            <a:ext cx="1704406" cy="663821"/>
          </a:xfrm>
          <a:prstGeom prst="rect">
            <a:avLst/>
          </a:prstGeom>
        </p:spPr>
      </p:pic>
      <p:sp>
        <p:nvSpPr>
          <p:cNvPr id="4" name="Rectangle 3">
            <a:extLst>
              <a:ext uri="{FF2B5EF4-FFF2-40B4-BE49-F238E27FC236}">
                <a16:creationId xmlns:a16="http://schemas.microsoft.com/office/drawing/2014/main" id="{FE65BA5F-BDF8-3C92-859E-7A09C9B8B164}"/>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523009B-1DC3-4683-8ECA-FE2F73419DC9}"/>
              </a:ext>
            </a:extLst>
          </p:cNvPr>
          <p:cNvSpPr txBox="1"/>
          <p:nvPr/>
        </p:nvSpPr>
        <p:spPr>
          <a:xfrm>
            <a:off x="888837" y="2413109"/>
            <a:ext cx="10503418" cy="2049600"/>
          </a:xfrm>
          <a:prstGeom prst="rect">
            <a:avLst/>
          </a:prstGeom>
          <a:noFill/>
        </p:spPr>
        <p:txBody>
          <a:bodyPr wrap="square">
            <a:spAutoFit/>
          </a:bodyPr>
          <a:lstStyle/>
          <a:p>
            <a:pPr marL="571500" indent="-571500">
              <a:lnSpc>
                <a:spcPct val="107000"/>
              </a:lnSpc>
              <a:spcAft>
                <a:spcPts val="800"/>
              </a:spcAft>
              <a:buFont typeface="Arial" panose="020B0604020202020204" pitchFamily="34" charset="0"/>
              <a:buChar char="•"/>
            </a:pPr>
            <a:r>
              <a:rPr lang="en-GB" sz="3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 instalment of £81 is due at the end of March. </a:t>
            </a:r>
          </a:p>
          <a:p>
            <a:pPr>
              <a:lnSpc>
                <a:spcPct val="107000"/>
              </a:lnSpc>
              <a:spcAft>
                <a:spcPts val="800"/>
              </a:spcAft>
            </a:pPr>
            <a:endParaRPr lang="en-GB" sz="3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571500" indent="-571500">
              <a:lnSpc>
                <a:spcPct val="107000"/>
              </a:lnSpc>
              <a:spcAft>
                <a:spcPts val="800"/>
              </a:spcAft>
              <a:buFont typeface="Arial" panose="020B0604020202020204" pitchFamily="34" charset="0"/>
              <a:buChar char="•"/>
            </a:pPr>
            <a:r>
              <a:rPr lang="en-GB" sz="3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Full payment is due by the end of April. </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6751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485AD-E7FE-DF3C-E4A2-7EFA1838F4B5}"/>
              </a:ext>
            </a:extLst>
          </p:cNvPr>
          <p:cNvSpPr>
            <a:spLocks noGrp="1"/>
          </p:cNvSpPr>
          <p:nvPr>
            <p:ph type="title"/>
          </p:nvPr>
        </p:nvSpPr>
        <p:spPr>
          <a:xfrm>
            <a:off x="3140334" y="2764210"/>
            <a:ext cx="6718852" cy="734805"/>
          </a:xfrm>
        </p:spPr>
        <p:txBody>
          <a:bodyPr>
            <a:noAutofit/>
          </a:bodyPr>
          <a:lstStyle/>
          <a:p>
            <a:r>
              <a:rPr lang="en-GB" sz="5400" b="1" dirty="0">
                <a:solidFill>
                  <a:srgbClr val="A50021"/>
                </a:solidFill>
                <a:latin typeface="+mn-lt"/>
              </a:rPr>
              <a:t>Any Questions? </a:t>
            </a:r>
          </a:p>
        </p:txBody>
      </p:sp>
      <p:pic>
        <p:nvPicPr>
          <p:cNvPr id="3" name="Picture 2">
            <a:extLst>
              <a:ext uri="{FF2B5EF4-FFF2-40B4-BE49-F238E27FC236}">
                <a16:creationId xmlns:a16="http://schemas.microsoft.com/office/drawing/2014/main" id="{A5AC4687-98B5-BED8-D86E-AE48A5406CAA}"/>
              </a:ext>
            </a:extLst>
          </p:cNvPr>
          <p:cNvPicPr>
            <a:picLocks noChangeAspect="1"/>
          </p:cNvPicPr>
          <p:nvPr/>
        </p:nvPicPr>
        <p:blipFill>
          <a:blip r:embed="rId2"/>
          <a:stretch>
            <a:fillRect/>
          </a:stretch>
        </p:blipFill>
        <p:spPr>
          <a:xfrm>
            <a:off x="9859186" y="362007"/>
            <a:ext cx="1704406" cy="663821"/>
          </a:xfrm>
          <a:prstGeom prst="rect">
            <a:avLst/>
          </a:prstGeom>
        </p:spPr>
      </p:pic>
      <p:sp>
        <p:nvSpPr>
          <p:cNvPr id="4" name="Rectangle 3">
            <a:extLst>
              <a:ext uri="{FF2B5EF4-FFF2-40B4-BE49-F238E27FC236}">
                <a16:creationId xmlns:a16="http://schemas.microsoft.com/office/drawing/2014/main" id="{FE65BA5F-BDF8-3C92-859E-7A09C9B8B164}"/>
              </a:ext>
            </a:extLst>
          </p:cNvPr>
          <p:cNvSpPr/>
          <p:nvPr/>
        </p:nvSpPr>
        <p:spPr>
          <a:xfrm>
            <a:off x="253217" y="168811"/>
            <a:ext cx="11774659" cy="6538197"/>
          </a:xfrm>
          <a:prstGeom prst="rect">
            <a:avLst/>
          </a:prstGeom>
          <a:noFill/>
          <a:ln w="53975">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56635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57e8dd7-8d98-42eb-b7f2-f610a21fbdd1">
      <Terms xmlns="http://schemas.microsoft.com/office/infopath/2007/PartnerControls"/>
    </lcf76f155ced4ddcb4097134ff3c332f>
    <TaxCatchAll xmlns="8917eea4-07e2-4e52-8208-6a4fde28139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763FE1F3BB97A4E96DACF3C26CDEF17" ma:contentTypeVersion="18" ma:contentTypeDescription="Create a new document." ma:contentTypeScope="" ma:versionID="1a0289e9bad77e67d6c8d8c8b7739c6b">
  <xsd:schema xmlns:xsd="http://www.w3.org/2001/XMLSchema" xmlns:xs="http://www.w3.org/2001/XMLSchema" xmlns:p="http://schemas.microsoft.com/office/2006/metadata/properties" xmlns:ns2="257e8dd7-8d98-42eb-b7f2-f610a21fbdd1" xmlns:ns3="8917eea4-07e2-4e52-8208-6a4fde281393" targetNamespace="http://schemas.microsoft.com/office/2006/metadata/properties" ma:root="true" ma:fieldsID="a89083993b42029ccacbdbe4ee830664" ns2:_="" ns3:_="">
    <xsd:import namespace="257e8dd7-8d98-42eb-b7f2-f610a21fbdd1"/>
    <xsd:import namespace="8917eea4-07e2-4e52-8208-6a4fde28139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7e8dd7-8d98-42eb-b7f2-f610a21fbd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f46d222-2095-4fc2-ac09-28b8301992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917eea4-07e2-4e52-8208-6a4fde28139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b32a211-7d08-4259-be9b-889e4ec44f12}" ma:internalName="TaxCatchAll" ma:showField="CatchAllData" ma:web="8917eea4-07e2-4e52-8208-6a4fde2813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37B5AA-57ED-48A8-83AE-52C60C1F3796}">
  <ds:schemaRefs>
    <ds:schemaRef ds:uri="http://schemas.microsoft.com/sharepoint/v3/contenttype/forms"/>
  </ds:schemaRefs>
</ds:datastoreItem>
</file>

<file path=customXml/itemProps2.xml><?xml version="1.0" encoding="utf-8"?>
<ds:datastoreItem xmlns:ds="http://schemas.openxmlformats.org/officeDocument/2006/customXml" ds:itemID="{9A2416E7-4ADB-4277-9EC1-9BE78D4150F2}">
  <ds:schemaRefs>
    <ds:schemaRef ds:uri="http://schemas.microsoft.com/office/2006/metadata/properties"/>
    <ds:schemaRef ds:uri="http://schemas.microsoft.com/office/infopath/2007/PartnerControls"/>
    <ds:schemaRef ds:uri="257e8dd7-8d98-42eb-b7f2-f610a21fbdd1"/>
    <ds:schemaRef ds:uri="8917eea4-07e2-4e52-8208-6a4fde281393"/>
  </ds:schemaRefs>
</ds:datastoreItem>
</file>

<file path=customXml/itemProps3.xml><?xml version="1.0" encoding="utf-8"?>
<ds:datastoreItem xmlns:ds="http://schemas.openxmlformats.org/officeDocument/2006/customXml" ds:itemID="{81240663-8F84-42EE-8B81-66C2787F7BAA}"/>
</file>

<file path=docProps/app.xml><?xml version="1.0" encoding="utf-8"?>
<Properties xmlns="http://schemas.openxmlformats.org/officeDocument/2006/extended-properties" xmlns:vt="http://schemas.openxmlformats.org/officeDocument/2006/docPropsVTypes">
  <TotalTime>111</TotalTime>
  <Words>332</Words>
  <Application>Microsoft Office PowerPoint</Application>
  <PresentationFormat>Widescreen</PresentationFormat>
  <Paragraphs>38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Symbol</vt:lpstr>
      <vt:lpstr>Office Theme</vt:lpstr>
      <vt:lpstr>Isle of Wight</vt:lpstr>
      <vt:lpstr>Itinerary </vt:lpstr>
      <vt:lpstr>Kit List </vt:lpstr>
      <vt:lpstr>Food and Sleeping Arrangements </vt:lpstr>
      <vt:lpstr>Medication </vt:lpstr>
      <vt:lpstr>Consent form </vt:lpstr>
      <vt:lpstr>Gentle reminder…</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Isle of Wight</dc:title>
  <dc:creator>Emine Gursoy</dc:creator>
  <cp:lastModifiedBy>Jill Smyth</cp:lastModifiedBy>
  <cp:revision>4</cp:revision>
  <dcterms:created xsi:type="dcterms:W3CDTF">2023-05-02T12:19:31Z</dcterms:created>
  <dcterms:modified xsi:type="dcterms:W3CDTF">2026-03-20T13:36:46Z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0x0101002763FE1F3BB97A4E96DACF3C26CDEF17</vt:lpwstr>
  </property>
  <property fmtid="{D5CDD505-2E9C-101B-9397-08002B2CF9AE}" pid="3" name="MediaServiceImageTags">
    <vt:lpwstr/>
  </property>
</Properties>
</file>