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3" r:id="rId1"/>
  </p:sldMasterIdLst>
  <p:notesMasterIdLst>
    <p:notesMasterId r:id="rId32"/>
  </p:notesMasterIdLst>
  <p:handoutMasterIdLst>
    <p:handoutMasterId r:id="rId33"/>
  </p:handoutMasterIdLst>
  <p:sldIdLst>
    <p:sldId id="256" r:id="rId2"/>
    <p:sldId id="305" r:id="rId3"/>
    <p:sldId id="301" r:id="rId4"/>
    <p:sldId id="306" r:id="rId5"/>
    <p:sldId id="307" r:id="rId6"/>
    <p:sldId id="308" r:id="rId7"/>
    <p:sldId id="315" r:id="rId8"/>
    <p:sldId id="316" r:id="rId9"/>
    <p:sldId id="311" r:id="rId10"/>
    <p:sldId id="312" r:id="rId11"/>
    <p:sldId id="313" r:id="rId12"/>
    <p:sldId id="314" r:id="rId13"/>
    <p:sldId id="317" r:id="rId14"/>
    <p:sldId id="318" r:id="rId15"/>
    <p:sldId id="319" r:id="rId16"/>
    <p:sldId id="320" r:id="rId17"/>
    <p:sldId id="321" r:id="rId18"/>
    <p:sldId id="322" r:id="rId19"/>
    <p:sldId id="323" r:id="rId20"/>
    <p:sldId id="324" r:id="rId21"/>
    <p:sldId id="309" r:id="rId22"/>
    <p:sldId id="310" r:id="rId23"/>
    <p:sldId id="297" r:id="rId24"/>
    <p:sldId id="303" r:id="rId25"/>
    <p:sldId id="304" r:id="rId26"/>
    <p:sldId id="326" r:id="rId27"/>
    <p:sldId id="327" r:id="rId28"/>
    <p:sldId id="325" r:id="rId29"/>
    <p:sldId id="296" r:id="rId30"/>
    <p:sldId id="299" r:id="rId31"/>
  </p:sldIdLst>
  <p:sldSz cx="9144000" cy="6858000" type="screen4x3"/>
  <p:notesSz cx="6797675" cy="9926638"/>
  <p:defaultTextStyle>
    <a:defPPr>
      <a:defRPr lang="en-US"/>
    </a:defPPr>
    <a:lvl1pPr algn="l" rtl="0" eaLnBrk="0" fontAlgn="base" hangingPunct="0">
      <a:spcBef>
        <a:spcPct val="0"/>
      </a:spcBef>
      <a:spcAft>
        <a:spcPct val="0"/>
      </a:spcAft>
      <a:defRPr kern="1200">
        <a:solidFill>
          <a:schemeClr val="tx1"/>
        </a:solidFill>
        <a:latin typeface="Comic Sans MS" pitchFamily="66" charset="0"/>
        <a:ea typeface="+mn-ea"/>
        <a:cs typeface="+mn-cs"/>
      </a:defRPr>
    </a:lvl1pPr>
    <a:lvl2pPr marL="457200" algn="l" rtl="0" eaLnBrk="0" fontAlgn="base" hangingPunct="0">
      <a:spcBef>
        <a:spcPct val="0"/>
      </a:spcBef>
      <a:spcAft>
        <a:spcPct val="0"/>
      </a:spcAft>
      <a:defRPr kern="1200">
        <a:solidFill>
          <a:schemeClr val="tx1"/>
        </a:solidFill>
        <a:latin typeface="Comic Sans MS" pitchFamily="66" charset="0"/>
        <a:ea typeface="+mn-ea"/>
        <a:cs typeface="+mn-cs"/>
      </a:defRPr>
    </a:lvl2pPr>
    <a:lvl3pPr marL="914400" algn="l" rtl="0" eaLnBrk="0" fontAlgn="base" hangingPunct="0">
      <a:spcBef>
        <a:spcPct val="0"/>
      </a:spcBef>
      <a:spcAft>
        <a:spcPct val="0"/>
      </a:spcAft>
      <a:defRPr kern="1200">
        <a:solidFill>
          <a:schemeClr val="tx1"/>
        </a:solidFill>
        <a:latin typeface="Comic Sans MS" pitchFamily="66" charset="0"/>
        <a:ea typeface="+mn-ea"/>
        <a:cs typeface="+mn-cs"/>
      </a:defRPr>
    </a:lvl3pPr>
    <a:lvl4pPr marL="1371600" algn="l" rtl="0" eaLnBrk="0" fontAlgn="base" hangingPunct="0">
      <a:spcBef>
        <a:spcPct val="0"/>
      </a:spcBef>
      <a:spcAft>
        <a:spcPct val="0"/>
      </a:spcAft>
      <a:defRPr kern="1200">
        <a:solidFill>
          <a:schemeClr val="tx1"/>
        </a:solidFill>
        <a:latin typeface="Comic Sans MS" pitchFamily="66" charset="0"/>
        <a:ea typeface="+mn-ea"/>
        <a:cs typeface="+mn-cs"/>
      </a:defRPr>
    </a:lvl4pPr>
    <a:lvl5pPr marL="1828800" algn="l" rtl="0" eaLnBrk="0" fontAlgn="base" hangingPunct="0">
      <a:spcBef>
        <a:spcPct val="0"/>
      </a:spcBef>
      <a:spcAft>
        <a:spcPct val="0"/>
      </a:spcAft>
      <a:defRPr kern="1200">
        <a:solidFill>
          <a:schemeClr val="tx1"/>
        </a:solidFill>
        <a:latin typeface="Comic Sans MS" pitchFamily="66" charset="0"/>
        <a:ea typeface="+mn-ea"/>
        <a:cs typeface="+mn-cs"/>
      </a:defRPr>
    </a:lvl5pPr>
    <a:lvl6pPr marL="2286000" algn="l" defTabSz="914400" rtl="0" eaLnBrk="1" latinLnBrk="0" hangingPunct="1">
      <a:defRPr kern="1200">
        <a:solidFill>
          <a:schemeClr val="tx1"/>
        </a:solidFill>
        <a:latin typeface="Comic Sans MS" pitchFamily="66" charset="0"/>
        <a:ea typeface="+mn-ea"/>
        <a:cs typeface="+mn-cs"/>
      </a:defRPr>
    </a:lvl6pPr>
    <a:lvl7pPr marL="2743200" algn="l" defTabSz="914400" rtl="0" eaLnBrk="1" latinLnBrk="0" hangingPunct="1">
      <a:defRPr kern="1200">
        <a:solidFill>
          <a:schemeClr val="tx1"/>
        </a:solidFill>
        <a:latin typeface="Comic Sans MS" pitchFamily="66" charset="0"/>
        <a:ea typeface="+mn-ea"/>
        <a:cs typeface="+mn-cs"/>
      </a:defRPr>
    </a:lvl7pPr>
    <a:lvl8pPr marL="3200400" algn="l" defTabSz="914400" rtl="0" eaLnBrk="1" latinLnBrk="0" hangingPunct="1">
      <a:defRPr kern="1200">
        <a:solidFill>
          <a:schemeClr val="tx1"/>
        </a:solidFill>
        <a:latin typeface="Comic Sans MS" pitchFamily="66" charset="0"/>
        <a:ea typeface="+mn-ea"/>
        <a:cs typeface="+mn-cs"/>
      </a:defRPr>
    </a:lvl8pPr>
    <a:lvl9pPr marL="3657600" algn="l" defTabSz="914400" rtl="0" eaLnBrk="1" latinLnBrk="0" hangingPunct="1">
      <a:defRPr kern="1200">
        <a:solidFill>
          <a:schemeClr val="tx1"/>
        </a:solidFill>
        <a:latin typeface="Comic Sans MS" pitchFamily="66"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CC"/>
    <a:srgbClr val="FF0066"/>
    <a:srgbClr val="990099"/>
    <a:srgbClr val="FF0000"/>
    <a:srgbClr val="FF9900"/>
    <a:srgbClr val="000000"/>
    <a:srgbClr val="FFFF00"/>
    <a:srgbClr val="FF7C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22593" autoAdjust="0"/>
    <p:restoredTop sz="87814" autoAdjust="0"/>
  </p:normalViewPr>
  <p:slideViewPr>
    <p:cSldViewPr>
      <p:cViewPr varScale="1">
        <p:scale>
          <a:sx n="77" d="100"/>
          <a:sy n="77" d="100"/>
        </p:scale>
        <p:origin x="1061" y="77"/>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9154" name="Rectangle 2"/>
          <p:cNvSpPr>
            <a:spLocks noGrp="1" noChangeArrowheads="1"/>
          </p:cNvSpPr>
          <p:nvPr>
            <p:ph type="hdr" sz="quarter"/>
          </p:nvPr>
        </p:nvSpPr>
        <p:spPr bwMode="auto">
          <a:xfrm>
            <a:off x="0" y="1"/>
            <a:ext cx="2946400" cy="4957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49155" name="Rectangle 3"/>
          <p:cNvSpPr>
            <a:spLocks noGrp="1" noChangeArrowheads="1"/>
          </p:cNvSpPr>
          <p:nvPr>
            <p:ph type="dt" sz="quarter" idx="1"/>
          </p:nvPr>
        </p:nvSpPr>
        <p:spPr bwMode="auto">
          <a:xfrm>
            <a:off x="3849688" y="1"/>
            <a:ext cx="2946400" cy="4957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49156" name="Rectangle 4"/>
          <p:cNvSpPr>
            <a:spLocks noGrp="1" noChangeArrowheads="1"/>
          </p:cNvSpPr>
          <p:nvPr>
            <p:ph type="ftr" sz="quarter" idx="2"/>
          </p:nvPr>
        </p:nvSpPr>
        <p:spPr bwMode="auto">
          <a:xfrm>
            <a:off x="0" y="9429360"/>
            <a:ext cx="2946400" cy="4957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49157" name="Rectangle 5"/>
          <p:cNvSpPr>
            <a:spLocks noGrp="1" noChangeArrowheads="1"/>
          </p:cNvSpPr>
          <p:nvPr>
            <p:ph type="sldNum" sz="quarter" idx="3"/>
          </p:nvPr>
        </p:nvSpPr>
        <p:spPr bwMode="auto">
          <a:xfrm>
            <a:off x="3849688" y="9429360"/>
            <a:ext cx="2946400" cy="4957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defRPr>
            </a:lvl1pPr>
          </a:lstStyle>
          <a:p>
            <a:fld id="{890AD134-2F82-40B1-83DB-003774747F60}" type="slidenum">
              <a:rPr lang="en-US"/>
              <a:pPr/>
              <a:t>‹#›</a:t>
            </a:fld>
            <a:endParaRPr lang="en-US"/>
          </a:p>
        </p:txBody>
      </p:sp>
    </p:spTree>
    <p:extLst>
      <p:ext uri="{BB962C8B-B14F-4D97-AF65-F5344CB8AC3E}">
        <p14:creationId xmlns:p14="http://schemas.microsoft.com/office/powerpoint/2010/main" val="321553283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338" name="Rectangle 2"/>
          <p:cNvSpPr>
            <a:spLocks noGrp="1" noChangeArrowheads="1"/>
          </p:cNvSpPr>
          <p:nvPr>
            <p:ph type="hdr" sz="quarter"/>
          </p:nvPr>
        </p:nvSpPr>
        <p:spPr bwMode="auto">
          <a:xfrm>
            <a:off x="0" y="1"/>
            <a:ext cx="2946400" cy="4957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14339" name="Rectangle 3"/>
          <p:cNvSpPr>
            <a:spLocks noGrp="1" noChangeArrowheads="1"/>
          </p:cNvSpPr>
          <p:nvPr>
            <p:ph type="dt" idx="1"/>
          </p:nvPr>
        </p:nvSpPr>
        <p:spPr bwMode="auto">
          <a:xfrm>
            <a:off x="3849688" y="1"/>
            <a:ext cx="2946400" cy="4957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3076" name="Rectangle 4"/>
          <p:cNvSpPr>
            <a:spLocks noGrp="1" noRot="1" noChangeAspect="1" noChangeArrowheads="1" noTextEdit="1"/>
          </p:cNvSpPr>
          <p:nvPr>
            <p:ph type="sldImg" idx="2"/>
          </p:nvPr>
        </p:nvSpPr>
        <p:spPr bwMode="auto">
          <a:xfrm>
            <a:off x="917575" y="744538"/>
            <a:ext cx="4962525" cy="3722687"/>
          </a:xfrm>
          <a:prstGeom prst="rect">
            <a:avLst/>
          </a:prstGeom>
          <a:noFill/>
          <a:ln w="9525">
            <a:solidFill>
              <a:srgbClr val="000000"/>
            </a:solidFill>
            <a:miter lim="800000"/>
            <a:headEnd/>
            <a:tailEnd/>
          </a:ln>
        </p:spPr>
      </p:sp>
      <p:sp>
        <p:nvSpPr>
          <p:cNvPr id="14341" name="Rectangle 5"/>
          <p:cNvSpPr>
            <a:spLocks noGrp="1" noChangeArrowheads="1"/>
          </p:cNvSpPr>
          <p:nvPr>
            <p:ph type="body" sz="quarter" idx="3"/>
          </p:nvPr>
        </p:nvSpPr>
        <p:spPr bwMode="auto">
          <a:xfrm>
            <a:off x="679450" y="4715470"/>
            <a:ext cx="5438775" cy="4466039"/>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4342" name="Rectangle 6"/>
          <p:cNvSpPr>
            <a:spLocks noGrp="1" noChangeArrowheads="1"/>
          </p:cNvSpPr>
          <p:nvPr>
            <p:ph type="ftr" sz="quarter" idx="4"/>
          </p:nvPr>
        </p:nvSpPr>
        <p:spPr bwMode="auto">
          <a:xfrm>
            <a:off x="0" y="9429360"/>
            <a:ext cx="2946400" cy="4957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14343" name="Rectangle 7"/>
          <p:cNvSpPr>
            <a:spLocks noGrp="1" noChangeArrowheads="1"/>
          </p:cNvSpPr>
          <p:nvPr>
            <p:ph type="sldNum" sz="quarter" idx="5"/>
          </p:nvPr>
        </p:nvSpPr>
        <p:spPr bwMode="auto">
          <a:xfrm>
            <a:off x="3849688" y="9429360"/>
            <a:ext cx="2946400" cy="4957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defRPr>
            </a:lvl1pPr>
          </a:lstStyle>
          <a:p>
            <a:fld id="{2C824E91-1D1D-4EDA-9FE1-403C0DEC736D}" type="slidenum">
              <a:rPr lang="en-US"/>
              <a:pPr/>
              <a:t>‹#›</a:t>
            </a:fld>
            <a:endParaRPr lang="en-US"/>
          </a:p>
        </p:txBody>
      </p:sp>
    </p:spTree>
    <p:extLst>
      <p:ext uri="{BB962C8B-B14F-4D97-AF65-F5344CB8AC3E}">
        <p14:creationId xmlns:p14="http://schemas.microsoft.com/office/powerpoint/2010/main" val="353964272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youtube.com/watch?v=uL3asnZWtyM" TargetMode="External"/><Relationship Id="rId2" Type="http://schemas.openxmlformats.org/officeDocument/2006/relationships/slide" Target="../slides/slide5.xml"/><Relationship Id="rId1" Type="http://schemas.openxmlformats.org/officeDocument/2006/relationships/notesMaster" Target="../notesMasters/notesMaster1.xml"/><Relationship Id="rId4" Type="http://schemas.openxmlformats.org/officeDocument/2006/relationships/hyperlink" Target="https://www.foundationyears.org.uk/wp-content/uploads/2019/01/0778-What-to-Expect-When-2018.pdf" TargetMode="Externa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i="1" dirty="0" smtClean="0"/>
              <a:t>Insert own school photos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i="1" dirty="0" smtClean="0"/>
          </a:p>
          <a:p>
            <a:pPr lvl="0"/>
            <a:r>
              <a:rPr lang="en-US" sz="1200" kern="1200" dirty="0" smtClean="0">
                <a:solidFill>
                  <a:schemeClr val="tx1"/>
                </a:solidFill>
                <a:effectLst/>
                <a:latin typeface="+mn-lt"/>
                <a:ea typeface="+mn-ea"/>
                <a:cs typeface="+mn-cs"/>
              </a:rPr>
              <a:t>The </a:t>
            </a:r>
            <a:r>
              <a:rPr lang="en-US" sz="1200" kern="1200" dirty="0">
                <a:solidFill>
                  <a:schemeClr val="tx1"/>
                </a:solidFill>
                <a:effectLst/>
                <a:latin typeface="+mn-lt"/>
                <a:ea typeface="+mn-ea"/>
                <a:cs typeface="+mn-cs"/>
              </a:rPr>
              <a:t>curriculum for every child under the age of </a:t>
            </a:r>
            <a:r>
              <a:rPr lang="en-US" sz="1200" kern="1200" dirty="0" smtClean="0">
                <a:solidFill>
                  <a:schemeClr val="tx1"/>
                </a:solidFill>
                <a:effectLst/>
                <a:latin typeface="+mn-lt"/>
                <a:ea typeface="+mn-ea"/>
                <a:cs typeface="+mn-cs"/>
              </a:rPr>
              <a:t>5</a:t>
            </a:r>
          </a:p>
          <a:p>
            <a:pPr lvl="0"/>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Parents as </a:t>
            </a:r>
            <a:r>
              <a:rPr lang="en-GB" sz="1200" kern="1200" dirty="0" smtClean="0">
                <a:solidFill>
                  <a:schemeClr val="tx1"/>
                </a:solidFill>
                <a:effectLst/>
                <a:latin typeface="+mn-lt"/>
                <a:ea typeface="+mn-ea"/>
                <a:cs typeface="+mn-cs"/>
              </a:rPr>
              <a:t>partners</a:t>
            </a:r>
          </a:p>
          <a:p>
            <a:pPr lvl="0"/>
            <a:endParaRPr lang="en-US" sz="1200" kern="1200" dirty="0" smtClean="0">
              <a:solidFill>
                <a:schemeClr val="tx1"/>
              </a:solidFill>
              <a:effectLst/>
              <a:latin typeface="+mn-lt"/>
              <a:ea typeface="+mn-ea"/>
              <a:cs typeface="+mn-cs"/>
            </a:endParaRPr>
          </a:p>
          <a:p>
            <a:pPr lvl="0"/>
            <a:r>
              <a:rPr lang="en-GB" sz="1200" kern="1200" dirty="0" smtClean="0">
                <a:solidFill>
                  <a:schemeClr val="tx1"/>
                </a:solidFill>
                <a:effectLst/>
                <a:latin typeface="+mn-lt"/>
                <a:ea typeface="+mn-ea"/>
                <a:cs typeface="+mn-cs"/>
              </a:rPr>
              <a:t>What </a:t>
            </a:r>
            <a:r>
              <a:rPr lang="en-GB" sz="1200" kern="1200" dirty="0">
                <a:solidFill>
                  <a:schemeClr val="tx1"/>
                </a:solidFill>
                <a:effectLst/>
                <a:latin typeface="+mn-lt"/>
                <a:ea typeface="+mn-ea"/>
                <a:cs typeface="+mn-cs"/>
              </a:rPr>
              <a:t>this school does specifically – policies, expectations </a:t>
            </a:r>
            <a:r>
              <a:rPr lang="en-GB" sz="1200" kern="1200" dirty="0" err="1" smtClean="0">
                <a:solidFill>
                  <a:schemeClr val="tx1"/>
                </a:solidFill>
                <a:effectLst/>
                <a:latin typeface="+mn-lt"/>
                <a:ea typeface="+mn-ea"/>
                <a:cs typeface="+mn-cs"/>
              </a:rPr>
              <a:t>etc</a:t>
            </a:r>
            <a:endParaRPr lang="en-GB" sz="1200" kern="1200" dirty="0" smtClean="0">
              <a:solidFill>
                <a:schemeClr val="tx1"/>
              </a:solidFill>
              <a:effectLst/>
              <a:latin typeface="+mn-lt"/>
              <a:ea typeface="+mn-ea"/>
              <a:cs typeface="+mn-cs"/>
            </a:endParaRPr>
          </a:p>
          <a:p>
            <a:pPr lvl="0"/>
            <a:endParaRPr lang="en-GB" sz="1200" kern="1200" dirty="0" smtClean="0">
              <a:solidFill>
                <a:schemeClr val="tx1"/>
              </a:solidFill>
              <a:effectLst/>
              <a:latin typeface="+mn-lt"/>
              <a:ea typeface="+mn-ea"/>
              <a:cs typeface="+mn-cs"/>
            </a:endParaRPr>
          </a:p>
          <a:p>
            <a:pPr lvl="0"/>
            <a:endParaRPr lang="en-US" sz="1200" kern="1200" dirty="0">
              <a:solidFill>
                <a:schemeClr val="tx1"/>
              </a:solidFill>
              <a:effectLst/>
              <a:latin typeface="+mn-lt"/>
              <a:ea typeface="+mn-ea"/>
              <a:cs typeface="+mn-cs"/>
            </a:endParaRPr>
          </a:p>
          <a:p>
            <a:pPr marL="0" indent="0">
              <a:buNone/>
            </a:pPr>
            <a:endParaRPr lang="en-GB" dirty="0" smtClean="0"/>
          </a:p>
        </p:txBody>
      </p:sp>
      <p:sp>
        <p:nvSpPr>
          <p:cNvPr id="4" name="Slide Number Placeholder 3"/>
          <p:cNvSpPr>
            <a:spLocks noGrp="1"/>
          </p:cNvSpPr>
          <p:nvPr>
            <p:ph type="sldNum" sz="quarter" idx="10"/>
          </p:nvPr>
        </p:nvSpPr>
        <p:spPr/>
        <p:txBody>
          <a:bodyPr/>
          <a:lstStyle/>
          <a:p>
            <a:fld id="{53DFBC5D-9444-4997-B900-DD869E0474B9}" type="slidenum">
              <a:rPr lang="en-GB" smtClean="0"/>
              <a:t>4</a:t>
            </a:fld>
            <a:endParaRPr lang="en-GB"/>
          </a:p>
        </p:txBody>
      </p:sp>
    </p:spTree>
    <p:extLst>
      <p:ext uri="{BB962C8B-B14F-4D97-AF65-F5344CB8AC3E}">
        <p14:creationId xmlns:p14="http://schemas.microsoft.com/office/powerpoint/2010/main" val="19393114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5EBC7304-D35C-4D84-A13D-45B2CF70C92E}" type="slidenum">
              <a:rPr lang="en-GB" altLang="en-US"/>
              <a:pPr eaLnBrk="1" hangingPunct="1">
                <a:spcBef>
                  <a:spcPct val="0"/>
                </a:spcBef>
              </a:pPr>
              <a:t>5</a:t>
            </a:fld>
            <a:endParaRPr lang="en-GB" altLang="en-US"/>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p:spPr>
        <p:txBody>
          <a:bodyPr/>
          <a:lstStyle/>
          <a:p>
            <a:r>
              <a:rPr lang="en-GB" sz="1200" kern="1200" dirty="0" smtClean="0">
                <a:solidFill>
                  <a:schemeClr val="tx1"/>
                </a:solidFill>
                <a:effectLst/>
                <a:latin typeface="+mn-lt"/>
                <a:ea typeface="+mn-ea"/>
                <a:cs typeface="+mn-cs"/>
              </a:rPr>
              <a:t>Use a piece of video to support discussions about children’s learning in relation to the areas of learning in the EYFS. Either use a video from your school/setting which shows children involved in child-initiated play or use the link to the video below. Ask the parents/carers what they think the children are learning and relate to the Prime and Specific areas of learning to demonstrate learning in the EYFS.</a:t>
            </a:r>
            <a:endParaRPr lang="en-US"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 </a:t>
            </a:r>
            <a:endParaRPr lang="en-US"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Video link  </a:t>
            </a:r>
            <a:r>
              <a:rPr lang="en-GB" sz="1200" u="sng" kern="1200" dirty="0" smtClean="0">
                <a:solidFill>
                  <a:schemeClr val="tx1"/>
                </a:solidFill>
                <a:effectLst/>
                <a:latin typeface="+mn-lt"/>
                <a:ea typeface="+mn-ea"/>
                <a:cs typeface="+mn-cs"/>
                <a:hlinkClick r:id="rId3"/>
              </a:rPr>
              <a:t>https://www.youtube.com/watch?v=uL3asnZWtyM</a:t>
            </a:r>
            <a:r>
              <a:rPr lang="en-GB" sz="1200" kern="1200" dirty="0" smtClean="0">
                <a:solidFill>
                  <a:schemeClr val="tx1"/>
                </a:solidFill>
                <a:effectLst/>
                <a:latin typeface="+mn-lt"/>
                <a:ea typeface="+mn-ea"/>
                <a:cs typeface="+mn-cs"/>
              </a:rPr>
              <a:t> </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The purpose of this is to emphasis learning through play and how high-quality play will involve many of the areas of learning. Explain the adult role’s in supporting and extending learning through play. Emphasise how every child is unique, developing at their own rates, and in their own ways</a:t>
            </a:r>
            <a:r>
              <a:rPr lang="en-US" sz="1200" kern="1200" dirty="0" smtClean="0">
                <a:solidFill>
                  <a:schemeClr val="tx1"/>
                </a:solidFill>
                <a:effectLst/>
                <a:latin typeface="+mn-lt"/>
                <a:ea typeface="+mn-ea"/>
                <a:cs typeface="+mn-cs"/>
              </a:rPr>
              <a:t>.</a:t>
            </a:r>
          </a:p>
          <a:p>
            <a:r>
              <a:rPr lang="en-GB" sz="1200" kern="1200" dirty="0" smtClean="0">
                <a:solidFill>
                  <a:schemeClr val="tx1"/>
                </a:solidFill>
                <a:effectLst/>
                <a:latin typeface="+mn-lt"/>
                <a:ea typeface="+mn-ea"/>
                <a:cs typeface="+mn-cs"/>
              </a:rPr>
              <a:t> </a:t>
            </a:r>
            <a:endParaRPr lang="en-US"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Signpost parents/carers to 'What to Expect When' and have some hard copies available for parents to look at and /or loan. </a:t>
            </a:r>
            <a:r>
              <a:rPr lang="en-GB" sz="1200" u="sng" kern="1200" dirty="0" smtClean="0">
                <a:solidFill>
                  <a:schemeClr val="tx1"/>
                </a:solidFill>
                <a:effectLst/>
                <a:latin typeface="+mn-lt"/>
                <a:ea typeface="+mn-ea"/>
                <a:cs typeface="+mn-cs"/>
                <a:hlinkClick r:id="rId4"/>
              </a:rPr>
              <a:t>https://www.foundationyears.org.uk/wp-content/uploads/2019/01/0778-What-to-Expect-When-2018.pdf</a:t>
            </a:r>
            <a:r>
              <a:rPr lang="en-GB" sz="1200" kern="1200" dirty="0" smtClean="0">
                <a:solidFill>
                  <a:schemeClr val="tx1"/>
                </a:solidFill>
                <a:effectLst/>
                <a:latin typeface="+mn-lt"/>
                <a:ea typeface="+mn-ea"/>
                <a:cs typeface="+mn-cs"/>
              </a:rPr>
              <a:t> </a:t>
            </a:r>
            <a:endParaRPr lang="en-US" sz="1200" kern="1200" dirty="0" smtClean="0">
              <a:solidFill>
                <a:schemeClr val="tx1"/>
              </a:solidFill>
              <a:effectLst/>
              <a:latin typeface="+mn-lt"/>
              <a:ea typeface="+mn-ea"/>
              <a:cs typeface="+mn-cs"/>
            </a:endParaRPr>
          </a:p>
          <a:p>
            <a:endParaRPr lang="en-GB" altLang="en-US" dirty="0" smtClean="0">
              <a:solidFill>
                <a:srgbClr val="000000"/>
              </a:solidFill>
              <a:latin typeface="Arial" panose="020B0604020202020204" pitchFamily="34" charset="0"/>
              <a:cs typeface="Arial"/>
            </a:endParaRPr>
          </a:p>
          <a:p>
            <a:pPr eaLnBrk="1" hangingPunct="1"/>
            <a:endParaRPr lang="en-GB" altLang="en-US" dirty="0" smtClean="0">
              <a:latin typeface="Arial" panose="020B0604020202020204" pitchFamily="34" charset="0"/>
            </a:endParaRPr>
          </a:p>
          <a:p>
            <a:pPr eaLnBrk="1" hangingPunct="1"/>
            <a:endParaRPr lang="en-GB" altLang="en-US" dirty="0">
              <a:latin typeface="Arial" panose="020B0604020202020204" pitchFamily="34" charset="0"/>
            </a:endParaRPr>
          </a:p>
        </p:txBody>
      </p:sp>
    </p:spTree>
    <p:extLst>
      <p:ext uri="{BB962C8B-B14F-4D97-AF65-F5344CB8AC3E}">
        <p14:creationId xmlns:p14="http://schemas.microsoft.com/office/powerpoint/2010/main" val="1599479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i="1" kern="1200" dirty="0" smtClean="0">
                <a:solidFill>
                  <a:schemeClr val="tx1"/>
                </a:solidFill>
                <a:effectLst/>
                <a:latin typeface="+mn-lt"/>
                <a:ea typeface="+mn-ea"/>
                <a:cs typeface="+mn-cs"/>
              </a:rPr>
              <a:t>School</a:t>
            </a:r>
            <a:r>
              <a:rPr lang="en-GB" sz="1200" i="1" kern="1200" baseline="0" dirty="0" smtClean="0">
                <a:solidFill>
                  <a:schemeClr val="tx1"/>
                </a:solidFill>
                <a:effectLst/>
                <a:latin typeface="+mn-lt"/>
                <a:ea typeface="+mn-ea"/>
                <a:cs typeface="+mn-cs"/>
              </a:rPr>
              <a:t> insert own photos</a:t>
            </a:r>
          </a:p>
          <a:p>
            <a:r>
              <a:rPr lang="en-GB" sz="1200" kern="1200" dirty="0" smtClean="0">
                <a:solidFill>
                  <a:schemeClr val="tx1"/>
                </a:solidFill>
                <a:effectLst/>
                <a:latin typeface="+mn-lt"/>
                <a:ea typeface="+mn-ea"/>
                <a:cs typeface="+mn-cs"/>
              </a:rPr>
              <a:t>Explain </a:t>
            </a:r>
            <a:r>
              <a:rPr lang="en-GB" sz="1200" kern="1200" dirty="0">
                <a:solidFill>
                  <a:schemeClr val="tx1"/>
                </a:solidFill>
                <a:effectLst/>
                <a:latin typeface="+mn-lt"/>
                <a:ea typeface="+mn-ea"/>
                <a:cs typeface="+mn-cs"/>
              </a:rPr>
              <a:t>that alongside the Areas of Development we look at the ways in which children learn</a:t>
            </a:r>
            <a:r>
              <a:rPr lang="en-GB" sz="1200" kern="1200" dirty="0" smtClean="0">
                <a:solidFill>
                  <a:schemeClr val="tx1"/>
                </a:solidFill>
                <a:effectLst/>
                <a:latin typeface="+mn-lt"/>
                <a:ea typeface="+mn-ea"/>
                <a:cs typeface="+mn-cs"/>
              </a:rPr>
              <a:t>.</a:t>
            </a:r>
          </a:p>
          <a:p>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 focus of the </a:t>
            </a:r>
            <a:r>
              <a:rPr lang="en-GB" sz="1200" kern="1200" dirty="0" err="1">
                <a:solidFill>
                  <a:schemeClr val="tx1"/>
                </a:solidFill>
                <a:effectLst/>
                <a:latin typeface="+mn-lt"/>
                <a:ea typeface="+mn-ea"/>
                <a:cs typeface="+mn-cs"/>
              </a:rPr>
              <a:t>CoEL</a:t>
            </a:r>
            <a:r>
              <a:rPr lang="en-GB" sz="1200" kern="1200" dirty="0">
                <a:solidFill>
                  <a:schemeClr val="tx1"/>
                </a:solidFill>
                <a:effectLst/>
                <a:latin typeface="+mn-lt"/>
                <a:ea typeface="+mn-ea"/>
                <a:cs typeface="+mn-cs"/>
              </a:rPr>
              <a:t> is on how children learn rather than what they learn i.e. process over outcome. This allows for teachers/practitioners to provide the right type of learning opportunities.</a:t>
            </a:r>
            <a:endParaRPr lang="en-US" sz="1200" kern="1200" dirty="0">
              <a:solidFill>
                <a:schemeClr val="tx1"/>
              </a:solidFill>
              <a:effectLst/>
              <a:latin typeface="+mn-lt"/>
              <a:ea typeface="+mn-ea"/>
              <a:cs typeface="+mn-cs"/>
            </a:endParaRPr>
          </a:p>
          <a:p>
            <a:endParaRPr lang="en-GB" sz="1200" b="1" u="sng" kern="1200" dirty="0" smtClean="0">
              <a:solidFill>
                <a:schemeClr val="tx1"/>
              </a:solidFill>
              <a:effectLst/>
              <a:latin typeface="+mn-lt"/>
              <a:ea typeface="+mn-ea"/>
              <a:cs typeface="+mn-cs"/>
            </a:endParaRPr>
          </a:p>
          <a:p>
            <a:r>
              <a:rPr lang="en-GB" sz="1200" b="1" u="sng" kern="1200" dirty="0" smtClean="0">
                <a:solidFill>
                  <a:schemeClr val="tx1"/>
                </a:solidFill>
                <a:effectLst/>
                <a:latin typeface="+mn-lt"/>
                <a:ea typeface="+mn-ea"/>
                <a:cs typeface="+mn-cs"/>
              </a:rPr>
              <a:t>Optional</a:t>
            </a:r>
            <a:r>
              <a:rPr lang="en-GB" sz="1200" b="1" u="sng" kern="1200" baseline="0" dirty="0" smtClean="0">
                <a:solidFill>
                  <a:schemeClr val="tx1"/>
                </a:solidFill>
                <a:effectLst/>
                <a:latin typeface="+mn-lt"/>
                <a:ea typeface="+mn-ea"/>
                <a:cs typeface="+mn-cs"/>
              </a:rPr>
              <a:t> to do the following dependent on the needs of your community and parents/carers</a:t>
            </a:r>
            <a:endParaRPr lang="en-GB" sz="1200" b="1" u="sng" kern="1200" dirty="0" smtClean="0">
              <a:solidFill>
                <a:schemeClr val="tx1"/>
              </a:solidFill>
              <a:effectLst/>
              <a:latin typeface="+mn-lt"/>
              <a:ea typeface="+mn-ea"/>
              <a:cs typeface="+mn-cs"/>
            </a:endParaRPr>
          </a:p>
          <a:p>
            <a:r>
              <a:rPr lang="en-GB" sz="1200" b="1" kern="1200" dirty="0" smtClean="0">
                <a:solidFill>
                  <a:schemeClr val="tx1"/>
                </a:solidFill>
                <a:effectLst/>
                <a:latin typeface="+mn-lt"/>
                <a:ea typeface="+mn-ea"/>
                <a:cs typeface="+mn-cs"/>
              </a:rPr>
              <a:t>Activity</a:t>
            </a:r>
            <a:r>
              <a:rPr lang="en-GB" sz="1200" kern="1200" dirty="0" smtClean="0">
                <a:solidFill>
                  <a:schemeClr val="tx1"/>
                </a:solidFill>
                <a:effectLst/>
                <a:latin typeface="+mn-lt"/>
                <a:ea typeface="+mn-ea"/>
                <a:cs typeface="+mn-cs"/>
              </a:rPr>
              <a:t> </a:t>
            </a:r>
            <a:r>
              <a:rPr lang="en-GB" sz="1200" kern="1200" dirty="0">
                <a:solidFill>
                  <a:schemeClr val="tx1"/>
                </a:solidFill>
                <a:effectLst/>
                <a:latin typeface="+mn-lt"/>
                <a:ea typeface="+mn-ea"/>
                <a:cs typeface="+mn-cs"/>
              </a:rPr>
              <a:t>- ask the parents to look at the photographs and discuss which of the characteristics of effective learning they think the child/children might be demonstrating.  </a:t>
            </a:r>
            <a:endParaRPr lang="en-GB" sz="1200" kern="1200" dirty="0" smtClean="0">
              <a:solidFill>
                <a:schemeClr val="tx1"/>
              </a:solidFill>
              <a:effectLst/>
              <a:latin typeface="+mn-lt"/>
              <a:ea typeface="+mn-ea"/>
              <a:cs typeface="+mn-cs"/>
            </a:endParaRPr>
          </a:p>
          <a:p>
            <a:r>
              <a:rPr lang="en-GB" sz="1200" b="1" kern="1200" dirty="0" smtClean="0">
                <a:solidFill>
                  <a:schemeClr val="tx1"/>
                </a:solidFill>
                <a:effectLst/>
                <a:latin typeface="+mn-lt"/>
                <a:ea typeface="+mn-ea"/>
                <a:cs typeface="+mn-cs"/>
              </a:rPr>
              <a:t>Alternatively:</a:t>
            </a:r>
          </a:p>
          <a:p>
            <a:r>
              <a:rPr lang="en-GB" sz="1200" b="0" kern="1200" dirty="0" smtClean="0">
                <a:solidFill>
                  <a:schemeClr val="tx1"/>
                </a:solidFill>
                <a:effectLst/>
                <a:latin typeface="+mn-lt"/>
                <a:ea typeface="+mn-ea"/>
                <a:cs typeface="+mn-cs"/>
              </a:rPr>
              <a:t>Share some of your own photographs</a:t>
            </a:r>
            <a:r>
              <a:rPr lang="en-GB" sz="1200" b="0" kern="1200" baseline="0" dirty="0" smtClean="0">
                <a:solidFill>
                  <a:schemeClr val="tx1"/>
                </a:solidFill>
                <a:effectLst/>
                <a:latin typeface="+mn-lt"/>
                <a:ea typeface="+mn-ea"/>
                <a:cs typeface="+mn-cs"/>
              </a:rPr>
              <a:t> and provide examples of how the children are learning through play</a:t>
            </a:r>
            <a:endParaRPr lang="en-US" sz="1200" b="0"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 </a:t>
            </a:r>
            <a:endParaRPr lang="en-US" sz="1200" b="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53DFBC5D-9444-4997-B900-DD869E0474B9}" type="slidenum">
              <a:rPr lang="en-GB" smtClean="0"/>
              <a:t>6</a:t>
            </a:fld>
            <a:endParaRPr lang="en-GB"/>
          </a:p>
        </p:txBody>
      </p:sp>
    </p:spTree>
    <p:extLst>
      <p:ext uri="{BB962C8B-B14F-4D97-AF65-F5344CB8AC3E}">
        <p14:creationId xmlns:p14="http://schemas.microsoft.com/office/powerpoint/2010/main" val="13775055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p:spPr>
        <p:txBody>
          <a:bodyPr/>
          <a:lstStyle/>
          <a:p>
            <a:fld id="{1B5421F0-3FE0-48E9-B85E-C34679BB13C5}" type="slidenum">
              <a:rPr lang="en-US" altLang="en-US"/>
              <a:pPr/>
              <a:t>7</a:t>
            </a:fld>
            <a:endParaRPr lang="en-US" altLang="en-US"/>
          </a:p>
        </p:txBody>
      </p:sp>
      <p:sp>
        <p:nvSpPr>
          <p:cNvPr id="13315" name="Rectangle 2"/>
          <p:cNvSpPr>
            <a:spLocks noGrp="1" noRot="1" noChangeAspect="1" noChangeArrowheads="1" noTextEdit="1"/>
          </p:cNvSpPr>
          <p:nvPr>
            <p:ph type="sldImg"/>
          </p:nvPr>
        </p:nvSpPr>
        <p:spPr>
          <a:ln/>
        </p:spPr>
      </p:sp>
      <p:sp>
        <p:nvSpPr>
          <p:cNvPr id="13316" name="Rectangle 3"/>
          <p:cNvSpPr>
            <a:spLocks noGrp="1" noChangeArrowheads="1"/>
          </p:cNvSpPr>
          <p:nvPr>
            <p:ph type="body" idx="1"/>
          </p:nvPr>
        </p:nvSpPr>
        <p:spPr>
          <a:noFill/>
          <a:ln/>
        </p:spPr>
        <p:txBody>
          <a:bodyPr/>
          <a:lstStyle/>
          <a:p>
            <a:pPr eaLnBrk="1" hangingPunct="1"/>
            <a:endParaRPr lang="en-US" altLang="en-US"/>
          </a:p>
        </p:txBody>
      </p:sp>
    </p:spTree>
    <p:extLst>
      <p:ext uri="{BB962C8B-B14F-4D97-AF65-F5344CB8AC3E}">
        <p14:creationId xmlns:p14="http://schemas.microsoft.com/office/powerpoint/2010/main" val="32227189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p>
            <a:fld id="{FFAF9A38-6F9C-41C5-A5B4-8B3190A3A470}" type="slidenum">
              <a:rPr lang="en-US" altLang="en-US"/>
              <a:pPr/>
              <a:t>8</a:t>
            </a:fld>
            <a:endParaRPr lang="en-US" altLang="en-US"/>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a:ln/>
        </p:spPr>
        <p:txBody>
          <a:bodyPr/>
          <a:lstStyle/>
          <a:p>
            <a:pPr eaLnBrk="1" hangingPunct="1"/>
            <a:endParaRPr lang="en-US" altLang="en-US"/>
          </a:p>
        </p:txBody>
      </p:sp>
    </p:spTree>
    <p:extLst>
      <p:ext uri="{BB962C8B-B14F-4D97-AF65-F5344CB8AC3E}">
        <p14:creationId xmlns:p14="http://schemas.microsoft.com/office/powerpoint/2010/main" val="15139087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824E91-1D1D-4EDA-9FE1-403C0DEC736D}" type="slidenum">
              <a:rPr lang="en-US" smtClean="0"/>
              <a:pPr/>
              <a:t>9</a:t>
            </a:fld>
            <a:endParaRPr lang="en-US"/>
          </a:p>
        </p:txBody>
      </p:sp>
    </p:spTree>
    <p:extLst>
      <p:ext uri="{BB962C8B-B14F-4D97-AF65-F5344CB8AC3E}">
        <p14:creationId xmlns:p14="http://schemas.microsoft.com/office/powerpoint/2010/main" val="23756488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p:cNvSpPr>
            <a:spLocks noGrp="1" noChangeArrowheads="1"/>
          </p:cNvSpPr>
          <p:nvPr>
            <p:ph type="sldNum" sz="quarter" idx="5"/>
          </p:nvPr>
        </p:nvSpPr>
        <p:spPr>
          <a:noFill/>
        </p:spPr>
        <p:txBody>
          <a:bodyPr/>
          <a:lstStyle/>
          <a:p>
            <a:fld id="{698F9C59-220B-4644-95B5-A0FEDBD70AC5}" type="slidenum">
              <a:rPr lang="en-US" altLang="en-US"/>
              <a:pPr/>
              <a:t>19</a:t>
            </a:fld>
            <a:endParaRPr lang="en-US" altLang="en-US"/>
          </a:p>
        </p:txBody>
      </p:sp>
      <p:sp>
        <p:nvSpPr>
          <p:cNvPr id="23555" name="Rectangle 2"/>
          <p:cNvSpPr>
            <a:spLocks noGrp="1" noRot="1" noChangeAspect="1" noChangeArrowheads="1" noTextEdit="1"/>
          </p:cNvSpPr>
          <p:nvPr>
            <p:ph type="sldImg"/>
          </p:nvPr>
        </p:nvSpPr>
        <p:spPr>
          <a:ln/>
        </p:spPr>
      </p:sp>
      <p:sp>
        <p:nvSpPr>
          <p:cNvPr id="23556" name="Rectangle 3"/>
          <p:cNvSpPr>
            <a:spLocks noGrp="1" noChangeArrowheads="1"/>
          </p:cNvSpPr>
          <p:nvPr>
            <p:ph type="body" idx="1"/>
          </p:nvPr>
        </p:nvSpPr>
        <p:spPr>
          <a:noFill/>
          <a:ln/>
        </p:spPr>
        <p:txBody>
          <a:bodyPr/>
          <a:lstStyle/>
          <a:p>
            <a:pPr eaLnBrk="1" hangingPunct="1"/>
            <a:endParaRPr lang="en-US" altLang="en-US"/>
          </a:p>
        </p:txBody>
      </p:sp>
    </p:spTree>
    <p:extLst>
      <p:ext uri="{BB962C8B-B14F-4D97-AF65-F5344CB8AC3E}">
        <p14:creationId xmlns:p14="http://schemas.microsoft.com/office/powerpoint/2010/main" val="32642730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noFill/>
        </p:spPr>
        <p:txBody>
          <a:bodyPr/>
          <a:lstStyle/>
          <a:p>
            <a:fld id="{ECFCC2D5-207D-4995-A99C-CF3EF2943651}" type="slidenum">
              <a:rPr lang="en-US" altLang="en-US"/>
              <a:pPr/>
              <a:t>20</a:t>
            </a:fld>
            <a:endParaRPr lang="en-US" altLang="en-US"/>
          </a:p>
        </p:txBody>
      </p:sp>
      <p:sp>
        <p:nvSpPr>
          <p:cNvPr id="25603" name="Rectangle 2"/>
          <p:cNvSpPr>
            <a:spLocks noGrp="1" noRot="1" noChangeAspect="1" noChangeArrowheads="1" noTextEdit="1"/>
          </p:cNvSpPr>
          <p:nvPr>
            <p:ph type="sldImg"/>
          </p:nvPr>
        </p:nvSpPr>
        <p:spPr>
          <a:ln/>
        </p:spPr>
      </p:sp>
      <p:sp>
        <p:nvSpPr>
          <p:cNvPr id="25604" name="Rectangle 3"/>
          <p:cNvSpPr>
            <a:spLocks noGrp="1" noChangeArrowheads="1"/>
          </p:cNvSpPr>
          <p:nvPr>
            <p:ph type="body" idx="1"/>
          </p:nvPr>
        </p:nvSpPr>
        <p:spPr>
          <a:noFill/>
          <a:ln/>
        </p:spPr>
        <p:txBody>
          <a:bodyPr/>
          <a:lstStyle/>
          <a:p>
            <a:pPr eaLnBrk="1" hangingPunct="1"/>
            <a:endParaRPr lang="en-US" altLang="en-US"/>
          </a:p>
        </p:txBody>
      </p:sp>
    </p:spTree>
    <p:extLst>
      <p:ext uri="{BB962C8B-B14F-4D97-AF65-F5344CB8AC3E}">
        <p14:creationId xmlns:p14="http://schemas.microsoft.com/office/powerpoint/2010/main" val="22337502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38250" y="347663"/>
            <a:ext cx="4090988" cy="3068637"/>
          </a:xfrm>
        </p:spPr>
      </p:sp>
      <p:sp>
        <p:nvSpPr>
          <p:cNvPr id="3" name="Notes Placeholder 2"/>
          <p:cNvSpPr>
            <a:spLocks noGrp="1"/>
          </p:cNvSpPr>
          <p:nvPr>
            <p:ph type="body" idx="1"/>
          </p:nvPr>
        </p:nvSpPr>
        <p:spPr>
          <a:xfrm>
            <a:off x="279460" y="3499140"/>
            <a:ext cx="6329391" cy="5186668"/>
          </a:xfrm>
        </p:spPr>
        <p:txBody>
          <a:bodyPr/>
          <a:lstStyle/>
          <a:p>
            <a:r>
              <a:rPr lang="en-GB" sz="1200" b="0" i="1" kern="1200" dirty="0" smtClean="0">
                <a:solidFill>
                  <a:schemeClr val="tx1"/>
                </a:solidFill>
                <a:effectLst/>
                <a:latin typeface="+mn-lt"/>
                <a:ea typeface="+mn-ea"/>
                <a:cs typeface="+mn-cs"/>
              </a:rPr>
              <a:t>Go through each point and</a:t>
            </a:r>
            <a:r>
              <a:rPr lang="en-GB" sz="1200" b="0" i="1" kern="1200" baseline="0" dirty="0" smtClean="0">
                <a:solidFill>
                  <a:schemeClr val="tx1"/>
                </a:solidFill>
                <a:effectLst/>
                <a:latin typeface="+mn-lt"/>
                <a:ea typeface="+mn-ea"/>
                <a:cs typeface="+mn-cs"/>
              </a:rPr>
              <a:t> give information related to the practice in your school and how you as a school help to keep children safe.</a:t>
            </a:r>
            <a:endParaRPr lang="en-GB" sz="1200" b="0" i="1" kern="1200" dirty="0" smtClean="0">
              <a:solidFill>
                <a:schemeClr val="tx1"/>
              </a:solidFill>
              <a:effectLst/>
              <a:latin typeface="+mn-lt"/>
              <a:ea typeface="+mn-ea"/>
              <a:cs typeface="+mn-cs"/>
            </a:endParaRPr>
          </a:p>
          <a:p>
            <a:endParaRPr lang="en-GB" sz="1200" b="1" kern="1200" dirty="0" smtClean="0">
              <a:solidFill>
                <a:schemeClr val="tx1"/>
              </a:solidFill>
              <a:effectLst/>
              <a:latin typeface="+mn-lt"/>
              <a:ea typeface="+mn-ea"/>
              <a:cs typeface="+mn-cs"/>
            </a:endParaRPr>
          </a:p>
          <a:p>
            <a:r>
              <a:rPr lang="en-GB" sz="1200" b="1" kern="1200" dirty="0" smtClean="0">
                <a:solidFill>
                  <a:schemeClr val="tx1"/>
                </a:solidFill>
                <a:effectLst/>
                <a:latin typeface="+mn-lt"/>
                <a:ea typeface="+mn-ea"/>
                <a:cs typeface="+mn-cs"/>
              </a:rPr>
              <a:t>Safeguarding/Child protection </a:t>
            </a:r>
            <a:r>
              <a:rPr lang="en-GB" sz="1200" kern="1200" dirty="0" smtClean="0">
                <a:solidFill>
                  <a:schemeClr val="tx1"/>
                </a:solidFill>
                <a:effectLst/>
                <a:latin typeface="+mn-lt"/>
                <a:ea typeface="+mn-ea"/>
                <a:cs typeface="+mn-cs"/>
              </a:rPr>
              <a:t> Children have a right to be cared for and protected and that protecting them is everyone’s responsibility.</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Explain that it is everyone's duty to respond to concerns about a child's safety. All staff are trained and follow procedures in the schools/settings Child Protection policy (copy on the website).</a:t>
            </a:r>
          </a:p>
          <a:p>
            <a:r>
              <a:rPr lang="en-US" sz="1200" kern="1200" dirty="0" smtClean="0">
                <a:solidFill>
                  <a:schemeClr val="tx1"/>
                </a:solidFill>
                <a:effectLst/>
                <a:latin typeface="+mn-lt"/>
                <a:ea typeface="+mn-ea"/>
                <a:cs typeface="+mn-cs"/>
              </a:rPr>
              <a:t> </a:t>
            </a:r>
          </a:p>
          <a:p>
            <a:r>
              <a:rPr lang="en-US" sz="1200" b="1" kern="1200" dirty="0" smtClean="0">
                <a:solidFill>
                  <a:schemeClr val="tx1"/>
                </a:solidFill>
                <a:effectLst/>
                <a:latin typeface="+mn-lt"/>
                <a:ea typeface="+mn-ea"/>
                <a:cs typeface="+mn-cs"/>
              </a:rPr>
              <a:t>Mobile Phones </a:t>
            </a:r>
            <a:r>
              <a:rPr lang="en-US" sz="1200" kern="1200" dirty="0" smtClean="0">
                <a:solidFill>
                  <a:schemeClr val="tx1"/>
                </a:solidFill>
                <a:effectLst/>
                <a:latin typeface="+mn-lt"/>
                <a:ea typeface="+mn-ea"/>
                <a:cs typeface="+mn-cs"/>
              </a:rPr>
              <a:t>explain why mobile phones must not be used in school/setting. Talk about why it can be dangerous to share children’s photographs on the internet and your school/setting policy regarding taking photos at school/setting events. Explain how the school/setting keep the children safe when using the internet. Tell parent’s where to find the policy (school/setting website).</a:t>
            </a:r>
          </a:p>
          <a:p>
            <a:r>
              <a:rPr lang="en-US" sz="1200" kern="1200" dirty="0" smtClean="0">
                <a:solidFill>
                  <a:schemeClr val="tx1"/>
                </a:solidFill>
                <a:effectLst/>
                <a:latin typeface="+mn-lt"/>
                <a:ea typeface="+mn-ea"/>
                <a:cs typeface="+mn-cs"/>
              </a:rPr>
              <a:t> </a:t>
            </a:r>
          </a:p>
          <a:p>
            <a:r>
              <a:rPr lang="en-US" sz="1200" b="1" kern="1200" dirty="0" smtClean="0">
                <a:solidFill>
                  <a:schemeClr val="tx1"/>
                </a:solidFill>
                <a:effectLst/>
                <a:latin typeface="+mn-lt"/>
                <a:ea typeface="+mn-ea"/>
                <a:cs typeface="+mn-cs"/>
              </a:rPr>
              <a:t>Road safety and parking </a:t>
            </a:r>
            <a:r>
              <a:rPr lang="en-US" sz="1200" kern="1200" dirty="0" smtClean="0">
                <a:solidFill>
                  <a:schemeClr val="tx1"/>
                </a:solidFill>
                <a:effectLst/>
                <a:latin typeface="+mn-lt"/>
                <a:ea typeface="+mn-ea"/>
                <a:cs typeface="+mn-cs"/>
              </a:rPr>
              <a:t>– promote walking to school but if using a car explain safe places to park. Talk about teaching children to cross the road safely. </a:t>
            </a:r>
          </a:p>
          <a:p>
            <a:r>
              <a:rPr lang="en-US" sz="1200" kern="1200" dirty="0" smtClean="0">
                <a:solidFill>
                  <a:schemeClr val="tx1"/>
                </a:solidFill>
                <a:effectLst/>
                <a:latin typeface="+mn-lt"/>
                <a:ea typeface="+mn-ea"/>
                <a:cs typeface="+mn-cs"/>
              </a:rPr>
              <a:t> </a:t>
            </a:r>
          </a:p>
          <a:p>
            <a:r>
              <a:rPr lang="en-US" sz="1200" b="1" kern="1200" dirty="0" smtClean="0">
                <a:solidFill>
                  <a:schemeClr val="tx1"/>
                </a:solidFill>
                <a:effectLst/>
                <a:latin typeface="+mn-lt"/>
                <a:ea typeface="+mn-ea"/>
                <a:cs typeface="+mn-cs"/>
              </a:rPr>
              <a:t>Drop off and collection procedures </a:t>
            </a:r>
            <a:r>
              <a:rPr lang="en-US" sz="1200" kern="1200" dirty="0" smtClean="0">
                <a:solidFill>
                  <a:schemeClr val="tx1"/>
                </a:solidFill>
                <a:effectLst/>
                <a:latin typeface="+mn-lt"/>
                <a:ea typeface="+mn-ea"/>
                <a:cs typeface="+mn-cs"/>
              </a:rPr>
              <a:t>- a password is required if unknown adults are collecting. Talk about making sure that gates/doors are closed and ensure that children hold an adult’s hand when leaving the building.</a:t>
            </a:r>
          </a:p>
          <a:p>
            <a:r>
              <a:rPr lang="en-US" sz="1200" kern="1200" dirty="0" smtClean="0">
                <a:solidFill>
                  <a:schemeClr val="tx1"/>
                </a:solidFill>
                <a:effectLst/>
                <a:latin typeface="+mn-lt"/>
                <a:ea typeface="+mn-ea"/>
                <a:cs typeface="+mn-cs"/>
              </a:rPr>
              <a:t> </a:t>
            </a:r>
            <a:r>
              <a:rPr lang="en-US" sz="1200" b="1" kern="1200" dirty="0" smtClean="0">
                <a:solidFill>
                  <a:schemeClr val="tx1"/>
                </a:solidFill>
                <a:effectLst/>
                <a:latin typeface="+mn-lt"/>
                <a:ea typeface="+mn-ea"/>
                <a:cs typeface="+mn-cs"/>
              </a:rPr>
              <a:t>Accidents</a:t>
            </a:r>
            <a:r>
              <a:rPr lang="en-US" sz="1200" kern="1200" dirty="0" smtClean="0">
                <a:solidFill>
                  <a:schemeClr val="tx1"/>
                </a:solidFill>
                <a:effectLst/>
                <a:latin typeface="+mn-lt"/>
                <a:ea typeface="+mn-ea"/>
                <a:cs typeface="+mn-cs"/>
              </a:rPr>
              <a:t> - explain how the school manage accidents and that first aid is administered in line with the school/setting policy. Talk about the fact that accidents are recorded and how risk assessments are undertaken to manage potential hazards. </a:t>
            </a:r>
          </a:p>
          <a:p>
            <a:r>
              <a:rPr lang="en-US" sz="1200" b="1" kern="1200" dirty="0" smtClean="0">
                <a:solidFill>
                  <a:schemeClr val="tx1"/>
                </a:solidFill>
                <a:effectLst/>
                <a:latin typeface="+mn-lt"/>
                <a:ea typeface="+mn-ea"/>
                <a:cs typeface="+mn-cs"/>
              </a:rPr>
              <a:t>Existing injuries </a:t>
            </a:r>
            <a:r>
              <a:rPr lang="en-US" sz="1200" kern="1200" dirty="0" smtClean="0">
                <a:solidFill>
                  <a:schemeClr val="tx1"/>
                </a:solidFill>
                <a:effectLst/>
                <a:latin typeface="+mn-lt"/>
                <a:ea typeface="+mn-ea"/>
                <a:cs typeface="+mn-cs"/>
              </a:rPr>
              <a:t>- explain that if a child arrives at school/setting with an injury, as part of safeguarding procedures parents/</a:t>
            </a:r>
            <a:r>
              <a:rPr lang="en-US" sz="1200" kern="1200" dirty="0" err="1" smtClean="0">
                <a:solidFill>
                  <a:schemeClr val="tx1"/>
                </a:solidFill>
                <a:effectLst/>
                <a:latin typeface="+mn-lt"/>
                <a:ea typeface="+mn-ea"/>
                <a:cs typeface="+mn-cs"/>
              </a:rPr>
              <a:t>carers</a:t>
            </a:r>
            <a:r>
              <a:rPr lang="en-US" sz="1200" kern="1200" dirty="0" smtClean="0">
                <a:solidFill>
                  <a:schemeClr val="tx1"/>
                </a:solidFill>
                <a:effectLst/>
                <a:latin typeface="+mn-lt"/>
                <a:ea typeface="+mn-ea"/>
                <a:cs typeface="+mn-cs"/>
              </a:rPr>
              <a:t> will be asked to complete an 'Existing Injury' form.</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smtClean="0">
                <a:solidFill>
                  <a:schemeClr val="tx1"/>
                </a:solidFill>
                <a:effectLst/>
                <a:latin typeface="+mn-lt"/>
                <a:ea typeface="+mn-ea"/>
                <a:cs typeface="+mn-cs"/>
              </a:rPr>
              <a:t>First Aid </a:t>
            </a:r>
            <a:r>
              <a:rPr lang="en-US" sz="1200" kern="1200" dirty="0" smtClean="0">
                <a:solidFill>
                  <a:schemeClr val="tx1"/>
                </a:solidFill>
                <a:effectLst/>
                <a:latin typeface="+mn-lt"/>
                <a:ea typeface="+mn-ea"/>
                <a:cs typeface="+mn-cs"/>
              </a:rPr>
              <a:t>– use your school’s First Aid policy to explain how and when you administer first aid. For example, talk about staff being first aid trained and that parents are asked to sign injury forms.  Reassure parents that they would be contacted regarding any serious injuries that require further medical attention such as a head injury. </a:t>
            </a:r>
          </a:p>
          <a:p>
            <a:endParaRPr lang="en-US" sz="1200" kern="1200" dirty="0" smtClean="0">
              <a:solidFill>
                <a:schemeClr val="tx1"/>
              </a:solidFill>
              <a:effectLst/>
              <a:latin typeface="+mn-lt"/>
              <a:ea typeface="+mn-ea"/>
              <a:cs typeface="+mn-cs"/>
            </a:endParaRPr>
          </a:p>
          <a:p>
            <a:endParaRPr lang="en-US" dirty="0" smtClean="0"/>
          </a:p>
          <a:p>
            <a:endParaRPr lang="en-GB" dirty="0" smtClean="0"/>
          </a:p>
          <a:p>
            <a:endParaRPr lang="en-GB" dirty="0"/>
          </a:p>
        </p:txBody>
      </p:sp>
      <p:sp>
        <p:nvSpPr>
          <p:cNvPr id="4" name="Slide Number Placeholder 3"/>
          <p:cNvSpPr>
            <a:spLocks noGrp="1"/>
          </p:cNvSpPr>
          <p:nvPr>
            <p:ph type="sldNum" sz="quarter" idx="10"/>
          </p:nvPr>
        </p:nvSpPr>
        <p:spPr/>
        <p:txBody>
          <a:bodyPr/>
          <a:lstStyle/>
          <a:p>
            <a:fld id="{53DFBC5D-9444-4997-B900-DD869E0474B9}" type="slidenum">
              <a:rPr lang="en-GB" smtClean="0"/>
              <a:t>26</a:t>
            </a:fld>
            <a:endParaRPr lang="en-GB"/>
          </a:p>
        </p:txBody>
      </p:sp>
    </p:spTree>
    <p:extLst>
      <p:ext uri="{BB962C8B-B14F-4D97-AF65-F5344CB8AC3E}">
        <p14:creationId xmlns:p14="http://schemas.microsoft.com/office/powerpoint/2010/main" val="2625439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82750" y="269875"/>
            <a:ext cx="3462338" cy="2597150"/>
          </a:xfrm>
        </p:spPr>
      </p:sp>
      <p:sp>
        <p:nvSpPr>
          <p:cNvPr id="3" name="Notes Placeholder 2"/>
          <p:cNvSpPr>
            <a:spLocks noGrp="1"/>
          </p:cNvSpPr>
          <p:nvPr>
            <p:ph type="body" idx="1"/>
          </p:nvPr>
        </p:nvSpPr>
        <p:spPr>
          <a:xfrm>
            <a:off x="400308" y="2961447"/>
            <a:ext cx="6223649" cy="4698609"/>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1" kern="1200" dirty="0" smtClean="0">
                <a:solidFill>
                  <a:schemeClr val="tx1"/>
                </a:solidFill>
                <a:effectLst/>
              </a:rPr>
              <a:t>Go through each point and</a:t>
            </a:r>
            <a:r>
              <a:rPr lang="en-GB" sz="1100" b="0" i="1" kern="1200" baseline="0" dirty="0" smtClean="0">
                <a:solidFill>
                  <a:schemeClr val="tx1"/>
                </a:solidFill>
                <a:effectLst/>
              </a:rPr>
              <a:t> give information on how parents/carers can help support the school to keep children safe</a:t>
            </a:r>
            <a:endParaRPr lang="en-GB" sz="1100" b="0" i="1" kern="1200" dirty="0" smtClean="0">
              <a:solidFill>
                <a:schemeClr val="tx1"/>
              </a:solidFill>
              <a:effectLst/>
            </a:endParaRPr>
          </a:p>
          <a:p>
            <a:r>
              <a:rPr lang="en-US" sz="1100" b="1" kern="1200" dirty="0" smtClean="0">
                <a:solidFill>
                  <a:schemeClr val="tx1"/>
                </a:solidFill>
                <a:effectLst/>
              </a:rPr>
              <a:t>Children who are unwell </a:t>
            </a:r>
            <a:r>
              <a:rPr lang="en-US" sz="1100" kern="1200" dirty="0" smtClean="0">
                <a:solidFill>
                  <a:schemeClr val="tx1"/>
                </a:solidFill>
                <a:effectLst/>
              </a:rPr>
              <a:t>– explain the school policy keep a child off school at least 48 hours after the last attack of vomiting and diarrhea (quote NHS guidelines) informing the school/setting regarding contagious/infectious illnesses</a:t>
            </a:r>
          </a:p>
          <a:p>
            <a:r>
              <a:rPr lang="en-US" sz="1100" kern="1200" dirty="0" smtClean="0">
                <a:solidFill>
                  <a:schemeClr val="tx1"/>
                </a:solidFill>
                <a:effectLst/>
              </a:rPr>
              <a:t> </a:t>
            </a:r>
            <a:r>
              <a:rPr lang="en-US" sz="1100" b="1" kern="1200" dirty="0" smtClean="0">
                <a:solidFill>
                  <a:schemeClr val="tx1"/>
                </a:solidFill>
                <a:effectLst/>
              </a:rPr>
              <a:t>Medication </a:t>
            </a:r>
            <a:r>
              <a:rPr lang="en-US" sz="1100" kern="1200" dirty="0" smtClean="0">
                <a:solidFill>
                  <a:schemeClr val="tx1"/>
                </a:solidFill>
                <a:effectLst/>
              </a:rPr>
              <a:t>–policy on administering medication (for example, antibiotics or paracetamol) parents/</a:t>
            </a:r>
            <a:r>
              <a:rPr lang="en-US" sz="1100" kern="1200" dirty="0" err="1" smtClean="0">
                <a:solidFill>
                  <a:schemeClr val="tx1"/>
                </a:solidFill>
                <a:effectLst/>
              </a:rPr>
              <a:t>carers</a:t>
            </a:r>
            <a:r>
              <a:rPr lang="en-US" sz="1100" kern="1200" dirty="0" smtClean="0">
                <a:solidFill>
                  <a:schemeClr val="tx1"/>
                </a:solidFill>
                <a:effectLst/>
              </a:rPr>
              <a:t> responsibility to inform the school if their child is taking or requires any type of medication. </a:t>
            </a:r>
          </a:p>
          <a:p>
            <a:r>
              <a:rPr lang="en-US" sz="1100" kern="1200" dirty="0" smtClean="0">
                <a:solidFill>
                  <a:schemeClr val="tx1"/>
                </a:solidFill>
                <a:effectLst/>
              </a:rPr>
              <a:t> </a:t>
            </a:r>
            <a:r>
              <a:rPr lang="en-US" sz="1100" b="1" kern="1200" dirty="0" smtClean="0">
                <a:solidFill>
                  <a:schemeClr val="tx1"/>
                </a:solidFill>
                <a:effectLst/>
              </a:rPr>
              <a:t>Individual medical needs </a:t>
            </a:r>
            <a:r>
              <a:rPr lang="en-US" sz="1100" kern="1200" dirty="0" smtClean="0">
                <a:solidFill>
                  <a:schemeClr val="tx1"/>
                </a:solidFill>
                <a:effectLst/>
              </a:rPr>
              <a:t>–vital for parents to share information about their child’s individual medical needs such as allergies so that a Health Care Plan (HCP) can be completed with the parent/</a:t>
            </a:r>
            <a:r>
              <a:rPr lang="en-US" sz="1100" kern="1200" dirty="0" err="1" smtClean="0">
                <a:solidFill>
                  <a:schemeClr val="tx1"/>
                </a:solidFill>
                <a:effectLst/>
              </a:rPr>
              <a:t>carer</a:t>
            </a:r>
            <a:endParaRPr lang="en-US" sz="1100" kern="1200" dirty="0" smtClean="0">
              <a:solidFill>
                <a:schemeClr val="tx1"/>
              </a:solidFill>
              <a:effectLst/>
            </a:endParaRPr>
          </a:p>
          <a:p>
            <a:r>
              <a:rPr lang="en-GB" sz="1100" kern="1200" dirty="0" smtClean="0">
                <a:solidFill>
                  <a:schemeClr val="tx1"/>
                </a:solidFill>
                <a:effectLst/>
              </a:rPr>
              <a:t>Explain the </a:t>
            </a:r>
            <a:r>
              <a:rPr lang="en-GB" sz="1100" b="1" kern="1200" dirty="0" smtClean="0">
                <a:solidFill>
                  <a:schemeClr val="tx1"/>
                </a:solidFill>
                <a:effectLst/>
              </a:rPr>
              <a:t>healthy eating policy </a:t>
            </a:r>
            <a:r>
              <a:rPr lang="en-GB" sz="1100" kern="1200" dirty="0" smtClean="0">
                <a:solidFill>
                  <a:schemeClr val="tx1"/>
                </a:solidFill>
                <a:effectLst/>
              </a:rPr>
              <a:t>and share examples of a healthy packed lunch. Remind parents to name lunch bags, containers etc. Talk about arrangements for snack in the early years and whether parents contribute. Explain the school’s procedures for children accessing drinks of water. Talk about the policy regarding bringing in food for a child’s birthday. </a:t>
            </a:r>
            <a:endParaRPr lang="en-US" sz="1100" kern="1200" dirty="0" smtClean="0">
              <a:solidFill>
                <a:schemeClr val="tx1"/>
              </a:solidFill>
              <a:effectLst/>
            </a:endParaRPr>
          </a:p>
          <a:p>
            <a:r>
              <a:rPr lang="en-GB" sz="1100" kern="1200" dirty="0" smtClean="0">
                <a:solidFill>
                  <a:schemeClr val="tx1"/>
                </a:solidFill>
                <a:effectLst/>
              </a:rPr>
              <a:t>Discuss possible </a:t>
            </a:r>
            <a:r>
              <a:rPr lang="en-GB" sz="1100" b="1" kern="1200" dirty="0" smtClean="0">
                <a:solidFill>
                  <a:schemeClr val="tx1"/>
                </a:solidFill>
                <a:effectLst/>
              </a:rPr>
              <a:t>allergies </a:t>
            </a:r>
            <a:r>
              <a:rPr lang="en-GB" sz="1100" kern="1200" dirty="0" smtClean="0">
                <a:solidFill>
                  <a:schemeClr val="tx1"/>
                </a:solidFill>
                <a:effectLst/>
              </a:rPr>
              <a:t>and how these are managed in school. For example, a ‘no nut policy.’ Other dietary requirements such as dairy/religious/veganism</a:t>
            </a:r>
          </a:p>
          <a:p>
            <a:r>
              <a:rPr lang="en-US" sz="1100" kern="1200" dirty="0" err="1" smtClean="0">
                <a:solidFill>
                  <a:schemeClr val="tx1"/>
                </a:solidFill>
                <a:effectLst/>
              </a:rPr>
              <a:t>Emphasise</a:t>
            </a:r>
            <a:r>
              <a:rPr lang="en-US" sz="1100" kern="1200" dirty="0" smtClean="0">
                <a:solidFill>
                  <a:schemeClr val="tx1"/>
                </a:solidFill>
                <a:effectLst/>
              </a:rPr>
              <a:t> the importance of </a:t>
            </a:r>
            <a:r>
              <a:rPr lang="en-US" sz="1100" b="1" kern="1200" dirty="0" smtClean="0">
                <a:solidFill>
                  <a:schemeClr val="tx1"/>
                </a:solidFill>
                <a:effectLst/>
              </a:rPr>
              <a:t>regular attendance</a:t>
            </a:r>
            <a:r>
              <a:rPr lang="en-US" sz="1100" kern="1200" dirty="0" smtClean="0">
                <a:solidFill>
                  <a:schemeClr val="tx1"/>
                </a:solidFill>
                <a:effectLst/>
              </a:rPr>
              <a:t>, 96% attendance expected. Explain how it helps children to have a good routine and that children who attend regularly, settle more easily and make better progress with learning and development. </a:t>
            </a:r>
          </a:p>
          <a:p>
            <a:r>
              <a:rPr lang="en-US" sz="1100" kern="1200" dirty="0" smtClean="0">
                <a:solidFill>
                  <a:schemeClr val="tx1"/>
                </a:solidFill>
                <a:effectLst/>
              </a:rPr>
              <a:t>Children can sometimes be unwell and in which case they need to rest at home.</a:t>
            </a:r>
          </a:p>
          <a:p>
            <a:r>
              <a:rPr lang="en-US" sz="1100" kern="1200" dirty="0" smtClean="0">
                <a:solidFill>
                  <a:schemeClr val="tx1"/>
                </a:solidFill>
                <a:effectLst/>
              </a:rPr>
              <a:t>Explain the school’s/setting’s procedures and policy regarding the parent’s responsibility in alerting the school/setting if a child is absent or if they change address and contact details. </a:t>
            </a:r>
          </a:p>
          <a:p>
            <a:r>
              <a:rPr lang="en-US" sz="1100" kern="1200" dirty="0" smtClean="0">
                <a:solidFill>
                  <a:schemeClr val="tx1"/>
                </a:solidFill>
                <a:effectLst/>
              </a:rPr>
              <a:t>Talk about how parents will be informed about their child’s attendance and any incentives for good attendance</a:t>
            </a:r>
            <a:r>
              <a:rPr lang="en-US" sz="1100" kern="1200" baseline="0" dirty="0" smtClean="0">
                <a:solidFill>
                  <a:schemeClr val="tx1"/>
                </a:solidFill>
                <a:effectLst/>
              </a:rPr>
              <a:t> (if applicable)</a:t>
            </a:r>
            <a:r>
              <a:rPr lang="en-US" sz="1100" kern="1200" dirty="0" smtClean="0">
                <a:solidFill>
                  <a:schemeClr val="tx1"/>
                </a:solidFill>
                <a:effectLst/>
              </a:rPr>
              <a:t> </a:t>
            </a:r>
          </a:p>
          <a:p>
            <a:r>
              <a:rPr lang="en-US" sz="1100" b="1" kern="1200" dirty="0" smtClean="0">
                <a:solidFill>
                  <a:schemeClr val="tx1"/>
                </a:solidFill>
                <a:effectLst/>
              </a:rPr>
              <a:t>Uniform</a:t>
            </a:r>
            <a:r>
              <a:rPr lang="en-US" sz="1100" kern="1200" dirty="0" smtClean="0">
                <a:solidFill>
                  <a:schemeClr val="tx1"/>
                </a:solidFill>
                <a:effectLst/>
              </a:rPr>
              <a:t> –what is needed and where it can be purchased, including a book and PE bags (some families new to our education system may not know what is expected). Alert parents to the availability of secondhand uniform. Talk about suitable types of shoes and that all clothing must be named including footwear, coats, scarves and gloves.  </a:t>
            </a:r>
          </a:p>
          <a:p>
            <a:r>
              <a:rPr lang="en-US" sz="1100" b="1" kern="1200" dirty="0" smtClean="0">
                <a:solidFill>
                  <a:schemeClr val="tx1"/>
                </a:solidFill>
                <a:effectLst/>
              </a:rPr>
              <a:t>Wellington boots </a:t>
            </a:r>
            <a:r>
              <a:rPr lang="en-US" sz="1100" kern="1200" dirty="0" smtClean="0">
                <a:solidFill>
                  <a:schemeClr val="tx1"/>
                </a:solidFill>
                <a:effectLst/>
              </a:rPr>
              <a:t>–to be kept at school/setting as children play outside in all weathers (including the rain). These must be named.  </a:t>
            </a:r>
          </a:p>
          <a:p>
            <a:r>
              <a:rPr lang="en-US" sz="1100" b="1" kern="1200" dirty="0" smtClean="0">
                <a:solidFill>
                  <a:schemeClr val="tx1"/>
                </a:solidFill>
                <a:effectLst/>
              </a:rPr>
              <a:t>Outdoor policy </a:t>
            </a:r>
            <a:r>
              <a:rPr lang="en-US" sz="1100" kern="1200" dirty="0" smtClean="0">
                <a:solidFill>
                  <a:schemeClr val="tx1"/>
                </a:solidFill>
                <a:effectLst/>
              </a:rPr>
              <a:t>- Clothes for cold weather – emphasis the importance of outdoor learning and that that there is no such thing as unsuitable weather just unsuitable clothing. Give examples of appropriate clothing for outdoor play in cold weather.  </a:t>
            </a:r>
          </a:p>
          <a:p>
            <a:r>
              <a:rPr lang="en-US" sz="1100" b="1" kern="1200" dirty="0" smtClean="0">
                <a:solidFill>
                  <a:schemeClr val="tx1"/>
                </a:solidFill>
                <a:effectLst/>
              </a:rPr>
              <a:t>Clothes for warm weather </a:t>
            </a:r>
            <a:r>
              <a:rPr lang="en-US" sz="1100" kern="1200" dirty="0" smtClean="0">
                <a:solidFill>
                  <a:schemeClr val="tx1"/>
                </a:solidFill>
                <a:effectLst/>
              </a:rPr>
              <a:t>– explain the school/setting’s sunscreen policy. Advise parents to provide sunhats, cotton clothing that protects the child’s arms. Explain how children have access to drinks of water. </a:t>
            </a:r>
          </a:p>
          <a:p>
            <a:r>
              <a:rPr lang="en-US" sz="1100" b="1" kern="1200" dirty="0" smtClean="0">
                <a:solidFill>
                  <a:schemeClr val="tx1"/>
                </a:solidFill>
                <a:effectLst/>
              </a:rPr>
              <a:t>Remind parents that everything needs to be named</a:t>
            </a:r>
            <a:r>
              <a:rPr lang="en-US" sz="1100" kern="1200" dirty="0" smtClean="0">
                <a:solidFill>
                  <a:schemeClr val="tx1"/>
                </a:solidFill>
                <a:effectLst/>
              </a:rPr>
              <a:t>.</a:t>
            </a:r>
          </a:p>
          <a:p>
            <a:endParaRPr lang="en-US" sz="1100" kern="1200" dirty="0" smtClean="0">
              <a:solidFill>
                <a:schemeClr val="tx1"/>
              </a:solidFill>
              <a:effectLst/>
            </a:endParaRPr>
          </a:p>
          <a:p>
            <a:endParaRPr lang="en-US" sz="1100" kern="1200" dirty="0" smtClean="0">
              <a:solidFill>
                <a:schemeClr val="tx1"/>
              </a:solidFill>
              <a:effectLst/>
            </a:endParaRPr>
          </a:p>
          <a:p>
            <a:endParaRPr lang="en-GB" sz="1100" dirty="0"/>
          </a:p>
        </p:txBody>
      </p:sp>
      <p:sp>
        <p:nvSpPr>
          <p:cNvPr id="4" name="Slide Number Placeholder 3"/>
          <p:cNvSpPr>
            <a:spLocks noGrp="1"/>
          </p:cNvSpPr>
          <p:nvPr>
            <p:ph type="sldNum" sz="quarter" idx="10"/>
          </p:nvPr>
        </p:nvSpPr>
        <p:spPr/>
        <p:txBody>
          <a:bodyPr/>
          <a:lstStyle/>
          <a:p>
            <a:fld id="{53DFBC5D-9444-4997-B900-DD869E0474B9}" type="slidenum">
              <a:rPr lang="en-GB" smtClean="0"/>
              <a:t>27</a:t>
            </a:fld>
            <a:endParaRPr lang="en-GB"/>
          </a:p>
        </p:txBody>
      </p:sp>
    </p:spTree>
    <p:extLst>
      <p:ext uri="{BB962C8B-B14F-4D97-AF65-F5344CB8AC3E}">
        <p14:creationId xmlns:p14="http://schemas.microsoft.com/office/powerpoint/2010/main" val="21143287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1" kern="1200" dirty="0">
                <a:solidFill>
                  <a:schemeClr val="tx1"/>
                </a:solidFill>
                <a:effectLst/>
                <a:latin typeface="+mn-lt"/>
                <a:ea typeface="+mn-ea"/>
                <a:cs typeface="+mn-cs"/>
              </a:rPr>
              <a:t>Edit to suit what is in place in your </a:t>
            </a:r>
            <a:r>
              <a:rPr lang="en-GB" sz="1200" b="1" i="1" kern="1200" dirty="0" smtClean="0">
                <a:solidFill>
                  <a:schemeClr val="tx1"/>
                </a:solidFill>
                <a:effectLst/>
                <a:latin typeface="+mn-lt"/>
                <a:ea typeface="+mn-ea"/>
                <a:cs typeface="+mn-cs"/>
              </a:rPr>
              <a:t>school/setting</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1" i="1"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1" kern="1200" dirty="0" smtClean="0">
                <a:solidFill>
                  <a:schemeClr val="tx1"/>
                </a:solidFill>
                <a:effectLst/>
                <a:latin typeface="+mn-lt"/>
                <a:ea typeface="+mn-ea"/>
                <a:cs typeface="+mn-cs"/>
              </a:rPr>
              <a:t>Add your website</a:t>
            </a:r>
            <a:r>
              <a:rPr lang="en-GB" sz="1200" b="1" i="1" kern="1200" baseline="0" dirty="0" smtClean="0">
                <a:solidFill>
                  <a:schemeClr val="tx1"/>
                </a:solidFill>
                <a:effectLst/>
                <a:latin typeface="+mn-lt"/>
                <a:ea typeface="+mn-ea"/>
                <a:cs typeface="+mn-cs"/>
              </a:rPr>
              <a:t> address, </a:t>
            </a:r>
            <a:r>
              <a:rPr lang="en-GB" sz="1200" b="1" i="1" kern="1200" baseline="0" dirty="0" err="1" smtClean="0">
                <a:solidFill>
                  <a:schemeClr val="tx1"/>
                </a:solidFill>
                <a:effectLst/>
                <a:latin typeface="+mn-lt"/>
                <a:ea typeface="+mn-ea"/>
                <a:cs typeface="+mn-cs"/>
              </a:rPr>
              <a:t>facebook</a:t>
            </a:r>
            <a:r>
              <a:rPr lang="en-GB" sz="1200" b="1" i="1" kern="1200" baseline="0" dirty="0" smtClean="0">
                <a:solidFill>
                  <a:schemeClr val="tx1"/>
                </a:solidFill>
                <a:effectLst/>
                <a:latin typeface="+mn-lt"/>
                <a:ea typeface="+mn-ea"/>
                <a:cs typeface="+mn-cs"/>
              </a:rPr>
              <a:t> page, twitter account details </a:t>
            </a:r>
            <a:endParaRPr lang="en-US" sz="1200" b="1" kern="1200" dirty="0">
              <a:solidFill>
                <a:schemeClr val="tx1"/>
              </a:solidFill>
              <a:effectLst/>
              <a:latin typeface="+mn-lt"/>
              <a:ea typeface="+mn-ea"/>
              <a:cs typeface="+mn-cs"/>
            </a:endParaRPr>
          </a:p>
          <a:p>
            <a:endParaRPr lang="en-GB" i="1" dirty="0"/>
          </a:p>
        </p:txBody>
      </p:sp>
      <p:sp>
        <p:nvSpPr>
          <p:cNvPr id="4" name="Slide Number Placeholder 3"/>
          <p:cNvSpPr>
            <a:spLocks noGrp="1"/>
          </p:cNvSpPr>
          <p:nvPr>
            <p:ph type="sldNum" sz="quarter" idx="10"/>
          </p:nvPr>
        </p:nvSpPr>
        <p:spPr/>
        <p:txBody>
          <a:bodyPr/>
          <a:lstStyle/>
          <a:p>
            <a:fld id="{53DFBC5D-9444-4997-B900-DD869E0474B9}" type="slidenum">
              <a:rPr lang="en-GB" smtClean="0"/>
              <a:t>28</a:t>
            </a:fld>
            <a:endParaRPr lang="en-GB"/>
          </a:p>
        </p:txBody>
      </p:sp>
    </p:spTree>
    <p:extLst>
      <p:ext uri="{BB962C8B-B14F-4D97-AF65-F5344CB8AC3E}">
        <p14:creationId xmlns:p14="http://schemas.microsoft.com/office/powerpoint/2010/main" val="24008344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Freeform 2"/>
          <p:cNvSpPr>
            <a:spLocks/>
          </p:cNvSpPr>
          <p:nvPr/>
        </p:nvSpPr>
        <p:spPr bwMode="blackWhite">
          <a:xfrm>
            <a:off x="20638" y="12700"/>
            <a:ext cx="8896350" cy="6780213"/>
          </a:xfrm>
          <a:custGeom>
            <a:avLst/>
            <a:gdLst>
              <a:gd name="T0" fmla="*/ 2147483646 w 3985"/>
              <a:gd name="T1" fmla="*/ 0 h 3619"/>
              <a:gd name="T2" fmla="*/ 0 w 3985"/>
              <a:gd name="T3" fmla="*/ 2147483646 h 3619"/>
              <a:gd name="T4" fmla="*/ 2147483646 w 3985"/>
              <a:gd name="T5" fmla="*/ 2147483646 h 3619"/>
              <a:gd name="T6" fmla="*/ 2147483646 w 3985"/>
              <a:gd name="T7" fmla="*/ 2147483646 h 3619"/>
              <a:gd name="T8" fmla="*/ 2147483646 w 3985"/>
              <a:gd name="T9" fmla="*/ 0 h 3619"/>
              <a:gd name="T10" fmla="*/ 2147483646 w 3985"/>
              <a:gd name="T11" fmla="*/ 0 h 361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985" h="3619">
                <a:moveTo>
                  <a:pt x="2822" y="0"/>
                </a:moveTo>
                <a:lnTo>
                  <a:pt x="0" y="975"/>
                </a:lnTo>
                <a:lnTo>
                  <a:pt x="2169" y="3619"/>
                </a:lnTo>
                <a:lnTo>
                  <a:pt x="3985" y="1125"/>
                </a:lnTo>
                <a:lnTo>
                  <a:pt x="2822" y="0"/>
                </a:lnTo>
                <a:close/>
              </a:path>
            </a:pathLst>
          </a:custGeom>
          <a:solidFill>
            <a:schemeClr val="accent1"/>
          </a:solidFill>
          <a:ln w="9525">
            <a:noFill/>
            <a:round/>
            <a:headEnd/>
            <a:tailEnd/>
          </a:ln>
        </p:spPr>
        <p:txBody>
          <a:bodyPr/>
          <a:lstStyle/>
          <a:p>
            <a:endParaRPr lang="en-GB"/>
          </a:p>
        </p:txBody>
      </p:sp>
      <p:grpSp>
        <p:nvGrpSpPr>
          <p:cNvPr id="5" name="Group 8"/>
          <p:cNvGrpSpPr>
            <a:grpSpLocks/>
          </p:cNvGrpSpPr>
          <p:nvPr/>
        </p:nvGrpSpPr>
        <p:grpSpPr bwMode="auto">
          <a:xfrm>
            <a:off x="195263" y="234950"/>
            <a:ext cx="3787775" cy="1778000"/>
            <a:chOff x="123" y="148"/>
            <a:chExt cx="2386" cy="1120"/>
          </a:xfrm>
        </p:grpSpPr>
        <p:sp>
          <p:nvSpPr>
            <p:cNvPr id="6" name="Freeform 9"/>
            <p:cNvSpPr>
              <a:spLocks/>
            </p:cNvSpPr>
            <p:nvPr userDrawn="1"/>
          </p:nvSpPr>
          <p:spPr bwMode="auto">
            <a:xfrm>
              <a:off x="177" y="177"/>
              <a:ext cx="2250" cy="1017"/>
            </a:xfrm>
            <a:custGeom>
              <a:avLst/>
              <a:gdLst>
                <a:gd name="T0" fmla="*/ 9355783 w 794"/>
                <a:gd name="T1" fmla="*/ 1286375 h 414"/>
                <a:gd name="T2" fmla="*/ 8366855 w 794"/>
                <a:gd name="T3" fmla="*/ 1035905 h 414"/>
                <a:gd name="T4" fmla="*/ 6553442 w 794"/>
                <a:gd name="T5" fmla="*/ 684493 h 414"/>
                <a:gd name="T6" fmla="*/ 836357 w 794"/>
                <a:gd name="T7" fmla="*/ 0 h 414"/>
                <a:gd name="T8" fmla="*/ 269742 w 794"/>
                <a:gd name="T9" fmla="*/ 64852 h 414"/>
                <a:gd name="T10" fmla="*/ 0 w 794"/>
                <a:gd name="T11" fmla="*/ 270539 h 414"/>
                <a:gd name="T12" fmla="*/ 328724 w 794"/>
                <a:gd name="T13" fmla="*/ 505225 h 414"/>
                <a:gd name="T14" fmla="*/ 6716077 w 794"/>
                <a:gd name="T15" fmla="*/ 1332798 h 414"/>
                <a:gd name="T16" fmla="*/ 8115557 w 794"/>
                <a:gd name="T17" fmla="*/ 1279804 h 414"/>
                <a:gd name="T18" fmla="*/ 9247055 w 794"/>
                <a:gd name="T19" fmla="*/ 1348348 h 414"/>
                <a:gd name="T20" fmla="*/ 9355783 w 794"/>
                <a:gd name="T21" fmla="*/ 1286375 h 414"/>
                <a:gd name="T22" fmla="*/ 9355783 w 794"/>
                <a:gd name="T23" fmla="*/ 1286375 h 41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94" h="414">
                  <a:moveTo>
                    <a:pt x="794" y="395"/>
                  </a:moveTo>
                  <a:lnTo>
                    <a:pt x="710" y="318"/>
                  </a:lnTo>
                  <a:lnTo>
                    <a:pt x="556" y="210"/>
                  </a:lnTo>
                  <a:lnTo>
                    <a:pt x="71" y="0"/>
                  </a:lnTo>
                  <a:lnTo>
                    <a:pt x="23" y="20"/>
                  </a:lnTo>
                  <a:lnTo>
                    <a:pt x="0" y="83"/>
                  </a:lnTo>
                  <a:lnTo>
                    <a:pt x="28" y="155"/>
                  </a:lnTo>
                  <a:lnTo>
                    <a:pt x="570" y="409"/>
                  </a:lnTo>
                  <a:lnTo>
                    <a:pt x="689" y="393"/>
                  </a:lnTo>
                  <a:lnTo>
                    <a:pt x="785" y="414"/>
                  </a:lnTo>
                  <a:lnTo>
                    <a:pt x="794" y="395"/>
                  </a:lnTo>
                  <a:close/>
                </a:path>
              </a:pathLst>
            </a:custGeom>
            <a:solidFill>
              <a:srgbClr val="F8F8F8"/>
            </a:solidFill>
            <a:ln w="9525">
              <a:noFill/>
              <a:round/>
              <a:headEnd/>
              <a:tailEnd/>
            </a:ln>
          </p:spPr>
          <p:txBody>
            <a:bodyPr/>
            <a:lstStyle/>
            <a:p>
              <a:endParaRPr lang="en-GB"/>
            </a:p>
          </p:txBody>
        </p:sp>
        <p:sp>
          <p:nvSpPr>
            <p:cNvPr id="7" name="Freeform 10"/>
            <p:cNvSpPr>
              <a:spLocks/>
            </p:cNvSpPr>
            <p:nvPr userDrawn="1"/>
          </p:nvSpPr>
          <p:spPr bwMode="auto">
            <a:xfrm>
              <a:off x="166" y="261"/>
              <a:ext cx="2244" cy="1007"/>
            </a:xfrm>
            <a:custGeom>
              <a:avLst/>
              <a:gdLst>
                <a:gd name="T0" fmla="*/ 3113 w 1586"/>
                <a:gd name="T1" fmla="*/ 0 h 821"/>
                <a:gd name="T2" fmla="*/ 30243 w 1586"/>
                <a:gd name="T3" fmla="*/ 3260 h 821"/>
                <a:gd name="T4" fmla="*/ 32445 w 1586"/>
                <a:gd name="T5" fmla="*/ 4008 h 821"/>
                <a:gd name="T6" fmla="*/ 36040 w 1586"/>
                <a:gd name="T7" fmla="*/ 4975 h 821"/>
                <a:gd name="T8" fmla="*/ 35563 w 1586"/>
                <a:gd name="T9" fmla="*/ 5158 h 821"/>
                <a:gd name="T10" fmla="*/ 30669 w 1586"/>
                <a:gd name="T11" fmla="*/ 4943 h 821"/>
                <a:gd name="T12" fmla="*/ 26013 w 1586"/>
                <a:gd name="T13" fmla="*/ 5095 h 821"/>
                <a:gd name="T14" fmla="*/ 941 w 1586"/>
                <a:gd name="T15" fmla="*/ 1877 h 821"/>
                <a:gd name="T16" fmla="*/ 0 w 1586"/>
                <a:gd name="T17" fmla="*/ 943 h 821"/>
                <a:gd name="T18" fmla="*/ 1043 w 1586"/>
                <a:gd name="T19" fmla="*/ 199 h 821"/>
                <a:gd name="T20" fmla="*/ 3113 w 1586"/>
                <a:gd name="T21" fmla="*/ 0 h 821"/>
                <a:gd name="T22" fmla="*/ 3113 w 1586"/>
                <a:gd name="T23" fmla="*/ 0 h 82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586" h="821">
                  <a:moveTo>
                    <a:pt x="137" y="0"/>
                  </a:moveTo>
                  <a:lnTo>
                    <a:pt x="1331" y="519"/>
                  </a:lnTo>
                  <a:lnTo>
                    <a:pt x="1428" y="638"/>
                  </a:lnTo>
                  <a:lnTo>
                    <a:pt x="1586" y="792"/>
                  </a:lnTo>
                  <a:lnTo>
                    <a:pt x="1565" y="821"/>
                  </a:lnTo>
                  <a:lnTo>
                    <a:pt x="1350" y="787"/>
                  </a:lnTo>
                  <a:lnTo>
                    <a:pt x="1145" y="811"/>
                  </a:lnTo>
                  <a:lnTo>
                    <a:pt x="42" y="298"/>
                  </a:lnTo>
                  <a:lnTo>
                    <a:pt x="0" y="150"/>
                  </a:lnTo>
                  <a:lnTo>
                    <a:pt x="46" y="32"/>
                  </a:lnTo>
                  <a:lnTo>
                    <a:pt x="137" y="0"/>
                  </a:lnTo>
                  <a:close/>
                </a:path>
              </a:pathLst>
            </a:custGeom>
            <a:solidFill>
              <a:schemeClr val="tx2"/>
            </a:solidFill>
            <a:ln w="9525">
              <a:noFill/>
              <a:round/>
              <a:headEnd/>
              <a:tailEnd/>
            </a:ln>
          </p:spPr>
          <p:txBody>
            <a:bodyPr/>
            <a:lstStyle/>
            <a:p>
              <a:endParaRPr lang="en-GB"/>
            </a:p>
          </p:txBody>
        </p:sp>
        <p:sp>
          <p:nvSpPr>
            <p:cNvPr id="8" name="Freeform 11"/>
            <p:cNvSpPr>
              <a:spLocks/>
            </p:cNvSpPr>
            <p:nvPr userDrawn="1"/>
          </p:nvSpPr>
          <p:spPr bwMode="auto">
            <a:xfrm>
              <a:off x="474" y="344"/>
              <a:ext cx="1488" cy="919"/>
            </a:xfrm>
            <a:custGeom>
              <a:avLst/>
              <a:gdLst>
                <a:gd name="T0" fmla="*/ 0 w 1049"/>
                <a:gd name="T1" fmla="*/ 2096 h 747"/>
                <a:gd name="T2" fmla="*/ 21435 w 1049"/>
                <a:gd name="T3" fmla="*/ 4823 h 747"/>
                <a:gd name="T4" fmla="*/ 21833 w 1049"/>
                <a:gd name="T5" fmla="*/ 3448 h 747"/>
                <a:gd name="T6" fmla="*/ 24390 w 1049"/>
                <a:gd name="T7" fmla="*/ 2726 h 747"/>
                <a:gd name="T8" fmla="*/ 1813 w 1049"/>
                <a:gd name="T9" fmla="*/ 0 h 747"/>
                <a:gd name="T10" fmla="*/ 0 w 1049"/>
                <a:gd name="T11" fmla="*/ 817 h 747"/>
                <a:gd name="T12" fmla="*/ 0 w 1049"/>
                <a:gd name="T13" fmla="*/ 2096 h 747"/>
                <a:gd name="T14" fmla="*/ 0 w 1049"/>
                <a:gd name="T15" fmla="*/ 2096 h 74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49" h="747">
                  <a:moveTo>
                    <a:pt x="0" y="325"/>
                  </a:moveTo>
                  <a:lnTo>
                    <a:pt x="922" y="747"/>
                  </a:lnTo>
                  <a:lnTo>
                    <a:pt x="939" y="534"/>
                  </a:lnTo>
                  <a:lnTo>
                    <a:pt x="1049" y="422"/>
                  </a:lnTo>
                  <a:lnTo>
                    <a:pt x="78" y="0"/>
                  </a:lnTo>
                  <a:lnTo>
                    <a:pt x="0" y="127"/>
                  </a:lnTo>
                  <a:lnTo>
                    <a:pt x="0" y="325"/>
                  </a:lnTo>
                  <a:close/>
                </a:path>
              </a:pathLst>
            </a:custGeom>
            <a:solidFill>
              <a:schemeClr val="bg2"/>
            </a:solidFill>
            <a:ln w="9525">
              <a:noFill/>
              <a:round/>
              <a:headEnd/>
              <a:tailEnd/>
            </a:ln>
          </p:spPr>
          <p:txBody>
            <a:bodyPr/>
            <a:lstStyle/>
            <a:p>
              <a:endParaRPr lang="en-GB"/>
            </a:p>
          </p:txBody>
        </p:sp>
        <p:grpSp>
          <p:nvGrpSpPr>
            <p:cNvPr id="9" name="Group 12"/>
            <p:cNvGrpSpPr>
              <a:grpSpLocks/>
            </p:cNvGrpSpPr>
            <p:nvPr userDrawn="1"/>
          </p:nvGrpSpPr>
          <p:grpSpPr bwMode="auto">
            <a:xfrm>
              <a:off x="123" y="148"/>
              <a:ext cx="2386" cy="1081"/>
              <a:chOff x="123" y="148"/>
              <a:chExt cx="2386" cy="1081"/>
            </a:xfrm>
          </p:grpSpPr>
          <p:sp>
            <p:nvSpPr>
              <p:cNvPr id="10" name="Freeform 13"/>
              <p:cNvSpPr>
                <a:spLocks/>
              </p:cNvSpPr>
              <p:nvPr userDrawn="1"/>
            </p:nvSpPr>
            <p:spPr bwMode="auto">
              <a:xfrm>
                <a:off x="2005" y="934"/>
                <a:ext cx="212" cy="214"/>
              </a:xfrm>
              <a:custGeom>
                <a:avLst/>
                <a:gdLst>
                  <a:gd name="T0" fmla="*/ 2471 w 150"/>
                  <a:gd name="T1" fmla="*/ 0 h 173"/>
                  <a:gd name="T2" fmla="*/ 909 w 150"/>
                  <a:gd name="T3" fmla="*/ 450 h 173"/>
                  <a:gd name="T4" fmla="*/ 0 w 150"/>
                  <a:gd name="T5" fmla="*/ 1175 h 173"/>
                  <a:gd name="T6" fmla="*/ 1798 w 150"/>
                  <a:gd name="T7" fmla="*/ 1086 h 173"/>
                  <a:gd name="T8" fmla="*/ 2316 w 150"/>
                  <a:gd name="T9" fmla="*/ 574 h 173"/>
                  <a:gd name="T10" fmla="*/ 3379 w 150"/>
                  <a:gd name="T11" fmla="*/ 182 h 173"/>
                  <a:gd name="T12" fmla="*/ 2471 w 150"/>
                  <a:gd name="T13" fmla="*/ 0 h 173"/>
                  <a:gd name="T14" fmla="*/ 2471 w 150"/>
                  <a:gd name="T15" fmla="*/ 0 h 17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50" h="173">
                    <a:moveTo>
                      <a:pt x="110" y="0"/>
                    </a:moveTo>
                    <a:lnTo>
                      <a:pt x="40" y="66"/>
                    </a:lnTo>
                    <a:lnTo>
                      <a:pt x="0" y="173"/>
                    </a:lnTo>
                    <a:lnTo>
                      <a:pt x="80" y="160"/>
                    </a:lnTo>
                    <a:lnTo>
                      <a:pt x="103" y="84"/>
                    </a:lnTo>
                    <a:lnTo>
                      <a:pt x="150" y="27"/>
                    </a:lnTo>
                    <a:lnTo>
                      <a:pt x="110" y="0"/>
                    </a:lnTo>
                    <a:close/>
                  </a:path>
                </a:pathLst>
              </a:custGeom>
              <a:solidFill>
                <a:schemeClr val="accent2"/>
              </a:solidFill>
              <a:ln w="9525">
                <a:noFill/>
                <a:round/>
                <a:headEnd/>
                <a:tailEnd/>
              </a:ln>
            </p:spPr>
            <p:txBody>
              <a:bodyPr/>
              <a:lstStyle/>
              <a:p>
                <a:endParaRPr lang="en-GB"/>
              </a:p>
            </p:txBody>
          </p:sp>
          <p:sp>
            <p:nvSpPr>
              <p:cNvPr id="11" name="Freeform 14"/>
              <p:cNvSpPr>
                <a:spLocks/>
              </p:cNvSpPr>
              <p:nvPr userDrawn="1"/>
            </p:nvSpPr>
            <p:spPr bwMode="auto">
              <a:xfrm>
                <a:off x="123" y="148"/>
                <a:ext cx="2386" cy="1081"/>
              </a:xfrm>
              <a:custGeom>
                <a:avLst/>
                <a:gdLst>
                  <a:gd name="T0" fmla="*/ 3588 w 1684"/>
                  <a:gd name="T1" fmla="*/ 0 h 880"/>
                  <a:gd name="T2" fmla="*/ 1451 w 1684"/>
                  <a:gd name="T3" fmla="*/ 332 h 880"/>
                  <a:gd name="T4" fmla="*/ 0 w 1684"/>
                  <a:gd name="T5" fmla="*/ 1325 h 880"/>
                  <a:gd name="T6" fmla="*/ 1547 w 1684"/>
                  <a:gd name="T7" fmla="*/ 2286 h 880"/>
                  <a:gd name="T8" fmla="*/ 27198 w 1684"/>
                  <a:gd name="T9" fmla="*/ 5522 h 880"/>
                  <a:gd name="T10" fmla="*/ 32724 w 1684"/>
                  <a:gd name="T11" fmla="*/ 5320 h 880"/>
                  <a:gd name="T12" fmla="*/ 37201 w 1684"/>
                  <a:gd name="T13" fmla="*/ 5606 h 880"/>
                  <a:gd name="T14" fmla="*/ 38755 w 1684"/>
                  <a:gd name="T15" fmla="*/ 5152 h 880"/>
                  <a:gd name="T16" fmla="*/ 34562 w 1684"/>
                  <a:gd name="T17" fmla="*/ 4228 h 880"/>
                  <a:gd name="T18" fmla="*/ 32859 w 1684"/>
                  <a:gd name="T19" fmla="*/ 3265 h 880"/>
                  <a:gd name="T20" fmla="*/ 31515 w 1684"/>
                  <a:gd name="T21" fmla="*/ 3357 h 880"/>
                  <a:gd name="T22" fmla="*/ 33112 w 1684"/>
                  <a:gd name="T23" fmla="*/ 4228 h 880"/>
                  <a:gd name="T24" fmla="*/ 36314 w 1684"/>
                  <a:gd name="T25" fmla="*/ 5156 h 880"/>
                  <a:gd name="T26" fmla="*/ 32521 w 1684"/>
                  <a:gd name="T27" fmla="*/ 5013 h 880"/>
                  <a:gd name="T28" fmla="*/ 28048 w 1684"/>
                  <a:gd name="T29" fmla="*/ 5180 h 880"/>
                  <a:gd name="T30" fmla="*/ 28876 w 1684"/>
                  <a:gd name="T31" fmla="*/ 4137 h 880"/>
                  <a:gd name="T32" fmla="*/ 30793 w 1684"/>
                  <a:gd name="T33" fmla="*/ 3427 h 880"/>
                  <a:gd name="T34" fmla="*/ 28548 w 1684"/>
                  <a:gd name="T35" fmla="*/ 3516 h 880"/>
                  <a:gd name="T36" fmla="*/ 26808 w 1684"/>
                  <a:gd name="T37" fmla="*/ 4194 h 880"/>
                  <a:gd name="T38" fmla="*/ 26216 w 1684"/>
                  <a:gd name="T39" fmla="*/ 5041 h 880"/>
                  <a:gd name="T40" fmla="*/ 2465 w 1684"/>
                  <a:gd name="T41" fmla="*/ 1974 h 880"/>
                  <a:gd name="T42" fmla="*/ 1836 w 1684"/>
                  <a:gd name="T43" fmla="*/ 1368 h 880"/>
                  <a:gd name="T44" fmla="*/ 2369 w 1684"/>
                  <a:gd name="T45" fmla="*/ 608 h 880"/>
                  <a:gd name="T46" fmla="*/ 4986 w 1684"/>
                  <a:gd name="T47" fmla="*/ 0 h 880"/>
                  <a:gd name="T48" fmla="*/ 3588 w 1684"/>
                  <a:gd name="T49" fmla="*/ 0 h 880"/>
                  <a:gd name="T50" fmla="*/ 3588 w 1684"/>
                  <a:gd name="T51" fmla="*/ 0 h 88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84" h="880">
                    <a:moveTo>
                      <a:pt x="156" y="0"/>
                    </a:moveTo>
                    <a:lnTo>
                      <a:pt x="63" y="52"/>
                    </a:lnTo>
                    <a:lnTo>
                      <a:pt x="0" y="208"/>
                    </a:lnTo>
                    <a:lnTo>
                      <a:pt x="67" y="358"/>
                    </a:lnTo>
                    <a:lnTo>
                      <a:pt x="1182" y="867"/>
                    </a:lnTo>
                    <a:lnTo>
                      <a:pt x="1422" y="835"/>
                    </a:lnTo>
                    <a:lnTo>
                      <a:pt x="1616" y="880"/>
                    </a:lnTo>
                    <a:lnTo>
                      <a:pt x="1684" y="808"/>
                    </a:lnTo>
                    <a:lnTo>
                      <a:pt x="1502" y="664"/>
                    </a:lnTo>
                    <a:lnTo>
                      <a:pt x="1428" y="512"/>
                    </a:lnTo>
                    <a:lnTo>
                      <a:pt x="1369" y="527"/>
                    </a:lnTo>
                    <a:lnTo>
                      <a:pt x="1439" y="664"/>
                    </a:lnTo>
                    <a:lnTo>
                      <a:pt x="1578" y="810"/>
                    </a:lnTo>
                    <a:lnTo>
                      <a:pt x="1413" y="787"/>
                    </a:lnTo>
                    <a:lnTo>
                      <a:pt x="1219" y="814"/>
                    </a:lnTo>
                    <a:lnTo>
                      <a:pt x="1255" y="650"/>
                    </a:lnTo>
                    <a:lnTo>
                      <a:pt x="1338" y="538"/>
                    </a:lnTo>
                    <a:lnTo>
                      <a:pt x="1241" y="552"/>
                    </a:lnTo>
                    <a:lnTo>
                      <a:pt x="1165" y="658"/>
                    </a:lnTo>
                    <a:lnTo>
                      <a:pt x="1139" y="791"/>
                    </a:lnTo>
                    <a:lnTo>
                      <a:pt x="107" y="310"/>
                    </a:lnTo>
                    <a:lnTo>
                      <a:pt x="80" y="215"/>
                    </a:lnTo>
                    <a:lnTo>
                      <a:pt x="103" y="95"/>
                    </a:lnTo>
                    <a:lnTo>
                      <a:pt x="217" y="0"/>
                    </a:lnTo>
                    <a:lnTo>
                      <a:pt x="156" y="0"/>
                    </a:lnTo>
                    <a:close/>
                  </a:path>
                </a:pathLst>
              </a:custGeom>
              <a:solidFill>
                <a:schemeClr val="accent2"/>
              </a:solidFill>
              <a:ln w="9525">
                <a:noFill/>
                <a:round/>
                <a:headEnd/>
                <a:tailEnd/>
              </a:ln>
            </p:spPr>
            <p:txBody>
              <a:bodyPr/>
              <a:lstStyle/>
              <a:p>
                <a:endParaRPr lang="en-GB"/>
              </a:p>
            </p:txBody>
          </p:sp>
          <p:sp>
            <p:nvSpPr>
              <p:cNvPr id="12" name="Freeform 15"/>
              <p:cNvSpPr>
                <a:spLocks/>
              </p:cNvSpPr>
              <p:nvPr userDrawn="1"/>
            </p:nvSpPr>
            <p:spPr bwMode="auto">
              <a:xfrm>
                <a:off x="324" y="158"/>
                <a:ext cx="1686" cy="614"/>
              </a:xfrm>
              <a:custGeom>
                <a:avLst/>
                <a:gdLst>
                  <a:gd name="T0" fmla="*/ 2304 w 1190"/>
                  <a:gd name="T1" fmla="*/ 0 h 500"/>
                  <a:gd name="T2" fmla="*/ 27380 w 1190"/>
                  <a:gd name="T3" fmla="*/ 3111 h 500"/>
                  <a:gd name="T4" fmla="*/ 24740 w 1190"/>
                  <a:gd name="T5" fmla="*/ 3174 h 500"/>
                  <a:gd name="T6" fmla="*/ 0 w 1190"/>
                  <a:gd name="T7" fmla="*/ 171 h 500"/>
                  <a:gd name="T8" fmla="*/ 2304 w 1190"/>
                  <a:gd name="T9" fmla="*/ 0 h 500"/>
                  <a:gd name="T10" fmla="*/ 2304 w 1190"/>
                  <a:gd name="T11" fmla="*/ 0 h 5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90" h="500">
                    <a:moveTo>
                      <a:pt x="100" y="0"/>
                    </a:moveTo>
                    <a:lnTo>
                      <a:pt x="1190" y="490"/>
                    </a:lnTo>
                    <a:lnTo>
                      <a:pt x="1076" y="500"/>
                    </a:lnTo>
                    <a:lnTo>
                      <a:pt x="0" y="27"/>
                    </a:lnTo>
                    <a:lnTo>
                      <a:pt x="100" y="0"/>
                    </a:lnTo>
                    <a:close/>
                  </a:path>
                </a:pathLst>
              </a:custGeom>
              <a:solidFill>
                <a:schemeClr val="accent2"/>
              </a:solidFill>
              <a:ln w="9525">
                <a:noFill/>
                <a:round/>
                <a:headEnd/>
                <a:tailEnd/>
              </a:ln>
            </p:spPr>
            <p:txBody>
              <a:bodyPr/>
              <a:lstStyle/>
              <a:p>
                <a:endParaRPr lang="en-GB"/>
              </a:p>
            </p:txBody>
          </p:sp>
          <p:sp>
            <p:nvSpPr>
              <p:cNvPr id="13" name="Freeform 16"/>
              <p:cNvSpPr>
                <a:spLocks/>
              </p:cNvSpPr>
              <p:nvPr userDrawn="1"/>
            </p:nvSpPr>
            <p:spPr bwMode="auto">
              <a:xfrm>
                <a:off x="409" y="251"/>
                <a:ext cx="227" cy="410"/>
              </a:xfrm>
              <a:custGeom>
                <a:avLst/>
                <a:gdLst>
                  <a:gd name="T0" fmla="*/ 2707 w 160"/>
                  <a:gd name="T1" fmla="*/ 0 h 335"/>
                  <a:gd name="T2" fmla="*/ 443 w 160"/>
                  <a:gd name="T3" fmla="*/ 657 h 335"/>
                  <a:gd name="T4" fmla="*/ 0 w 160"/>
                  <a:gd name="T5" fmla="*/ 1414 h 335"/>
                  <a:gd name="T6" fmla="*/ 777 w 160"/>
                  <a:gd name="T7" fmla="*/ 1934 h 335"/>
                  <a:gd name="T8" fmla="*/ 2183 w 160"/>
                  <a:gd name="T9" fmla="*/ 2062 h 335"/>
                  <a:gd name="T10" fmla="*/ 1772 w 160"/>
                  <a:gd name="T11" fmla="*/ 944 h 335"/>
                  <a:gd name="T12" fmla="*/ 3724 w 160"/>
                  <a:gd name="T13" fmla="*/ 108 h 335"/>
                  <a:gd name="T14" fmla="*/ 2707 w 160"/>
                  <a:gd name="T15" fmla="*/ 0 h 335"/>
                  <a:gd name="T16" fmla="*/ 2707 w 160"/>
                  <a:gd name="T17" fmla="*/ 0 h 33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0" h="335">
                    <a:moveTo>
                      <a:pt x="116" y="0"/>
                    </a:moveTo>
                    <a:lnTo>
                      <a:pt x="19" y="106"/>
                    </a:lnTo>
                    <a:lnTo>
                      <a:pt x="0" y="230"/>
                    </a:lnTo>
                    <a:lnTo>
                      <a:pt x="33" y="314"/>
                    </a:lnTo>
                    <a:lnTo>
                      <a:pt x="94" y="335"/>
                    </a:lnTo>
                    <a:lnTo>
                      <a:pt x="76" y="154"/>
                    </a:lnTo>
                    <a:lnTo>
                      <a:pt x="160" y="17"/>
                    </a:lnTo>
                    <a:lnTo>
                      <a:pt x="116" y="0"/>
                    </a:lnTo>
                    <a:close/>
                  </a:path>
                </a:pathLst>
              </a:custGeom>
              <a:solidFill>
                <a:schemeClr val="accent2"/>
              </a:solidFill>
              <a:ln w="9525">
                <a:noFill/>
                <a:round/>
                <a:headEnd/>
                <a:tailEnd/>
              </a:ln>
            </p:spPr>
            <p:txBody>
              <a:bodyPr/>
              <a:lstStyle/>
              <a:p>
                <a:endParaRPr lang="en-GB"/>
              </a:p>
            </p:txBody>
          </p:sp>
          <p:sp>
            <p:nvSpPr>
              <p:cNvPr id="14" name="Freeform 17"/>
              <p:cNvSpPr>
                <a:spLocks/>
              </p:cNvSpPr>
              <p:nvPr userDrawn="1"/>
            </p:nvSpPr>
            <p:spPr bwMode="auto">
              <a:xfrm>
                <a:off x="846" y="536"/>
                <a:ext cx="691" cy="364"/>
              </a:xfrm>
              <a:custGeom>
                <a:avLst/>
                <a:gdLst>
                  <a:gd name="T0" fmla="*/ 322 w 489"/>
                  <a:gd name="T1" fmla="*/ 221 h 296"/>
                  <a:gd name="T2" fmla="*/ 3588 w 489"/>
                  <a:gd name="T3" fmla="*/ 427 h 296"/>
                  <a:gd name="T4" fmla="*/ 7280 w 489"/>
                  <a:gd name="T5" fmla="*/ 883 h 296"/>
                  <a:gd name="T6" fmla="*/ 9886 w 489"/>
                  <a:gd name="T7" fmla="*/ 1565 h 296"/>
                  <a:gd name="T8" fmla="*/ 7324 w 489"/>
                  <a:gd name="T9" fmla="*/ 1481 h 296"/>
                  <a:gd name="T10" fmla="*/ 3114 w 489"/>
                  <a:gd name="T11" fmla="*/ 940 h 296"/>
                  <a:gd name="T12" fmla="*/ 1121 w 489"/>
                  <a:gd name="T13" fmla="*/ 515 h 296"/>
                  <a:gd name="T14" fmla="*/ 2397 w 489"/>
                  <a:gd name="T15" fmla="*/ 1049 h 296"/>
                  <a:gd name="T16" fmla="*/ 6109 w 489"/>
                  <a:gd name="T17" fmla="*/ 1735 h 296"/>
                  <a:gd name="T18" fmla="*/ 10464 w 489"/>
                  <a:gd name="T19" fmla="*/ 1909 h 296"/>
                  <a:gd name="T20" fmla="*/ 10983 w 489"/>
                  <a:gd name="T21" fmla="*/ 1441 h 296"/>
                  <a:gd name="T22" fmla="*/ 8852 w 489"/>
                  <a:gd name="T23" fmla="*/ 775 h 296"/>
                  <a:gd name="T24" fmla="*/ 3814 w 489"/>
                  <a:gd name="T25" fmla="*/ 111 h 296"/>
                  <a:gd name="T26" fmla="*/ 0 w 489"/>
                  <a:gd name="T27" fmla="*/ 0 h 296"/>
                  <a:gd name="T28" fmla="*/ 322 w 489"/>
                  <a:gd name="T29" fmla="*/ 221 h 296"/>
                  <a:gd name="T30" fmla="*/ 322 w 489"/>
                  <a:gd name="T31" fmla="*/ 221 h 29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89" h="296">
                    <a:moveTo>
                      <a:pt x="14" y="34"/>
                    </a:moveTo>
                    <a:lnTo>
                      <a:pt x="160" y="66"/>
                    </a:lnTo>
                    <a:lnTo>
                      <a:pt x="324" y="137"/>
                    </a:lnTo>
                    <a:lnTo>
                      <a:pt x="440" y="243"/>
                    </a:lnTo>
                    <a:lnTo>
                      <a:pt x="326" y="230"/>
                    </a:lnTo>
                    <a:lnTo>
                      <a:pt x="139" y="146"/>
                    </a:lnTo>
                    <a:lnTo>
                      <a:pt x="50" y="80"/>
                    </a:lnTo>
                    <a:lnTo>
                      <a:pt x="107" y="163"/>
                    </a:lnTo>
                    <a:lnTo>
                      <a:pt x="272" y="270"/>
                    </a:lnTo>
                    <a:lnTo>
                      <a:pt x="466" y="296"/>
                    </a:lnTo>
                    <a:lnTo>
                      <a:pt x="489" y="224"/>
                    </a:lnTo>
                    <a:lnTo>
                      <a:pt x="394" y="120"/>
                    </a:lnTo>
                    <a:lnTo>
                      <a:pt x="170" y="17"/>
                    </a:lnTo>
                    <a:lnTo>
                      <a:pt x="0" y="0"/>
                    </a:lnTo>
                    <a:lnTo>
                      <a:pt x="14" y="34"/>
                    </a:lnTo>
                    <a:close/>
                  </a:path>
                </a:pathLst>
              </a:custGeom>
              <a:solidFill>
                <a:schemeClr val="accent2"/>
              </a:solidFill>
              <a:ln w="9525">
                <a:noFill/>
                <a:round/>
                <a:headEnd/>
                <a:tailEnd/>
              </a:ln>
            </p:spPr>
            <p:txBody>
              <a:bodyPr/>
              <a:lstStyle/>
              <a:p>
                <a:endParaRPr lang="en-GB"/>
              </a:p>
            </p:txBody>
          </p:sp>
        </p:grpSp>
      </p:grpSp>
      <p:grpSp>
        <p:nvGrpSpPr>
          <p:cNvPr id="15" name="Group 18"/>
          <p:cNvGrpSpPr>
            <a:grpSpLocks/>
          </p:cNvGrpSpPr>
          <p:nvPr/>
        </p:nvGrpSpPr>
        <p:grpSpPr bwMode="auto">
          <a:xfrm>
            <a:off x="7915275" y="4368800"/>
            <a:ext cx="742950" cy="1058863"/>
            <a:chOff x="4986" y="2752"/>
            <a:chExt cx="468" cy="667"/>
          </a:xfrm>
        </p:grpSpPr>
        <p:sp>
          <p:nvSpPr>
            <p:cNvPr id="16" name="Freeform 19"/>
            <p:cNvSpPr>
              <a:spLocks/>
            </p:cNvSpPr>
            <p:nvPr userDrawn="1"/>
          </p:nvSpPr>
          <p:spPr bwMode="auto">
            <a:xfrm rot="7320404">
              <a:off x="4909" y="2936"/>
              <a:ext cx="629" cy="293"/>
            </a:xfrm>
            <a:custGeom>
              <a:avLst/>
              <a:gdLst>
                <a:gd name="T0" fmla="*/ 97 w 794"/>
                <a:gd name="T1" fmla="*/ 18 h 414"/>
                <a:gd name="T2" fmla="*/ 87 w 794"/>
                <a:gd name="T3" fmla="*/ 14 h 414"/>
                <a:gd name="T4" fmla="*/ 68 w 794"/>
                <a:gd name="T5" fmla="*/ 9 h 414"/>
                <a:gd name="T6" fmla="*/ 8 w 794"/>
                <a:gd name="T7" fmla="*/ 0 h 414"/>
                <a:gd name="T8" fmla="*/ 3 w 794"/>
                <a:gd name="T9" fmla="*/ 1 h 414"/>
                <a:gd name="T10" fmla="*/ 0 w 794"/>
                <a:gd name="T11" fmla="*/ 4 h 414"/>
                <a:gd name="T12" fmla="*/ 3 w 794"/>
                <a:gd name="T13" fmla="*/ 7 h 414"/>
                <a:gd name="T14" fmla="*/ 71 w 794"/>
                <a:gd name="T15" fmla="*/ 18 h 414"/>
                <a:gd name="T16" fmla="*/ 85 w 794"/>
                <a:gd name="T17" fmla="*/ 18 h 414"/>
                <a:gd name="T18" fmla="*/ 97 w 794"/>
                <a:gd name="T19" fmla="*/ 18 h 414"/>
                <a:gd name="T20" fmla="*/ 97 w 794"/>
                <a:gd name="T21" fmla="*/ 18 h 414"/>
                <a:gd name="T22" fmla="*/ 97 w 794"/>
                <a:gd name="T23" fmla="*/ 18 h 41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94" h="414">
                  <a:moveTo>
                    <a:pt x="794" y="395"/>
                  </a:moveTo>
                  <a:lnTo>
                    <a:pt x="710" y="318"/>
                  </a:lnTo>
                  <a:lnTo>
                    <a:pt x="556" y="210"/>
                  </a:lnTo>
                  <a:lnTo>
                    <a:pt x="71" y="0"/>
                  </a:lnTo>
                  <a:lnTo>
                    <a:pt x="23" y="20"/>
                  </a:lnTo>
                  <a:lnTo>
                    <a:pt x="0" y="83"/>
                  </a:lnTo>
                  <a:lnTo>
                    <a:pt x="28" y="155"/>
                  </a:lnTo>
                  <a:lnTo>
                    <a:pt x="570" y="409"/>
                  </a:lnTo>
                  <a:lnTo>
                    <a:pt x="689" y="393"/>
                  </a:lnTo>
                  <a:lnTo>
                    <a:pt x="785" y="414"/>
                  </a:lnTo>
                  <a:lnTo>
                    <a:pt x="794" y="395"/>
                  </a:lnTo>
                  <a:close/>
                </a:path>
              </a:pathLst>
            </a:custGeom>
            <a:solidFill>
              <a:srgbClr val="F8F8F8"/>
            </a:solidFill>
            <a:ln w="9525">
              <a:noFill/>
              <a:round/>
              <a:headEnd/>
              <a:tailEnd/>
            </a:ln>
          </p:spPr>
          <p:txBody>
            <a:bodyPr/>
            <a:lstStyle/>
            <a:p>
              <a:endParaRPr lang="en-GB"/>
            </a:p>
          </p:txBody>
        </p:sp>
        <p:sp>
          <p:nvSpPr>
            <p:cNvPr id="17" name="Freeform 20"/>
            <p:cNvSpPr>
              <a:spLocks/>
            </p:cNvSpPr>
            <p:nvPr userDrawn="1"/>
          </p:nvSpPr>
          <p:spPr bwMode="auto">
            <a:xfrm rot="7320404">
              <a:off x="4893" y="2923"/>
              <a:ext cx="627" cy="290"/>
            </a:xfrm>
            <a:custGeom>
              <a:avLst/>
              <a:gdLst>
                <a:gd name="T0" fmla="*/ 0 w 1586"/>
                <a:gd name="T1" fmla="*/ 0 h 821"/>
                <a:gd name="T2" fmla="*/ 0 w 1586"/>
                <a:gd name="T3" fmla="*/ 0 h 821"/>
                <a:gd name="T4" fmla="*/ 0 w 1586"/>
                <a:gd name="T5" fmla="*/ 0 h 821"/>
                <a:gd name="T6" fmla="*/ 0 w 1586"/>
                <a:gd name="T7" fmla="*/ 0 h 821"/>
                <a:gd name="T8" fmla="*/ 0 w 1586"/>
                <a:gd name="T9" fmla="*/ 0 h 821"/>
                <a:gd name="T10" fmla="*/ 0 w 1586"/>
                <a:gd name="T11" fmla="*/ 0 h 821"/>
                <a:gd name="T12" fmla="*/ 0 w 1586"/>
                <a:gd name="T13" fmla="*/ 0 h 821"/>
                <a:gd name="T14" fmla="*/ 0 w 1586"/>
                <a:gd name="T15" fmla="*/ 0 h 821"/>
                <a:gd name="T16" fmla="*/ 0 w 1586"/>
                <a:gd name="T17" fmla="*/ 0 h 821"/>
                <a:gd name="T18" fmla="*/ 0 w 1586"/>
                <a:gd name="T19" fmla="*/ 0 h 821"/>
                <a:gd name="T20" fmla="*/ 0 w 1586"/>
                <a:gd name="T21" fmla="*/ 0 h 821"/>
                <a:gd name="T22" fmla="*/ 0 w 1586"/>
                <a:gd name="T23" fmla="*/ 0 h 82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586" h="821">
                  <a:moveTo>
                    <a:pt x="137" y="0"/>
                  </a:moveTo>
                  <a:lnTo>
                    <a:pt x="1331" y="519"/>
                  </a:lnTo>
                  <a:lnTo>
                    <a:pt x="1428" y="638"/>
                  </a:lnTo>
                  <a:lnTo>
                    <a:pt x="1586" y="792"/>
                  </a:lnTo>
                  <a:lnTo>
                    <a:pt x="1565" y="821"/>
                  </a:lnTo>
                  <a:lnTo>
                    <a:pt x="1350" y="787"/>
                  </a:lnTo>
                  <a:lnTo>
                    <a:pt x="1145" y="811"/>
                  </a:lnTo>
                  <a:lnTo>
                    <a:pt x="42" y="298"/>
                  </a:lnTo>
                  <a:lnTo>
                    <a:pt x="0" y="150"/>
                  </a:lnTo>
                  <a:lnTo>
                    <a:pt x="46" y="32"/>
                  </a:lnTo>
                  <a:lnTo>
                    <a:pt x="137" y="0"/>
                  </a:lnTo>
                  <a:close/>
                </a:path>
              </a:pathLst>
            </a:custGeom>
            <a:solidFill>
              <a:schemeClr val="folHlink"/>
            </a:solidFill>
            <a:ln w="9525">
              <a:noFill/>
              <a:round/>
              <a:headEnd/>
              <a:tailEnd/>
            </a:ln>
          </p:spPr>
          <p:txBody>
            <a:bodyPr/>
            <a:lstStyle/>
            <a:p>
              <a:endParaRPr lang="en-GB"/>
            </a:p>
          </p:txBody>
        </p:sp>
        <p:sp>
          <p:nvSpPr>
            <p:cNvPr id="18" name="Freeform 21"/>
            <p:cNvSpPr>
              <a:spLocks/>
            </p:cNvSpPr>
            <p:nvPr userDrawn="1"/>
          </p:nvSpPr>
          <p:spPr bwMode="auto">
            <a:xfrm rot="7320404">
              <a:off x="5000" y="2913"/>
              <a:ext cx="416" cy="265"/>
            </a:xfrm>
            <a:custGeom>
              <a:avLst/>
              <a:gdLst>
                <a:gd name="T0" fmla="*/ 0 w 1049"/>
                <a:gd name="T1" fmla="*/ 0 h 747"/>
                <a:gd name="T2" fmla="*/ 0 w 1049"/>
                <a:gd name="T3" fmla="*/ 0 h 747"/>
                <a:gd name="T4" fmla="*/ 0 w 1049"/>
                <a:gd name="T5" fmla="*/ 0 h 747"/>
                <a:gd name="T6" fmla="*/ 0 w 1049"/>
                <a:gd name="T7" fmla="*/ 0 h 747"/>
                <a:gd name="T8" fmla="*/ 0 w 1049"/>
                <a:gd name="T9" fmla="*/ 0 h 747"/>
                <a:gd name="T10" fmla="*/ 0 w 1049"/>
                <a:gd name="T11" fmla="*/ 0 h 747"/>
                <a:gd name="T12" fmla="*/ 0 w 1049"/>
                <a:gd name="T13" fmla="*/ 0 h 747"/>
                <a:gd name="T14" fmla="*/ 0 w 1049"/>
                <a:gd name="T15" fmla="*/ 0 h 74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49" h="747">
                  <a:moveTo>
                    <a:pt x="0" y="325"/>
                  </a:moveTo>
                  <a:lnTo>
                    <a:pt x="922" y="747"/>
                  </a:lnTo>
                  <a:lnTo>
                    <a:pt x="939" y="534"/>
                  </a:lnTo>
                  <a:lnTo>
                    <a:pt x="1049" y="422"/>
                  </a:lnTo>
                  <a:lnTo>
                    <a:pt x="78" y="0"/>
                  </a:lnTo>
                  <a:lnTo>
                    <a:pt x="0" y="127"/>
                  </a:lnTo>
                  <a:lnTo>
                    <a:pt x="0" y="325"/>
                  </a:lnTo>
                  <a:close/>
                </a:path>
              </a:pathLst>
            </a:custGeom>
            <a:solidFill>
              <a:schemeClr val="bg2"/>
            </a:solidFill>
            <a:ln w="9525">
              <a:noFill/>
              <a:round/>
              <a:headEnd/>
              <a:tailEnd/>
            </a:ln>
          </p:spPr>
          <p:txBody>
            <a:bodyPr/>
            <a:lstStyle/>
            <a:p>
              <a:endParaRPr lang="en-GB"/>
            </a:p>
          </p:txBody>
        </p:sp>
        <p:grpSp>
          <p:nvGrpSpPr>
            <p:cNvPr id="19" name="Group 22"/>
            <p:cNvGrpSpPr>
              <a:grpSpLocks/>
            </p:cNvGrpSpPr>
            <p:nvPr userDrawn="1"/>
          </p:nvGrpSpPr>
          <p:grpSpPr bwMode="auto">
            <a:xfrm>
              <a:off x="4986" y="2752"/>
              <a:ext cx="469" cy="667"/>
              <a:chOff x="4986" y="2752"/>
              <a:chExt cx="469" cy="667"/>
            </a:xfrm>
          </p:grpSpPr>
          <p:sp>
            <p:nvSpPr>
              <p:cNvPr id="20" name="Freeform 23"/>
              <p:cNvSpPr>
                <a:spLocks/>
              </p:cNvSpPr>
              <p:nvPr userDrawn="1"/>
            </p:nvSpPr>
            <p:spPr bwMode="auto">
              <a:xfrm rot="7320404">
                <a:off x="4987" y="3190"/>
                <a:ext cx="59" cy="61"/>
              </a:xfrm>
              <a:custGeom>
                <a:avLst/>
                <a:gdLst>
                  <a:gd name="T0" fmla="*/ 0 w 150"/>
                  <a:gd name="T1" fmla="*/ 0 h 173"/>
                  <a:gd name="T2" fmla="*/ 0 w 150"/>
                  <a:gd name="T3" fmla="*/ 0 h 173"/>
                  <a:gd name="T4" fmla="*/ 0 w 150"/>
                  <a:gd name="T5" fmla="*/ 0 h 173"/>
                  <a:gd name="T6" fmla="*/ 0 w 150"/>
                  <a:gd name="T7" fmla="*/ 0 h 173"/>
                  <a:gd name="T8" fmla="*/ 0 w 150"/>
                  <a:gd name="T9" fmla="*/ 0 h 173"/>
                  <a:gd name="T10" fmla="*/ 0 w 150"/>
                  <a:gd name="T11" fmla="*/ 0 h 173"/>
                  <a:gd name="T12" fmla="*/ 0 w 150"/>
                  <a:gd name="T13" fmla="*/ 0 h 173"/>
                  <a:gd name="T14" fmla="*/ 0 w 150"/>
                  <a:gd name="T15" fmla="*/ 0 h 17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50" h="173">
                    <a:moveTo>
                      <a:pt x="110" y="0"/>
                    </a:moveTo>
                    <a:lnTo>
                      <a:pt x="40" y="66"/>
                    </a:lnTo>
                    <a:lnTo>
                      <a:pt x="0" y="173"/>
                    </a:lnTo>
                    <a:lnTo>
                      <a:pt x="80" y="160"/>
                    </a:lnTo>
                    <a:lnTo>
                      <a:pt x="103" y="84"/>
                    </a:lnTo>
                    <a:lnTo>
                      <a:pt x="150" y="27"/>
                    </a:lnTo>
                    <a:lnTo>
                      <a:pt x="110" y="0"/>
                    </a:lnTo>
                    <a:close/>
                  </a:path>
                </a:pathLst>
              </a:custGeom>
              <a:solidFill>
                <a:schemeClr val="accent2"/>
              </a:solidFill>
              <a:ln w="9525">
                <a:noFill/>
                <a:round/>
                <a:headEnd/>
                <a:tailEnd/>
              </a:ln>
            </p:spPr>
            <p:txBody>
              <a:bodyPr/>
              <a:lstStyle/>
              <a:p>
                <a:endParaRPr lang="en-GB"/>
              </a:p>
            </p:txBody>
          </p:sp>
          <p:sp>
            <p:nvSpPr>
              <p:cNvPr id="21" name="Freeform 24"/>
              <p:cNvSpPr>
                <a:spLocks/>
              </p:cNvSpPr>
              <p:nvPr userDrawn="1"/>
            </p:nvSpPr>
            <p:spPr bwMode="auto">
              <a:xfrm rot="7320404">
                <a:off x="4887" y="2930"/>
                <a:ext cx="667" cy="311"/>
              </a:xfrm>
              <a:custGeom>
                <a:avLst/>
                <a:gdLst>
                  <a:gd name="T0" fmla="*/ 0 w 1684"/>
                  <a:gd name="T1" fmla="*/ 0 h 880"/>
                  <a:gd name="T2" fmla="*/ 0 w 1684"/>
                  <a:gd name="T3" fmla="*/ 0 h 880"/>
                  <a:gd name="T4" fmla="*/ 0 w 1684"/>
                  <a:gd name="T5" fmla="*/ 0 h 880"/>
                  <a:gd name="T6" fmla="*/ 0 w 1684"/>
                  <a:gd name="T7" fmla="*/ 0 h 880"/>
                  <a:gd name="T8" fmla="*/ 0 w 1684"/>
                  <a:gd name="T9" fmla="*/ 0 h 880"/>
                  <a:gd name="T10" fmla="*/ 0 w 1684"/>
                  <a:gd name="T11" fmla="*/ 0 h 880"/>
                  <a:gd name="T12" fmla="*/ 0 w 1684"/>
                  <a:gd name="T13" fmla="*/ 0 h 880"/>
                  <a:gd name="T14" fmla="*/ 0 w 1684"/>
                  <a:gd name="T15" fmla="*/ 0 h 880"/>
                  <a:gd name="T16" fmla="*/ 0 w 1684"/>
                  <a:gd name="T17" fmla="*/ 0 h 880"/>
                  <a:gd name="T18" fmla="*/ 0 w 1684"/>
                  <a:gd name="T19" fmla="*/ 0 h 880"/>
                  <a:gd name="T20" fmla="*/ 0 w 1684"/>
                  <a:gd name="T21" fmla="*/ 0 h 880"/>
                  <a:gd name="T22" fmla="*/ 0 w 1684"/>
                  <a:gd name="T23" fmla="*/ 0 h 880"/>
                  <a:gd name="T24" fmla="*/ 0 w 1684"/>
                  <a:gd name="T25" fmla="*/ 0 h 880"/>
                  <a:gd name="T26" fmla="*/ 0 w 1684"/>
                  <a:gd name="T27" fmla="*/ 0 h 880"/>
                  <a:gd name="T28" fmla="*/ 0 w 1684"/>
                  <a:gd name="T29" fmla="*/ 0 h 880"/>
                  <a:gd name="T30" fmla="*/ 0 w 1684"/>
                  <a:gd name="T31" fmla="*/ 0 h 880"/>
                  <a:gd name="T32" fmla="*/ 0 w 1684"/>
                  <a:gd name="T33" fmla="*/ 0 h 880"/>
                  <a:gd name="T34" fmla="*/ 0 w 1684"/>
                  <a:gd name="T35" fmla="*/ 0 h 880"/>
                  <a:gd name="T36" fmla="*/ 0 w 1684"/>
                  <a:gd name="T37" fmla="*/ 0 h 880"/>
                  <a:gd name="T38" fmla="*/ 0 w 1684"/>
                  <a:gd name="T39" fmla="*/ 0 h 880"/>
                  <a:gd name="T40" fmla="*/ 0 w 1684"/>
                  <a:gd name="T41" fmla="*/ 0 h 880"/>
                  <a:gd name="T42" fmla="*/ 0 w 1684"/>
                  <a:gd name="T43" fmla="*/ 0 h 880"/>
                  <a:gd name="T44" fmla="*/ 0 w 1684"/>
                  <a:gd name="T45" fmla="*/ 0 h 880"/>
                  <a:gd name="T46" fmla="*/ 0 w 1684"/>
                  <a:gd name="T47" fmla="*/ 0 h 880"/>
                  <a:gd name="T48" fmla="*/ 0 w 1684"/>
                  <a:gd name="T49" fmla="*/ 0 h 880"/>
                  <a:gd name="T50" fmla="*/ 0 w 1684"/>
                  <a:gd name="T51" fmla="*/ 0 h 88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84" h="880">
                    <a:moveTo>
                      <a:pt x="156" y="0"/>
                    </a:moveTo>
                    <a:lnTo>
                      <a:pt x="63" y="52"/>
                    </a:lnTo>
                    <a:lnTo>
                      <a:pt x="0" y="208"/>
                    </a:lnTo>
                    <a:lnTo>
                      <a:pt x="67" y="358"/>
                    </a:lnTo>
                    <a:lnTo>
                      <a:pt x="1182" y="867"/>
                    </a:lnTo>
                    <a:lnTo>
                      <a:pt x="1422" y="835"/>
                    </a:lnTo>
                    <a:lnTo>
                      <a:pt x="1616" y="880"/>
                    </a:lnTo>
                    <a:lnTo>
                      <a:pt x="1684" y="808"/>
                    </a:lnTo>
                    <a:lnTo>
                      <a:pt x="1502" y="664"/>
                    </a:lnTo>
                    <a:lnTo>
                      <a:pt x="1428" y="512"/>
                    </a:lnTo>
                    <a:lnTo>
                      <a:pt x="1369" y="527"/>
                    </a:lnTo>
                    <a:lnTo>
                      <a:pt x="1439" y="664"/>
                    </a:lnTo>
                    <a:lnTo>
                      <a:pt x="1578" y="810"/>
                    </a:lnTo>
                    <a:lnTo>
                      <a:pt x="1413" y="787"/>
                    </a:lnTo>
                    <a:lnTo>
                      <a:pt x="1219" y="814"/>
                    </a:lnTo>
                    <a:lnTo>
                      <a:pt x="1255" y="650"/>
                    </a:lnTo>
                    <a:lnTo>
                      <a:pt x="1338" y="538"/>
                    </a:lnTo>
                    <a:lnTo>
                      <a:pt x="1241" y="552"/>
                    </a:lnTo>
                    <a:lnTo>
                      <a:pt x="1165" y="658"/>
                    </a:lnTo>
                    <a:lnTo>
                      <a:pt x="1139" y="791"/>
                    </a:lnTo>
                    <a:lnTo>
                      <a:pt x="107" y="310"/>
                    </a:lnTo>
                    <a:lnTo>
                      <a:pt x="80" y="215"/>
                    </a:lnTo>
                    <a:lnTo>
                      <a:pt x="103" y="95"/>
                    </a:lnTo>
                    <a:lnTo>
                      <a:pt x="217" y="0"/>
                    </a:lnTo>
                    <a:lnTo>
                      <a:pt x="156" y="0"/>
                    </a:lnTo>
                    <a:close/>
                  </a:path>
                </a:pathLst>
              </a:custGeom>
              <a:solidFill>
                <a:schemeClr val="accent2"/>
              </a:solidFill>
              <a:ln w="9525">
                <a:noFill/>
                <a:round/>
                <a:headEnd/>
                <a:tailEnd/>
              </a:ln>
            </p:spPr>
            <p:txBody>
              <a:bodyPr/>
              <a:lstStyle/>
              <a:p>
                <a:endParaRPr lang="en-GB"/>
              </a:p>
            </p:txBody>
          </p:sp>
          <p:sp>
            <p:nvSpPr>
              <p:cNvPr id="22" name="Freeform 25"/>
              <p:cNvSpPr>
                <a:spLocks/>
              </p:cNvSpPr>
              <p:nvPr userDrawn="1"/>
            </p:nvSpPr>
            <p:spPr bwMode="auto">
              <a:xfrm rot="7320404">
                <a:off x="5062" y="2997"/>
                <a:ext cx="472" cy="176"/>
              </a:xfrm>
              <a:custGeom>
                <a:avLst/>
                <a:gdLst>
                  <a:gd name="T0" fmla="*/ 0 w 1190"/>
                  <a:gd name="T1" fmla="*/ 0 h 500"/>
                  <a:gd name="T2" fmla="*/ 0 w 1190"/>
                  <a:gd name="T3" fmla="*/ 0 h 500"/>
                  <a:gd name="T4" fmla="*/ 0 w 1190"/>
                  <a:gd name="T5" fmla="*/ 0 h 500"/>
                  <a:gd name="T6" fmla="*/ 0 w 1190"/>
                  <a:gd name="T7" fmla="*/ 0 h 500"/>
                  <a:gd name="T8" fmla="*/ 0 w 1190"/>
                  <a:gd name="T9" fmla="*/ 0 h 500"/>
                  <a:gd name="T10" fmla="*/ 0 w 1190"/>
                  <a:gd name="T11" fmla="*/ 0 h 5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90" h="500">
                    <a:moveTo>
                      <a:pt x="100" y="0"/>
                    </a:moveTo>
                    <a:lnTo>
                      <a:pt x="1190" y="490"/>
                    </a:lnTo>
                    <a:lnTo>
                      <a:pt x="1076" y="500"/>
                    </a:lnTo>
                    <a:lnTo>
                      <a:pt x="0" y="27"/>
                    </a:lnTo>
                    <a:lnTo>
                      <a:pt x="100" y="0"/>
                    </a:lnTo>
                    <a:close/>
                  </a:path>
                </a:pathLst>
              </a:custGeom>
              <a:solidFill>
                <a:schemeClr val="accent2"/>
              </a:solidFill>
              <a:ln w="9525">
                <a:noFill/>
                <a:round/>
                <a:headEnd/>
                <a:tailEnd/>
              </a:ln>
            </p:spPr>
            <p:txBody>
              <a:bodyPr/>
              <a:lstStyle/>
              <a:p>
                <a:endParaRPr lang="en-GB"/>
              </a:p>
            </p:txBody>
          </p:sp>
          <p:sp>
            <p:nvSpPr>
              <p:cNvPr id="23" name="Freeform 26"/>
              <p:cNvSpPr>
                <a:spLocks/>
              </p:cNvSpPr>
              <p:nvPr userDrawn="1"/>
            </p:nvSpPr>
            <p:spPr bwMode="auto">
              <a:xfrm rot="7320404">
                <a:off x="5364" y="2873"/>
                <a:ext cx="63" cy="118"/>
              </a:xfrm>
              <a:custGeom>
                <a:avLst/>
                <a:gdLst>
                  <a:gd name="T0" fmla="*/ 0 w 160"/>
                  <a:gd name="T1" fmla="*/ 0 h 335"/>
                  <a:gd name="T2" fmla="*/ 0 w 160"/>
                  <a:gd name="T3" fmla="*/ 0 h 335"/>
                  <a:gd name="T4" fmla="*/ 0 w 160"/>
                  <a:gd name="T5" fmla="*/ 0 h 335"/>
                  <a:gd name="T6" fmla="*/ 0 w 160"/>
                  <a:gd name="T7" fmla="*/ 0 h 335"/>
                  <a:gd name="T8" fmla="*/ 0 w 160"/>
                  <a:gd name="T9" fmla="*/ 0 h 335"/>
                  <a:gd name="T10" fmla="*/ 0 w 160"/>
                  <a:gd name="T11" fmla="*/ 0 h 335"/>
                  <a:gd name="T12" fmla="*/ 0 w 160"/>
                  <a:gd name="T13" fmla="*/ 0 h 335"/>
                  <a:gd name="T14" fmla="*/ 0 w 160"/>
                  <a:gd name="T15" fmla="*/ 0 h 335"/>
                  <a:gd name="T16" fmla="*/ 0 w 160"/>
                  <a:gd name="T17" fmla="*/ 0 h 33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0" h="335">
                    <a:moveTo>
                      <a:pt x="116" y="0"/>
                    </a:moveTo>
                    <a:lnTo>
                      <a:pt x="19" y="106"/>
                    </a:lnTo>
                    <a:lnTo>
                      <a:pt x="0" y="230"/>
                    </a:lnTo>
                    <a:lnTo>
                      <a:pt x="33" y="314"/>
                    </a:lnTo>
                    <a:lnTo>
                      <a:pt x="94" y="335"/>
                    </a:lnTo>
                    <a:lnTo>
                      <a:pt x="76" y="154"/>
                    </a:lnTo>
                    <a:lnTo>
                      <a:pt x="160" y="17"/>
                    </a:lnTo>
                    <a:lnTo>
                      <a:pt x="116" y="0"/>
                    </a:lnTo>
                    <a:close/>
                  </a:path>
                </a:pathLst>
              </a:custGeom>
              <a:solidFill>
                <a:schemeClr val="accent2"/>
              </a:solidFill>
              <a:ln w="9525">
                <a:noFill/>
                <a:round/>
                <a:headEnd/>
                <a:tailEnd/>
              </a:ln>
            </p:spPr>
            <p:txBody>
              <a:bodyPr/>
              <a:lstStyle/>
              <a:p>
                <a:endParaRPr lang="en-GB"/>
              </a:p>
            </p:txBody>
          </p:sp>
          <p:sp>
            <p:nvSpPr>
              <p:cNvPr id="24" name="Freeform 27"/>
              <p:cNvSpPr>
                <a:spLocks/>
              </p:cNvSpPr>
              <p:nvPr userDrawn="1"/>
            </p:nvSpPr>
            <p:spPr bwMode="auto">
              <a:xfrm rot="7320404">
                <a:off x="5137" y="3000"/>
                <a:ext cx="193" cy="104"/>
              </a:xfrm>
              <a:custGeom>
                <a:avLst/>
                <a:gdLst>
                  <a:gd name="T0" fmla="*/ 0 w 489"/>
                  <a:gd name="T1" fmla="*/ 0 h 296"/>
                  <a:gd name="T2" fmla="*/ 0 w 489"/>
                  <a:gd name="T3" fmla="*/ 0 h 296"/>
                  <a:gd name="T4" fmla="*/ 0 w 489"/>
                  <a:gd name="T5" fmla="*/ 0 h 296"/>
                  <a:gd name="T6" fmla="*/ 0 w 489"/>
                  <a:gd name="T7" fmla="*/ 0 h 296"/>
                  <a:gd name="T8" fmla="*/ 0 w 489"/>
                  <a:gd name="T9" fmla="*/ 0 h 296"/>
                  <a:gd name="T10" fmla="*/ 0 w 489"/>
                  <a:gd name="T11" fmla="*/ 0 h 296"/>
                  <a:gd name="T12" fmla="*/ 0 w 489"/>
                  <a:gd name="T13" fmla="*/ 0 h 296"/>
                  <a:gd name="T14" fmla="*/ 0 w 489"/>
                  <a:gd name="T15" fmla="*/ 0 h 296"/>
                  <a:gd name="T16" fmla="*/ 0 w 489"/>
                  <a:gd name="T17" fmla="*/ 0 h 296"/>
                  <a:gd name="T18" fmla="*/ 0 w 489"/>
                  <a:gd name="T19" fmla="*/ 0 h 296"/>
                  <a:gd name="T20" fmla="*/ 0 w 489"/>
                  <a:gd name="T21" fmla="*/ 0 h 296"/>
                  <a:gd name="T22" fmla="*/ 0 w 489"/>
                  <a:gd name="T23" fmla="*/ 0 h 296"/>
                  <a:gd name="T24" fmla="*/ 0 w 489"/>
                  <a:gd name="T25" fmla="*/ 0 h 296"/>
                  <a:gd name="T26" fmla="*/ 0 w 489"/>
                  <a:gd name="T27" fmla="*/ 0 h 296"/>
                  <a:gd name="T28" fmla="*/ 0 w 489"/>
                  <a:gd name="T29" fmla="*/ 0 h 296"/>
                  <a:gd name="T30" fmla="*/ 0 w 489"/>
                  <a:gd name="T31" fmla="*/ 0 h 29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89" h="296">
                    <a:moveTo>
                      <a:pt x="14" y="34"/>
                    </a:moveTo>
                    <a:lnTo>
                      <a:pt x="160" y="66"/>
                    </a:lnTo>
                    <a:lnTo>
                      <a:pt x="324" y="137"/>
                    </a:lnTo>
                    <a:lnTo>
                      <a:pt x="440" y="243"/>
                    </a:lnTo>
                    <a:lnTo>
                      <a:pt x="326" y="230"/>
                    </a:lnTo>
                    <a:lnTo>
                      <a:pt x="139" y="146"/>
                    </a:lnTo>
                    <a:lnTo>
                      <a:pt x="50" y="80"/>
                    </a:lnTo>
                    <a:lnTo>
                      <a:pt x="107" y="163"/>
                    </a:lnTo>
                    <a:lnTo>
                      <a:pt x="272" y="270"/>
                    </a:lnTo>
                    <a:lnTo>
                      <a:pt x="466" y="296"/>
                    </a:lnTo>
                    <a:lnTo>
                      <a:pt x="489" y="224"/>
                    </a:lnTo>
                    <a:lnTo>
                      <a:pt x="394" y="120"/>
                    </a:lnTo>
                    <a:lnTo>
                      <a:pt x="170" y="17"/>
                    </a:lnTo>
                    <a:lnTo>
                      <a:pt x="0" y="0"/>
                    </a:lnTo>
                    <a:lnTo>
                      <a:pt x="14" y="34"/>
                    </a:lnTo>
                    <a:close/>
                  </a:path>
                </a:pathLst>
              </a:custGeom>
              <a:solidFill>
                <a:schemeClr val="accent2"/>
              </a:solidFill>
              <a:ln w="9525">
                <a:noFill/>
                <a:round/>
                <a:headEnd/>
                <a:tailEnd/>
              </a:ln>
            </p:spPr>
            <p:txBody>
              <a:bodyPr/>
              <a:lstStyle/>
              <a:p>
                <a:endParaRPr lang="en-GB"/>
              </a:p>
            </p:txBody>
          </p:sp>
        </p:grpSp>
      </p:grpSp>
      <p:sp>
        <p:nvSpPr>
          <p:cNvPr id="25" name="Freeform 28"/>
          <p:cNvSpPr>
            <a:spLocks/>
          </p:cNvSpPr>
          <p:nvPr/>
        </p:nvSpPr>
        <p:spPr bwMode="auto">
          <a:xfrm>
            <a:off x="901700" y="5054600"/>
            <a:ext cx="6807200" cy="728663"/>
          </a:xfrm>
          <a:custGeom>
            <a:avLst/>
            <a:gdLst>
              <a:gd name="T0" fmla="*/ 0 w 4288"/>
              <a:gd name="T1" fmla="*/ 0 h 459"/>
              <a:gd name="T2" fmla="*/ 2147483646 w 4288"/>
              <a:gd name="T3" fmla="*/ 2147483646 h 459"/>
              <a:gd name="T4" fmla="*/ 2147483646 w 4288"/>
              <a:gd name="T5" fmla="*/ 2147483646 h 459"/>
              <a:gd name="T6" fmla="*/ 2147483646 w 4288"/>
              <a:gd name="T7" fmla="*/ 2147483646 h 459"/>
              <a:gd name="T8" fmla="*/ 2147483646 w 4288"/>
              <a:gd name="T9" fmla="*/ 2147483646 h 459"/>
              <a:gd name="T10" fmla="*/ 2147483646 w 4288"/>
              <a:gd name="T11" fmla="*/ 2147483646 h 459"/>
              <a:gd name="T12" fmla="*/ 2147483646 w 4288"/>
              <a:gd name="T13" fmla="*/ 2147483646 h 45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288" h="459">
                <a:moveTo>
                  <a:pt x="0" y="0"/>
                </a:moveTo>
                <a:cubicBezTo>
                  <a:pt x="136" y="43"/>
                  <a:pt x="556" y="232"/>
                  <a:pt x="816" y="256"/>
                </a:cubicBezTo>
                <a:cubicBezTo>
                  <a:pt x="1076" y="280"/>
                  <a:pt x="1387" y="124"/>
                  <a:pt x="1560" y="144"/>
                </a:cubicBezTo>
                <a:cubicBezTo>
                  <a:pt x="1733" y="164"/>
                  <a:pt x="1725" y="375"/>
                  <a:pt x="1856" y="376"/>
                </a:cubicBezTo>
                <a:cubicBezTo>
                  <a:pt x="1987" y="377"/>
                  <a:pt x="2064" y="139"/>
                  <a:pt x="2344" y="152"/>
                </a:cubicBezTo>
                <a:cubicBezTo>
                  <a:pt x="2624" y="165"/>
                  <a:pt x="3212" y="459"/>
                  <a:pt x="3536" y="456"/>
                </a:cubicBezTo>
                <a:cubicBezTo>
                  <a:pt x="3860" y="453"/>
                  <a:pt x="4165" y="188"/>
                  <a:pt x="4288" y="136"/>
                </a:cubicBezTo>
              </a:path>
            </a:pathLst>
          </a:custGeom>
          <a:noFill/>
          <a:ln w="76200" cap="flat" cmpd="sng">
            <a:solidFill>
              <a:schemeClr val="folHlink"/>
            </a:solidFill>
            <a:prstDash val="solid"/>
            <a:round/>
            <a:headEnd/>
            <a:tailEnd/>
          </a:ln>
        </p:spPr>
        <p:txBody>
          <a:bodyPr/>
          <a:lstStyle/>
          <a:p>
            <a:endParaRPr lang="en-GB"/>
          </a:p>
        </p:txBody>
      </p:sp>
      <p:sp>
        <p:nvSpPr>
          <p:cNvPr id="26" name="Freeform 29"/>
          <p:cNvSpPr>
            <a:spLocks/>
          </p:cNvSpPr>
          <p:nvPr/>
        </p:nvSpPr>
        <p:spPr bwMode="auto">
          <a:xfrm>
            <a:off x="4076700" y="1930400"/>
            <a:ext cx="889000" cy="381000"/>
          </a:xfrm>
          <a:custGeom>
            <a:avLst/>
            <a:gdLst>
              <a:gd name="T0" fmla="*/ 0 w 560"/>
              <a:gd name="T1" fmla="*/ 2147483646 h 240"/>
              <a:gd name="T2" fmla="*/ 2147483646 w 560"/>
              <a:gd name="T3" fmla="*/ 2147483646 h 240"/>
              <a:gd name="T4" fmla="*/ 2147483646 w 560"/>
              <a:gd name="T5" fmla="*/ 2147483646 h 240"/>
              <a:gd name="T6" fmla="*/ 2147483646 w 560"/>
              <a:gd name="T7" fmla="*/ 2147483646 h 24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60" h="240">
                <a:moveTo>
                  <a:pt x="0" y="32"/>
                </a:moveTo>
                <a:cubicBezTo>
                  <a:pt x="102" y="89"/>
                  <a:pt x="205" y="147"/>
                  <a:pt x="280" y="144"/>
                </a:cubicBezTo>
                <a:cubicBezTo>
                  <a:pt x="355" y="141"/>
                  <a:pt x="401" y="0"/>
                  <a:pt x="448" y="16"/>
                </a:cubicBezTo>
                <a:cubicBezTo>
                  <a:pt x="495" y="32"/>
                  <a:pt x="541" y="201"/>
                  <a:pt x="560" y="240"/>
                </a:cubicBezTo>
              </a:path>
            </a:pathLst>
          </a:custGeom>
          <a:noFill/>
          <a:ln w="114300" cmpd="sng">
            <a:solidFill>
              <a:schemeClr val="tx2"/>
            </a:solidFill>
            <a:round/>
            <a:headEnd/>
            <a:tailEnd/>
          </a:ln>
        </p:spPr>
        <p:txBody>
          <a:bodyPr/>
          <a:lstStyle/>
          <a:p>
            <a:endParaRPr lang="en-GB"/>
          </a:p>
        </p:txBody>
      </p:sp>
      <p:sp>
        <p:nvSpPr>
          <p:cNvPr id="55299" name="Rectangle 3"/>
          <p:cNvSpPr>
            <a:spLocks noGrp="1" noChangeArrowheads="1"/>
          </p:cNvSpPr>
          <p:nvPr>
            <p:ph type="ctrTitle"/>
          </p:nvPr>
        </p:nvSpPr>
        <p:spPr>
          <a:xfrm>
            <a:off x="1371600" y="1511300"/>
            <a:ext cx="6400800" cy="2273300"/>
          </a:xfrm>
          <a:effectLst>
            <a:outerShdw dist="45791" dir="2021404" algn="ctr" rotWithShape="0">
              <a:schemeClr val="bg2"/>
            </a:outerShdw>
          </a:effectLst>
        </p:spPr>
        <p:txBody>
          <a:bodyPr/>
          <a:lstStyle>
            <a:lvl1pPr>
              <a:defRPr>
                <a:solidFill>
                  <a:schemeClr val="tx2"/>
                </a:solidFill>
                <a:effectLst>
                  <a:outerShdw blurRad="38100" dist="38100" dir="2700000" algn="tl">
                    <a:srgbClr val="C0C0C0"/>
                  </a:outerShdw>
                </a:effectLst>
              </a:defRPr>
            </a:lvl1pPr>
          </a:lstStyle>
          <a:p>
            <a:r>
              <a:rPr lang="en-US"/>
              <a:t>Click to edit Master title style</a:t>
            </a:r>
          </a:p>
        </p:txBody>
      </p:sp>
      <p:sp>
        <p:nvSpPr>
          <p:cNvPr id="55300" name="Rectangle 4"/>
          <p:cNvSpPr>
            <a:spLocks noGrp="1" noChangeArrowheads="1"/>
          </p:cNvSpPr>
          <p:nvPr>
            <p:ph type="subTitle" idx="1"/>
          </p:nvPr>
        </p:nvSpPr>
        <p:spPr>
          <a:xfrm>
            <a:off x="1549400" y="4051300"/>
            <a:ext cx="6032500" cy="1003300"/>
          </a:xfrm>
        </p:spPr>
        <p:txBody>
          <a:bodyPr/>
          <a:lstStyle>
            <a:lvl1pPr marL="0" indent="0" algn="ctr">
              <a:buFontTx/>
              <a:buNone/>
              <a:defRPr sz="2800">
                <a:effectLst>
                  <a:outerShdw blurRad="38100" dist="38100" dir="2700000" algn="tl">
                    <a:srgbClr val="C0C0C0"/>
                  </a:outerShdw>
                </a:effectLst>
              </a:defRPr>
            </a:lvl1pPr>
          </a:lstStyle>
          <a:p>
            <a:r>
              <a:rPr lang="en-US"/>
              <a:t>Click to edit Master subtitle style</a:t>
            </a:r>
          </a:p>
        </p:txBody>
      </p:sp>
      <p:sp>
        <p:nvSpPr>
          <p:cNvPr id="27" name="Rectangle 5"/>
          <p:cNvSpPr>
            <a:spLocks noGrp="1" noChangeArrowheads="1"/>
          </p:cNvSpPr>
          <p:nvPr>
            <p:ph type="dt" sz="half" idx="10"/>
          </p:nvPr>
        </p:nvSpPr>
        <p:spPr>
          <a:xfrm>
            <a:off x="685800" y="6248400"/>
            <a:ext cx="1905000" cy="457200"/>
          </a:xfrm>
        </p:spPr>
        <p:txBody>
          <a:bodyPr/>
          <a:lstStyle>
            <a:lvl1pPr>
              <a:defRPr/>
            </a:lvl1pPr>
          </a:lstStyle>
          <a:p>
            <a:pPr>
              <a:defRPr/>
            </a:pPr>
            <a:fld id="{48CB3C8D-3663-4CAC-880F-7548A6BDFE57}" type="datetimeFigureOut">
              <a:rPr lang="en-US"/>
              <a:pPr>
                <a:defRPr/>
              </a:pPr>
              <a:t>6/9/2020</a:t>
            </a:fld>
            <a:endParaRPr lang="en-US" dirty="0"/>
          </a:p>
        </p:txBody>
      </p:sp>
      <p:sp>
        <p:nvSpPr>
          <p:cNvPr id="28" name="Rectangle 6"/>
          <p:cNvSpPr>
            <a:spLocks noGrp="1" noChangeArrowheads="1"/>
          </p:cNvSpPr>
          <p:nvPr>
            <p:ph type="ftr" sz="quarter" idx="11"/>
          </p:nvPr>
        </p:nvSpPr>
        <p:spPr>
          <a:xfrm>
            <a:off x="3124200" y="6248400"/>
            <a:ext cx="2895600" cy="457200"/>
          </a:xfrm>
        </p:spPr>
        <p:txBody>
          <a:bodyPr/>
          <a:lstStyle>
            <a:lvl1pPr>
              <a:defRPr/>
            </a:lvl1pPr>
          </a:lstStyle>
          <a:p>
            <a:pPr>
              <a:defRPr/>
            </a:pPr>
            <a:endParaRPr lang="en-US"/>
          </a:p>
        </p:txBody>
      </p:sp>
      <p:sp>
        <p:nvSpPr>
          <p:cNvPr id="29" name="Rectangle 7"/>
          <p:cNvSpPr>
            <a:spLocks noGrp="1" noChangeArrowheads="1"/>
          </p:cNvSpPr>
          <p:nvPr>
            <p:ph type="sldNum" sz="quarter" idx="12"/>
          </p:nvPr>
        </p:nvSpPr>
        <p:spPr>
          <a:xfrm>
            <a:off x="6553200" y="6248400"/>
            <a:ext cx="1905000" cy="457200"/>
          </a:xfrm>
        </p:spPr>
        <p:txBody>
          <a:bodyPr/>
          <a:lstStyle>
            <a:lvl1pPr>
              <a:defRPr/>
            </a:lvl1pPr>
          </a:lstStyle>
          <a:p>
            <a:fld id="{B0A88259-D3E6-4832-A367-636BADABE617}" type="slidenum">
              <a:rPr lang="en-US"/>
              <a:pPr/>
              <a:t>‹#›</a:t>
            </a:fld>
            <a:endParaRPr lang="en-US"/>
          </a:p>
        </p:txBody>
      </p:sp>
    </p:spTree>
  </p:cSld>
  <p:clrMapOvr>
    <a:masterClrMapping/>
  </p:clrMapOvr>
  <p:transition>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5"/>
          <p:cNvSpPr>
            <a:spLocks noGrp="1" noChangeArrowheads="1"/>
          </p:cNvSpPr>
          <p:nvPr>
            <p:ph type="dt" sz="half" idx="10"/>
          </p:nvPr>
        </p:nvSpPr>
        <p:spPr>
          <a:ln/>
        </p:spPr>
        <p:txBody>
          <a:bodyPr/>
          <a:lstStyle>
            <a:lvl1pPr>
              <a:defRPr/>
            </a:lvl1pPr>
          </a:lstStyle>
          <a:p>
            <a:pPr>
              <a:defRPr/>
            </a:pPr>
            <a:fld id="{DBB73922-C4E0-4F71-AE48-C5B0EB481243}" type="datetimeFigureOut">
              <a:rPr lang="en-US"/>
              <a:pPr>
                <a:defRPr/>
              </a:pPr>
              <a:t>6/9/2020</a:t>
            </a:fld>
            <a:endParaRPr lang="en-US" dirty="0"/>
          </a:p>
        </p:txBody>
      </p:sp>
      <p:sp>
        <p:nvSpPr>
          <p:cNvPr id="5" name="Rectangle 6"/>
          <p:cNvSpPr>
            <a:spLocks noGrp="1" noChangeArrowheads="1"/>
          </p:cNvSpPr>
          <p:nvPr>
            <p:ph type="ftr" sz="quarter" idx="11"/>
          </p:nvPr>
        </p:nvSpPr>
        <p:spPr>
          <a:ln/>
        </p:spPr>
        <p:txBody>
          <a:bodyPr/>
          <a:lstStyle>
            <a:lvl1pPr>
              <a:defRPr/>
            </a:lvl1pPr>
          </a:lstStyle>
          <a:p>
            <a:pPr>
              <a:defRPr/>
            </a:pPr>
            <a:endParaRPr lang="en-US"/>
          </a:p>
        </p:txBody>
      </p:sp>
      <p:sp>
        <p:nvSpPr>
          <p:cNvPr id="6" name="Rectangle 7"/>
          <p:cNvSpPr>
            <a:spLocks noGrp="1" noChangeArrowheads="1"/>
          </p:cNvSpPr>
          <p:nvPr>
            <p:ph type="sldNum" sz="quarter" idx="12"/>
          </p:nvPr>
        </p:nvSpPr>
        <p:spPr>
          <a:ln/>
        </p:spPr>
        <p:txBody>
          <a:bodyPr/>
          <a:lstStyle>
            <a:lvl1pPr>
              <a:defRPr/>
            </a:lvl1pPr>
          </a:lstStyle>
          <a:p>
            <a:fld id="{3292C4E2-B7E8-495B-821C-56C5E77AB07D}" type="slidenum">
              <a:rPr lang="en-US"/>
              <a:pPr/>
              <a:t>‹#›</a:t>
            </a:fld>
            <a:endParaRPr lang="en-US"/>
          </a:p>
        </p:txBody>
      </p:sp>
    </p:spTree>
  </p:cSld>
  <p:clrMapOvr>
    <a:masterClrMapping/>
  </p:clrMapOvr>
  <p:transition>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5"/>
          <p:cNvSpPr>
            <a:spLocks noGrp="1" noChangeArrowheads="1"/>
          </p:cNvSpPr>
          <p:nvPr>
            <p:ph type="dt" sz="half" idx="10"/>
          </p:nvPr>
        </p:nvSpPr>
        <p:spPr>
          <a:ln/>
        </p:spPr>
        <p:txBody>
          <a:bodyPr/>
          <a:lstStyle>
            <a:lvl1pPr>
              <a:defRPr/>
            </a:lvl1pPr>
          </a:lstStyle>
          <a:p>
            <a:pPr>
              <a:defRPr/>
            </a:pPr>
            <a:fld id="{3D6DC0C0-51C3-4E11-8362-7155F6FBF56F}" type="datetimeFigureOut">
              <a:rPr lang="en-US"/>
              <a:pPr>
                <a:defRPr/>
              </a:pPr>
              <a:t>6/9/2020</a:t>
            </a:fld>
            <a:endParaRPr lang="en-US" dirty="0"/>
          </a:p>
        </p:txBody>
      </p:sp>
      <p:sp>
        <p:nvSpPr>
          <p:cNvPr id="5" name="Rectangle 6"/>
          <p:cNvSpPr>
            <a:spLocks noGrp="1" noChangeArrowheads="1"/>
          </p:cNvSpPr>
          <p:nvPr>
            <p:ph type="ftr" sz="quarter" idx="11"/>
          </p:nvPr>
        </p:nvSpPr>
        <p:spPr>
          <a:ln/>
        </p:spPr>
        <p:txBody>
          <a:bodyPr/>
          <a:lstStyle>
            <a:lvl1pPr>
              <a:defRPr/>
            </a:lvl1pPr>
          </a:lstStyle>
          <a:p>
            <a:pPr>
              <a:defRPr/>
            </a:pPr>
            <a:endParaRPr lang="en-US"/>
          </a:p>
        </p:txBody>
      </p:sp>
      <p:sp>
        <p:nvSpPr>
          <p:cNvPr id="6" name="Rectangle 7"/>
          <p:cNvSpPr>
            <a:spLocks noGrp="1" noChangeArrowheads="1"/>
          </p:cNvSpPr>
          <p:nvPr>
            <p:ph type="sldNum" sz="quarter" idx="12"/>
          </p:nvPr>
        </p:nvSpPr>
        <p:spPr>
          <a:ln/>
        </p:spPr>
        <p:txBody>
          <a:bodyPr/>
          <a:lstStyle>
            <a:lvl1pPr>
              <a:defRPr/>
            </a:lvl1pPr>
          </a:lstStyle>
          <a:p>
            <a:fld id="{AD3E0605-0F7F-490D-9EF1-E44661638AEA}" type="slidenum">
              <a:rPr lang="en-US"/>
              <a:pPr/>
              <a:t>‹#›</a:t>
            </a:fld>
            <a:endParaRPr lang="en-US"/>
          </a:p>
        </p:txBody>
      </p:sp>
    </p:spTree>
  </p:cSld>
  <p:clrMapOvr>
    <a:masterClrMapping/>
  </p:clrMapOvr>
  <p:transition>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85800" y="1828800"/>
            <a:ext cx="3771900" cy="3657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10100" y="1828800"/>
            <a:ext cx="3771900" cy="3657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5"/>
          <p:cNvSpPr>
            <a:spLocks noGrp="1" noChangeArrowheads="1"/>
          </p:cNvSpPr>
          <p:nvPr>
            <p:ph type="dt" sz="half" idx="10"/>
          </p:nvPr>
        </p:nvSpPr>
        <p:spPr>
          <a:ln/>
        </p:spPr>
        <p:txBody>
          <a:bodyPr/>
          <a:lstStyle>
            <a:lvl1pPr>
              <a:defRPr/>
            </a:lvl1pPr>
          </a:lstStyle>
          <a:p>
            <a:pPr>
              <a:defRPr/>
            </a:pPr>
            <a:fld id="{68804D9B-AE50-4231-BD5A-EA7BFE719CB7}" type="datetimeFigureOut">
              <a:rPr lang="en-US"/>
              <a:pPr>
                <a:defRPr/>
              </a:pPr>
              <a:t>6/9/2020</a:t>
            </a:fld>
            <a:endParaRPr lang="en-US" dirty="0"/>
          </a:p>
        </p:txBody>
      </p:sp>
      <p:sp>
        <p:nvSpPr>
          <p:cNvPr id="6" name="Rectangle 6"/>
          <p:cNvSpPr>
            <a:spLocks noGrp="1" noChangeArrowheads="1"/>
          </p:cNvSpPr>
          <p:nvPr>
            <p:ph type="ftr" sz="quarter" idx="11"/>
          </p:nvPr>
        </p:nvSpPr>
        <p:spPr>
          <a:ln/>
        </p:spPr>
        <p:txBody>
          <a:bodyPr/>
          <a:lstStyle>
            <a:lvl1pPr>
              <a:defRPr/>
            </a:lvl1pPr>
          </a:lstStyle>
          <a:p>
            <a:pPr>
              <a:defRPr/>
            </a:pPr>
            <a:endParaRPr lang="en-US"/>
          </a:p>
        </p:txBody>
      </p:sp>
      <p:sp>
        <p:nvSpPr>
          <p:cNvPr id="7" name="Rectangle 7"/>
          <p:cNvSpPr>
            <a:spLocks noGrp="1" noChangeArrowheads="1"/>
          </p:cNvSpPr>
          <p:nvPr>
            <p:ph type="sldNum" sz="quarter" idx="12"/>
          </p:nvPr>
        </p:nvSpPr>
        <p:spPr>
          <a:ln/>
        </p:spPr>
        <p:txBody>
          <a:bodyPr/>
          <a:lstStyle>
            <a:lvl1pPr>
              <a:defRPr/>
            </a:lvl1pPr>
          </a:lstStyle>
          <a:p>
            <a:fld id="{36D39228-312A-4736-BCEB-96824B20A17B}" type="slidenum">
              <a:rPr lang="en-US"/>
              <a:pPr/>
              <a:t>‹#›</a:t>
            </a:fld>
            <a:endParaRPr lang="en-US"/>
          </a:p>
        </p:txBody>
      </p:sp>
    </p:spTree>
  </p:cSld>
  <p:clrMapOvr>
    <a:masterClrMapping/>
  </p:clrMapOvr>
  <p:transition>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5"/>
          <p:cNvSpPr>
            <a:spLocks noGrp="1" noChangeArrowheads="1"/>
          </p:cNvSpPr>
          <p:nvPr>
            <p:ph type="dt" sz="half" idx="10"/>
          </p:nvPr>
        </p:nvSpPr>
        <p:spPr>
          <a:ln/>
        </p:spPr>
        <p:txBody>
          <a:bodyPr/>
          <a:lstStyle>
            <a:lvl1pPr>
              <a:defRPr/>
            </a:lvl1pPr>
          </a:lstStyle>
          <a:p>
            <a:pPr>
              <a:defRPr/>
            </a:pPr>
            <a:fld id="{999B6392-D522-409A-AEB2-B709ADC9D8EE}" type="datetimeFigureOut">
              <a:rPr lang="en-US"/>
              <a:pPr>
                <a:defRPr/>
              </a:pPr>
              <a:t>6/9/2020</a:t>
            </a:fld>
            <a:endParaRPr lang="en-US" dirty="0"/>
          </a:p>
        </p:txBody>
      </p:sp>
      <p:sp>
        <p:nvSpPr>
          <p:cNvPr id="8" name="Rectangle 6"/>
          <p:cNvSpPr>
            <a:spLocks noGrp="1" noChangeArrowheads="1"/>
          </p:cNvSpPr>
          <p:nvPr>
            <p:ph type="ftr" sz="quarter" idx="11"/>
          </p:nvPr>
        </p:nvSpPr>
        <p:spPr>
          <a:ln/>
        </p:spPr>
        <p:txBody>
          <a:bodyPr/>
          <a:lstStyle>
            <a:lvl1pPr>
              <a:defRPr/>
            </a:lvl1pPr>
          </a:lstStyle>
          <a:p>
            <a:pPr>
              <a:defRPr/>
            </a:pPr>
            <a:endParaRPr lang="en-US"/>
          </a:p>
        </p:txBody>
      </p:sp>
      <p:sp>
        <p:nvSpPr>
          <p:cNvPr id="9" name="Rectangle 7"/>
          <p:cNvSpPr>
            <a:spLocks noGrp="1" noChangeArrowheads="1"/>
          </p:cNvSpPr>
          <p:nvPr>
            <p:ph type="sldNum" sz="quarter" idx="12"/>
          </p:nvPr>
        </p:nvSpPr>
        <p:spPr>
          <a:ln/>
        </p:spPr>
        <p:txBody>
          <a:bodyPr/>
          <a:lstStyle>
            <a:lvl1pPr>
              <a:defRPr/>
            </a:lvl1pPr>
          </a:lstStyle>
          <a:p>
            <a:fld id="{C3A8626E-5F56-4BE9-A1B8-FA1303E5B36A}" type="slidenum">
              <a:rPr lang="en-US"/>
              <a:pPr/>
              <a:t>‹#›</a:t>
            </a:fld>
            <a:endParaRPr lang="en-US"/>
          </a:p>
        </p:txBody>
      </p:sp>
    </p:spTree>
  </p:cSld>
  <p:clrMapOvr>
    <a:masterClrMapping/>
  </p:clrMapOvr>
  <p:transition>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5"/>
          <p:cNvSpPr>
            <a:spLocks noGrp="1" noChangeArrowheads="1"/>
          </p:cNvSpPr>
          <p:nvPr>
            <p:ph type="dt" sz="half" idx="10"/>
          </p:nvPr>
        </p:nvSpPr>
        <p:spPr>
          <a:ln/>
        </p:spPr>
        <p:txBody>
          <a:bodyPr/>
          <a:lstStyle>
            <a:lvl1pPr>
              <a:defRPr/>
            </a:lvl1pPr>
          </a:lstStyle>
          <a:p>
            <a:pPr>
              <a:defRPr/>
            </a:pPr>
            <a:fld id="{98B921E9-ED4B-401F-B600-E846B4738E08}" type="datetimeFigureOut">
              <a:rPr lang="en-US"/>
              <a:pPr>
                <a:defRPr/>
              </a:pPr>
              <a:t>6/9/2020</a:t>
            </a:fld>
            <a:endParaRPr lang="en-US" dirty="0"/>
          </a:p>
        </p:txBody>
      </p:sp>
      <p:sp>
        <p:nvSpPr>
          <p:cNvPr id="4" name="Rectangle 6"/>
          <p:cNvSpPr>
            <a:spLocks noGrp="1" noChangeArrowheads="1"/>
          </p:cNvSpPr>
          <p:nvPr>
            <p:ph type="ftr" sz="quarter" idx="11"/>
          </p:nvPr>
        </p:nvSpPr>
        <p:spPr>
          <a:ln/>
        </p:spPr>
        <p:txBody>
          <a:bodyPr/>
          <a:lstStyle>
            <a:lvl1pPr>
              <a:defRPr/>
            </a:lvl1pPr>
          </a:lstStyle>
          <a:p>
            <a:pPr>
              <a:defRPr/>
            </a:pPr>
            <a:endParaRPr lang="en-US"/>
          </a:p>
        </p:txBody>
      </p:sp>
      <p:sp>
        <p:nvSpPr>
          <p:cNvPr id="5" name="Rectangle 7"/>
          <p:cNvSpPr>
            <a:spLocks noGrp="1" noChangeArrowheads="1"/>
          </p:cNvSpPr>
          <p:nvPr>
            <p:ph type="sldNum" sz="quarter" idx="12"/>
          </p:nvPr>
        </p:nvSpPr>
        <p:spPr>
          <a:ln/>
        </p:spPr>
        <p:txBody>
          <a:bodyPr/>
          <a:lstStyle>
            <a:lvl1pPr>
              <a:defRPr/>
            </a:lvl1pPr>
          </a:lstStyle>
          <a:p>
            <a:fld id="{94E3C260-0B3F-40B1-8C67-B6E18EC16C79}" type="slidenum">
              <a:rPr lang="en-US"/>
              <a:pPr/>
              <a:t>‹#›</a:t>
            </a:fld>
            <a:endParaRPr lang="en-US"/>
          </a:p>
        </p:txBody>
      </p:sp>
    </p:spTree>
  </p:cSld>
  <p:clrMapOvr>
    <a:masterClrMapping/>
  </p:clrMapOvr>
  <p:transition>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dt" sz="half" idx="10"/>
          </p:nvPr>
        </p:nvSpPr>
        <p:spPr>
          <a:ln/>
        </p:spPr>
        <p:txBody>
          <a:bodyPr/>
          <a:lstStyle>
            <a:lvl1pPr>
              <a:defRPr/>
            </a:lvl1pPr>
          </a:lstStyle>
          <a:p>
            <a:pPr>
              <a:defRPr/>
            </a:pPr>
            <a:fld id="{1C877656-F220-4663-9963-E76E75A1E109}" type="datetimeFigureOut">
              <a:rPr lang="en-US"/>
              <a:pPr>
                <a:defRPr/>
              </a:pPr>
              <a:t>6/9/2020</a:t>
            </a:fld>
            <a:endParaRPr lang="en-US" dirty="0"/>
          </a:p>
        </p:txBody>
      </p:sp>
      <p:sp>
        <p:nvSpPr>
          <p:cNvPr id="3" name="Rectangle 6"/>
          <p:cNvSpPr>
            <a:spLocks noGrp="1" noChangeArrowheads="1"/>
          </p:cNvSpPr>
          <p:nvPr>
            <p:ph type="ftr" sz="quarter" idx="11"/>
          </p:nvPr>
        </p:nvSpPr>
        <p:spPr>
          <a:ln/>
        </p:spPr>
        <p:txBody>
          <a:bodyPr/>
          <a:lstStyle>
            <a:lvl1pPr>
              <a:defRPr/>
            </a:lvl1pPr>
          </a:lstStyle>
          <a:p>
            <a:pPr>
              <a:defRPr/>
            </a:pPr>
            <a:endParaRPr lang="en-US"/>
          </a:p>
        </p:txBody>
      </p:sp>
      <p:sp>
        <p:nvSpPr>
          <p:cNvPr id="4" name="Rectangle 7"/>
          <p:cNvSpPr>
            <a:spLocks noGrp="1" noChangeArrowheads="1"/>
          </p:cNvSpPr>
          <p:nvPr>
            <p:ph type="sldNum" sz="quarter" idx="12"/>
          </p:nvPr>
        </p:nvSpPr>
        <p:spPr>
          <a:ln/>
        </p:spPr>
        <p:txBody>
          <a:bodyPr/>
          <a:lstStyle>
            <a:lvl1pPr>
              <a:defRPr/>
            </a:lvl1pPr>
          </a:lstStyle>
          <a:p>
            <a:fld id="{67FF16B2-4517-4D67-BA28-DDD07DA849D9}" type="slidenum">
              <a:rPr lang="en-US"/>
              <a:pPr/>
              <a:t>‹#›</a:t>
            </a:fld>
            <a:endParaRPr lang="en-US"/>
          </a:p>
        </p:txBody>
      </p:sp>
    </p:spTree>
  </p:cSld>
  <p:clrMapOvr>
    <a:masterClrMapping/>
  </p:clrMapOvr>
  <p:transition>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dt" sz="half" idx="10"/>
          </p:nvPr>
        </p:nvSpPr>
        <p:spPr>
          <a:ln/>
        </p:spPr>
        <p:txBody>
          <a:bodyPr/>
          <a:lstStyle>
            <a:lvl1pPr>
              <a:defRPr/>
            </a:lvl1pPr>
          </a:lstStyle>
          <a:p>
            <a:pPr>
              <a:defRPr/>
            </a:pPr>
            <a:fld id="{B9014A80-A961-4ABF-9219-B7D64A032AEB}" type="datetimeFigureOut">
              <a:rPr lang="en-US"/>
              <a:pPr>
                <a:defRPr/>
              </a:pPr>
              <a:t>6/9/2020</a:t>
            </a:fld>
            <a:endParaRPr lang="en-US" dirty="0"/>
          </a:p>
        </p:txBody>
      </p:sp>
      <p:sp>
        <p:nvSpPr>
          <p:cNvPr id="6" name="Rectangle 6"/>
          <p:cNvSpPr>
            <a:spLocks noGrp="1" noChangeArrowheads="1"/>
          </p:cNvSpPr>
          <p:nvPr>
            <p:ph type="ftr" sz="quarter" idx="11"/>
          </p:nvPr>
        </p:nvSpPr>
        <p:spPr>
          <a:ln/>
        </p:spPr>
        <p:txBody>
          <a:bodyPr/>
          <a:lstStyle>
            <a:lvl1pPr>
              <a:defRPr/>
            </a:lvl1pPr>
          </a:lstStyle>
          <a:p>
            <a:pPr>
              <a:defRPr/>
            </a:pPr>
            <a:endParaRPr lang="en-US"/>
          </a:p>
        </p:txBody>
      </p:sp>
      <p:sp>
        <p:nvSpPr>
          <p:cNvPr id="7" name="Rectangle 7"/>
          <p:cNvSpPr>
            <a:spLocks noGrp="1" noChangeArrowheads="1"/>
          </p:cNvSpPr>
          <p:nvPr>
            <p:ph type="sldNum" sz="quarter" idx="12"/>
          </p:nvPr>
        </p:nvSpPr>
        <p:spPr>
          <a:ln/>
        </p:spPr>
        <p:txBody>
          <a:bodyPr/>
          <a:lstStyle>
            <a:lvl1pPr>
              <a:defRPr/>
            </a:lvl1pPr>
          </a:lstStyle>
          <a:p>
            <a:fld id="{865D6C34-8937-4A58-917C-0346EB18D059}" type="slidenum">
              <a:rPr lang="en-US"/>
              <a:pPr/>
              <a:t>‹#›</a:t>
            </a:fld>
            <a:endParaRPr lang="en-US"/>
          </a:p>
        </p:txBody>
      </p:sp>
    </p:spTree>
  </p:cSld>
  <p:clrMapOvr>
    <a:masterClrMapping/>
  </p:clrMapOvr>
  <p:transition>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dt" sz="half" idx="10"/>
          </p:nvPr>
        </p:nvSpPr>
        <p:spPr>
          <a:ln/>
        </p:spPr>
        <p:txBody>
          <a:bodyPr/>
          <a:lstStyle>
            <a:lvl1pPr>
              <a:defRPr/>
            </a:lvl1pPr>
          </a:lstStyle>
          <a:p>
            <a:pPr>
              <a:defRPr/>
            </a:pPr>
            <a:fld id="{04869016-5A0D-4C20-BF65-5392CC27509F}" type="datetimeFigureOut">
              <a:rPr lang="en-US"/>
              <a:pPr>
                <a:defRPr/>
              </a:pPr>
              <a:t>6/9/2020</a:t>
            </a:fld>
            <a:endParaRPr lang="en-US" dirty="0"/>
          </a:p>
        </p:txBody>
      </p:sp>
      <p:sp>
        <p:nvSpPr>
          <p:cNvPr id="6" name="Rectangle 6"/>
          <p:cNvSpPr>
            <a:spLocks noGrp="1" noChangeArrowheads="1"/>
          </p:cNvSpPr>
          <p:nvPr>
            <p:ph type="ftr" sz="quarter" idx="11"/>
          </p:nvPr>
        </p:nvSpPr>
        <p:spPr>
          <a:ln/>
        </p:spPr>
        <p:txBody>
          <a:bodyPr/>
          <a:lstStyle>
            <a:lvl1pPr>
              <a:defRPr/>
            </a:lvl1pPr>
          </a:lstStyle>
          <a:p>
            <a:pPr>
              <a:defRPr/>
            </a:pPr>
            <a:endParaRPr lang="en-US"/>
          </a:p>
        </p:txBody>
      </p:sp>
      <p:sp>
        <p:nvSpPr>
          <p:cNvPr id="7" name="Rectangle 7"/>
          <p:cNvSpPr>
            <a:spLocks noGrp="1" noChangeArrowheads="1"/>
          </p:cNvSpPr>
          <p:nvPr>
            <p:ph type="sldNum" sz="quarter" idx="12"/>
          </p:nvPr>
        </p:nvSpPr>
        <p:spPr>
          <a:ln/>
        </p:spPr>
        <p:txBody>
          <a:bodyPr/>
          <a:lstStyle>
            <a:lvl1pPr>
              <a:defRPr/>
            </a:lvl1pPr>
          </a:lstStyle>
          <a:p>
            <a:fld id="{CE454649-790A-4B52-8C41-E182A5C528F0}" type="slidenum">
              <a:rPr lang="en-US"/>
              <a:pPr/>
              <a:t>‹#›</a:t>
            </a:fld>
            <a:endParaRPr lang="en-US"/>
          </a:p>
        </p:txBody>
      </p:sp>
    </p:spTree>
  </p:cSld>
  <p:clrMapOvr>
    <a:masterClrMapping/>
  </p:clrMapOvr>
  <p:transition>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5"/>
          <p:cNvSpPr>
            <a:spLocks noGrp="1" noChangeArrowheads="1"/>
          </p:cNvSpPr>
          <p:nvPr>
            <p:ph type="dt" sz="half" idx="10"/>
          </p:nvPr>
        </p:nvSpPr>
        <p:spPr>
          <a:ln/>
        </p:spPr>
        <p:txBody>
          <a:bodyPr/>
          <a:lstStyle>
            <a:lvl1pPr>
              <a:defRPr/>
            </a:lvl1pPr>
          </a:lstStyle>
          <a:p>
            <a:pPr>
              <a:defRPr/>
            </a:pPr>
            <a:fld id="{3A78D48B-6051-4A10-9B2E-B606E0B6CC60}" type="datetimeFigureOut">
              <a:rPr lang="en-US"/>
              <a:pPr>
                <a:defRPr/>
              </a:pPr>
              <a:t>6/9/2020</a:t>
            </a:fld>
            <a:endParaRPr lang="en-US" dirty="0"/>
          </a:p>
        </p:txBody>
      </p:sp>
      <p:sp>
        <p:nvSpPr>
          <p:cNvPr id="5" name="Rectangle 6"/>
          <p:cNvSpPr>
            <a:spLocks noGrp="1" noChangeArrowheads="1"/>
          </p:cNvSpPr>
          <p:nvPr>
            <p:ph type="ftr" sz="quarter" idx="11"/>
          </p:nvPr>
        </p:nvSpPr>
        <p:spPr>
          <a:ln/>
        </p:spPr>
        <p:txBody>
          <a:bodyPr/>
          <a:lstStyle>
            <a:lvl1pPr>
              <a:defRPr/>
            </a:lvl1pPr>
          </a:lstStyle>
          <a:p>
            <a:pPr>
              <a:defRPr/>
            </a:pPr>
            <a:endParaRPr lang="en-US"/>
          </a:p>
        </p:txBody>
      </p:sp>
      <p:sp>
        <p:nvSpPr>
          <p:cNvPr id="6" name="Rectangle 7"/>
          <p:cNvSpPr>
            <a:spLocks noGrp="1" noChangeArrowheads="1"/>
          </p:cNvSpPr>
          <p:nvPr>
            <p:ph type="sldNum" sz="quarter" idx="12"/>
          </p:nvPr>
        </p:nvSpPr>
        <p:spPr>
          <a:ln/>
        </p:spPr>
        <p:txBody>
          <a:bodyPr/>
          <a:lstStyle>
            <a:lvl1pPr>
              <a:defRPr/>
            </a:lvl1pPr>
          </a:lstStyle>
          <a:p>
            <a:fld id="{D3EE0F25-60D3-4609-A532-A05588EA042B}" type="slidenum">
              <a:rPr lang="en-US"/>
              <a:pPr/>
              <a:t>‹#›</a:t>
            </a:fld>
            <a:endParaRPr lang="en-US"/>
          </a:p>
        </p:txBody>
      </p:sp>
    </p:spTree>
  </p:cSld>
  <p:clrMapOvr>
    <a:masterClrMapping/>
  </p:clrMapOvr>
  <p:transition>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57950" y="152400"/>
            <a:ext cx="1924050" cy="5334000"/>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85800" y="152400"/>
            <a:ext cx="5619750" cy="53340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5"/>
          <p:cNvSpPr>
            <a:spLocks noGrp="1" noChangeArrowheads="1"/>
          </p:cNvSpPr>
          <p:nvPr>
            <p:ph type="dt" sz="half" idx="10"/>
          </p:nvPr>
        </p:nvSpPr>
        <p:spPr>
          <a:ln/>
        </p:spPr>
        <p:txBody>
          <a:bodyPr/>
          <a:lstStyle>
            <a:lvl1pPr>
              <a:defRPr/>
            </a:lvl1pPr>
          </a:lstStyle>
          <a:p>
            <a:pPr>
              <a:defRPr/>
            </a:pPr>
            <a:fld id="{5AB7561E-6359-4AB3-B2FE-32243678B4AD}" type="datetimeFigureOut">
              <a:rPr lang="en-US"/>
              <a:pPr>
                <a:defRPr/>
              </a:pPr>
              <a:t>6/9/2020</a:t>
            </a:fld>
            <a:endParaRPr lang="en-US" dirty="0"/>
          </a:p>
        </p:txBody>
      </p:sp>
      <p:sp>
        <p:nvSpPr>
          <p:cNvPr id="5" name="Rectangle 6"/>
          <p:cNvSpPr>
            <a:spLocks noGrp="1" noChangeArrowheads="1"/>
          </p:cNvSpPr>
          <p:nvPr>
            <p:ph type="ftr" sz="quarter" idx="11"/>
          </p:nvPr>
        </p:nvSpPr>
        <p:spPr>
          <a:ln/>
        </p:spPr>
        <p:txBody>
          <a:bodyPr/>
          <a:lstStyle>
            <a:lvl1pPr>
              <a:defRPr/>
            </a:lvl1pPr>
          </a:lstStyle>
          <a:p>
            <a:pPr>
              <a:defRPr/>
            </a:pPr>
            <a:endParaRPr lang="en-US"/>
          </a:p>
        </p:txBody>
      </p:sp>
      <p:sp>
        <p:nvSpPr>
          <p:cNvPr id="6" name="Rectangle 7"/>
          <p:cNvSpPr>
            <a:spLocks noGrp="1" noChangeArrowheads="1"/>
          </p:cNvSpPr>
          <p:nvPr>
            <p:ph type="sldNum" sz="quarter" idx="12"/>
          </p:nvPr>
        </p:nvSpPr>
        <p:spPr>
          <a:ln/>
        </p:spPr>
        <p:txBody>
          <a:bodyPr/>
          <a:lstStyle>
            <a:lvl1pPr>
              <a:defRPr/>
            </a:lvl1pPr>
          </a:lstStyle>
          <a:p>
            <a:fld id="{2955F435-59A7-4038-9AC6-4756A4501D37}" type="slidenum">
              <a:rPr lang="en-US"/>
              <a:pPr/>
              <a:t>‹#›</a:t>
            </a:fld>
            <a:endParaRPr lang="en-US"/>
          </a:p>
        </p:txBody>
      </p:sp>
    </p:spTree>
  </p:cSld>
  <p:clrMapOvr>
    <a:masterClrMapping/>
  </p:clrMapOvr>
  <p:transition>
    <p:zo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Freeform 2"/>
          <p:cNvSpPr>
            <a:spLocks/>
          </p:cNvSpPr>
          <p:nvPr/>
        </p:nvSpPr>
        <p:spPr bwMode="auto">
          <a:xfrm rot="-3172564">
            <a:off x="7777957" y="-15081"/>
            <a:ext cx="1162050" cy="2084387"/>
          </a:xfrm>
          <a:custGeom>
            <a:avLst/>
            <a:gdLst>
              <a:gd name="T0" fmla="*/ 2147483646 w 2903"/>
              <a:gd name="T1" fmla="*/ 2147483646 h 3686"/>
              <a:gd name="T2" fmla="*/ 2147483646 w 2903"/>
              <a:gd name="T3" fmla="*/ 2147483646 h 3686"/>
              <a:gd name="T4" fmla="*/ 2147483646 w 2903"/>
              <a:gd name="T5" fmla="*/ 0 h 3686"/>
              <a:gd name="T6" fmla="*/ 2147483646 w 2903"/>
              <a:gd name="T7" fmla="*/ 2147483646 h 3686"/>
              <a:gd name="T8" fmla="*/ 2147483646 w 2903"/>
              <a:gd name="T9" fmla="*/ 2147483646 h 3686"/>
              <a:gd name="T10" fmla="*/ 0 w 2903"/>
              <a:gd name="T11" fmla="*/ 2147483646 h 3686"/>
              <a:gd name="T12" fmla="*/ 2147483646 w 2903"/>
              <a:gd name="T13" fmla="*/ 2147483646 h 3686"/>
              <a:gd name="T14" fmla="*/ 2147483646 w 2903"/>
              <a:gd name="T15" fmla="*/ 2147483646 h 3686"/>
              <a:gd name="T16" fmla="*/ 2147483646 w 2903"/>
              <a:gd name="T17" fmla="*/ 2147483646 h 3686"/>
              <a:gd name="T18" fmla="*/ 2147483646 w 2903"/>
              <a:gd name="T19" fmla="*/ 2147483646 h 3686"/>
              <a:gd name="T20" fmla="*/ 2147483646 w 2903"/>
              <a:gd name="T21" fmla="*/ 2147483646 h 368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903" h="3686">
                <a:moveTo>
                  <a:pt x="2903" y="433"/>
                </a:moveTo>
                <a:lnTo>
                  <a:pt x="2565" y="80"/>
                </a:lnTo>
                <a:lnTo>
                  <a:pt x="2241" y="0"/>
                </a:lnTo>
                <a:lnTo>
                  <a:pt x="110" y="2811"/>
                </a:lnTo>
                <a:lnTo>
                  <a:pt x="110" y="3228"/>
                </a:lnTo>
                <a:lnTo>
                  <a:pt x="0" y="3631"/>
                </a:lnTo>
                <a:lnTo>
                  <a:pt x="72" y="3686"/>
                </a:lnTo>
                <a:lnTo>
                  <a:pt x="441" y="3355"/>
                </a:lnTo>
                <a:lnTo>
                  <a:pt x="740" y="3228"/>
                </a:lnTo>
                <a:lnTo>
                  <a:pt x="2903" y="433"/>
                </a:lnTo>
                <a:close/>
              </a:path>
            </a:pathLst>
          </a:custGeom>
          <a:solidFill>
            <a:srgbClr val="FFFFFF"/>
          </a:solidFill>
          <a:ln w="9525">
            <a:noFill/>
            <a:round/>
            <a:headEnd/>
            <a:tailEnd/>
          </a:ln>
        </p:spPr>
        <p:txBody>
          <a:bodyPr/>
          <a:lstStyle/>
          <a:p>
            <a:endParaRPr lang="en-GB"/>
          </a:p>
        </p:txBody>
      </p:sp>
      <p:sp>
        <p:nvSpPr>
          <p:cNvPr id="1027" name="Rectangle 3"/>
          <p:cNvSpPr>
            <a:spLocks noGrp="1" noChangeArrowheads="1"/>
          </p:cNvSpPr>
          <p:nvPr>
            <p:ph type="title"/>
          </p:nvPr>
        </p:nvSpPr>
        <p:spPr bwMode="auto">
          <a:xfrm>
            <a:off x="685800" y="152400"/>
            <a:ext cx="6870700" cy="1600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en-US" altLang="en-US" smtClean="0"/>
              <a:t>Click to edit Master title style</a:t>
            </a:r>
          </a:p>
        </p:txBody>
      </p:sp>
      <p:sp>
        <p:nvSpPr>
          <p:cNvPr id="1028" name="Rectangle 4"/>
          <p:cNvSpPr>
            <a:spLocks noGrp="1" noChangeArrowheads="1"/>
          </p:cNvSpPr>
          <p:nvPr>
            <p:ph type="body" idx="1"/>
          </p:nvPr>
        </p:nvSpPr>
        <p:spPr bwMode="auto">
          <a:xfrm>
            <a:off x="685800" y="1828800"/>
            <a:ext cx="7696200" cy="3657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54277" name="Rectangle 5"/>
          <p:cNvSpPr>
            <a:spLocks noGrp="1" noChangeArrowheads="1"/>
          </p:cNvSpPr>
          <p:nvPr>
            <p:ph type="dt" sz="half" idx="2"/>
          </p:nvPr>
        </p:nvSpPr>
        <p:spPr bwMode="auto">
          <a:xfrm>
            <a:off x="13716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eaLnBrk="1" hangingPunct="1">
              <a:defRPr sz="1400"/>
            </a:lvl1pPr>
          </a:lstStyle>
          <a:p>
            <a:pPr>
              <a:defRPr/>
            </a:pPr>
            <a:fld id="{5F7E0378-7C92-42B5-BB74-4453BBFFBD2E}" type="datetimeFigureOut">
              <a:rPr lang="en-US"/>
              <a:pPr>
                <a:defRPr/>
              </a:pPr>
              <a:t>6/9/2020</a:t>
            </a:fld>
            <a:endParaRPr lang="en-US" dirty="0"/>
          </a:p>
        </p:txBody>
      </p:sp>
      <p:sp>
        <p:nvSpPr>
          <p:cNvPr id="54278" name="Rectangle 6"/>
          <p:cNvSpPr>
            <a:spLocks noGrp="1" noChangeArrowheads="1"/>
          </p:cNvSpPr>
          <p:nvPr>
            <p:ph type="ftr" sz="quarter" idx="3"/>
          </p:nvPr>
        </p:nvSpPr>
        <p:spPr bwMode="auto">
          <a:xfrm>
            <a:off x="35560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eaLnBrk="1" hangingPunct="1">
              <a:defRPr sz="1400"/>
            </a:lvl1pPr>
          </a:lstStyle>
          <a:p>
            <a:pPr>
              <a:defRPr/>
            </a:pPr>
            <a:endParaRPr lang="en-US"/>
          </a:p>
        </p:txBody>
      </p:sp>
      <p:sp>
        <p:nvSpPr>
          <p:cNvPr id="54279" name="Rectangle 7"/>
          <p:cNvSpPr>
            <a:spLocks noGrp="1" noChangeArrowheads="1"/>
          </p:cNvSpPr>
          <p:nvPr>
            <p:ph type="sldNum" sz="quarter" idx="4"/>
          </p:nvPr>
        </p:nvSpPr>
        <p:spPr bwMode="auto">
          <a:xfrm>
            <a:off x="67183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eaLnBrk="1" hangingPunct="1">
              <a:defRPr sz="1400"/>
            </a:lvl1pPr>
          </a:lstStyle>
          <a:p>
            <a:fld id="{72B4AF3C-07D6-4B35-BA76-6CDF6D67C01E}" type="slidenum">
              <a:rPr lang="en-US"/>
              <a:pPr/>
              <a:t>‹#›</a:t>
            </a:fld>
            <a:endParaRPr lang="en-US"/>
          </a:p>
        </p:txBody>
      </p:sp>
      <p:sp>
        <p:nvSpPr>
          <p:cNvPr id="1032" name="Freeform 8"/>
          <p:cNvSpPr>
            <a:spLocks/>
          </p:cNvSpPr>
          <p:nvPr/>
        </p:nvSpPr>
        <p:spPr bwMode="auto">
          <a:xfrm rot="-3172564">
            <a:off x="7865269" y="24607"/>
            <a:ext cx="1165225" cy="2097087"/>
          </a:xfrm>
          <a:custGeom>
            <a:avLst/>
            <a:gdLst>
              <a:gd name="T0" fmla="*/ 2147483646 w 2911"/>
              <a:gd name="T1" fmla="*/ 0 h 3703"/>
              <a:gd name="T2" fmla="*/ 2147483646 w 2911"/>
              <a:gd name="T3" fmla="*/ 2147483646 h 3703"/>
              <a:gd name="T4" fmla="*/ 2147483646 w 2911"/>
              <a:gd name="T5" fmla="*/ 2147483646 h 3703"/>
              <a:gd name="T6" fmla="*/ 0 w 2911"/>
              <a:gd name="T7" fmla="*/ 2147483646 h 3703"/>
              <a:gd name="T8" fmla="*/ 2147483646 w 2911"/>
              <a:gd name="T9" fmla="*/ 2147483646 h 3703"/>
              <a:gd name="T10" fmla="*/ 2147483646 w 2911"/>
              <a:gd name="T11" fmla="*/ 2147483646 h 3703"/>
              <a:gd name="T12" fmla="*/ 2147483646 w 2911"/>
              <a:gd name="T13" fmla="*/ 2147483646 h 3703"/>
              <a:gd name="T14" fmla="*/ 2147483646 w 2911"/>
              <a:gd name="T15" fmla="*/ 2147483646 h 3703"/>
              <a:gd name="T16" fmla="*/ 2147483646 w 2911"/>
              <a:gd name="T17" fmla="*/ 2147483646 h 3703"/>
              <a:gd name="T18" fmla="*/ 2147483646 w 2911"/>
              <a:gd name="T19" fmla="*/ 0 h 3703"/>
              <a:gd name="T20" fmla="*/ 2147483646 w 2911"/>
              <a:gd name="T21" fmla="*/ 0 h 370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911" h="3703">
                <a:moveTo>
                  <a:pt x="2293" y="0"/>
                </a:moveTo>
                <a:lnTo>
                  <a:pt x="130" y="2835"/>
                </a:lnTo>
                <a:lnTo>
                  <a:pt x="131" y="3201"/>
                </a:lnTo>
                <a:lnTo>
                  <a:pt x="0" y="3633"/>
                </a:lnTo>
                <a:lnTo>
                  <a:pt x="50" y="3703"/>
                </a:lnTo>
                <a:lnTo>
                  <a:pt x="422" y="3352"/>
                </a:lnTo>
                <a:lnTo>
                  <a:pt x="763" y="3220"/>
                </a:lnTo>
                <a:lnTo>
                  <a:pt x="2911" y="428"/>
                </a:lnTo>
                <a:lnTo>
                  <a:pt x="2589" y="96"/>
                </a:lnTo>
                <a:lnTo>
                  <a:pt x="2293" y="0"/>
                </a:lnTo>
                <a:close/>
              </a:path>
            </a:pathLst>
          </a:custGeom>
          <a:solidFill>
            <a:schemeClr val="folHlink"/>
          </a:solidFill>
          <a:ln w="9525">
            <a:noFill/>
            <a:round/>
            <a:headEnd/>
            <a:tailEnd/>
          </a:ln>
        </p:spPr>
        <p:txBody>
          <a:bodyPr/>
          <a:lstStyle/>
          <a:p>
            <a:endParaRPr lang="en-GB"/>
          </a:p>
        </p:txBody>
      </p:sp>
      <p:sp>
        <p:nvSpPr>
          <p:cNvPr id="1033" name="Freeform 9"/>
          <p:cNvSpPr>
            <a:spLocks/>
          </p:cNvSpPr>
          <p:nvPr/>
        </p:nvSpPr>
        <p:spPr bwMode="auto">
          <a:xfrm rot="-3172564">
            <a:off x="7831138" y="192088"/>
            <a:ext cx="1025525" cy="1571625"/>
          </a:xfrm>
          <a:custGeom>
            <a:avLst/>
            <a:gdLst>
              <a:gd name="T0" fmla="*/ 0 w 2561"/>
              <a:gd name="T1" fmla="*/ 2147483646 h 2777"/>
              <a:gd name="T2" fmla="*/ 2147483646 w 2561"/>
              <a:gd name="T3" fmla="*/ 2147483646 h 2777"/>
              <a:gd name="T4" fmla="*/ 2147483646 w 2561"/>
              <a:gd name="T5" fmla="*/ 2147483646 h 2777"/>
              <a:gd name="T6" fmla="*/ 2147483646 w 2561"/>
              <a:gd name="T7" fmla="*/ 2147483646 h 2777"/>
              <a:gd name="T8" fmla="*/ 2147483646 w 2561"/>
              <a:gd name="T9" fmla="*/ 2147483646 h 2777"/>
              <a:gd name="T10" fmla="*/ 2147483646 w 2561"/>
              <a:gd name="T11" fmla="*/ 0 h 2777"/>
              <a:gd name="T12" fmla="*/ 0 w 2561"/>
              <a:gd name="T13" fmla="*/ 2147483646 h 2777"/>
              <a:gd name="T14" fmla="*/ 0 w 2561"/>
              <a:gd name="T15" fmla="*/ 2147483646 h 277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561" h="2777">
                <a:moveTo>
                  <a:pt x="0" y="2485"/>
                </a:moveTo>
                <a:lnTo>
                  <a:pt x="432" y="2553"/>
                </a:lnTo>
                <a:lnTo>
                  <a:pt x="736" y="2777"/>
                </a:lnTo>
                <a:lnTo>
                  <a:pt x="2561" y="399"/>
                </a:lnTo>
                <a:lnTo>
                  <a:pt x="2118" y="82"/>
                </a:lnTo>
                <a:lnTo>
                  <a:pt x="1898" y="0"/>
                </a:lnTo>
                <a:lnTo>
                  <a:pt x="0" y="2485"/>
                </a:lnTo>
                <a:close/>
              </a:path>
            </a:pathLst>
          </a:custGeom>
          <a:solidFill>
            <a:schemeClr val="bg2"/>
          </a:solidFill>
          <a:ln w="9525">
            <a:noFill/>
            <a:round/>
            <a:headEnd/>
            <a:tailEnd/>
          </a:ln>
        </p:spPr>
        <p:txBody>
          <a:bodyPr/>
          <a:lstStyle/>
          <a:p>
            <a:endParaRPr lang="en-GB"/>
          </a:p>
        </p:txBody>
      </p:sp>
      <p:grpSp>
        <p:nvGrpSpPr>
          <p:cNvPr id="1034" name="Group 10"/>
          <p:cNvGrpSpPr>
            <a:grpSpLocks/>
          </p:cNvGrpSpPr>
          <p:nvPr/>
        </p:nvGrpSpPr>
        <p:grpSpPr bwMode="auto">
          <a:xfrm>
            <a:off x="7938" y="5540375"/>
            <a:ext cx="1784350" cy="1246188"/>
            <a:chOff x="5" y="3490"/>
            <a:chExt cx="1124" cy="785"/>
          </a:xfrm>
        </p:grpSpPr>
        <p:sp>
          <p:nvSpPr>
            <p:cNvPr id="1051" name="Freeform 11"/>
            <p:cNvSpPr>
              <a:spLocks/>
            </p:cNvSpPr>
            <p:nvPr userDrawn="1"/>
          </p:nvSpPr>
          <p:spPr bwMode="auto">
            <a:xfrm>
              <a:off x="24" y="3505"/>
              <a:ext cx="1089" cy="649"/>
            </a:xfrm>
            <a:custGeom>
              <a:avLst/>
              <a:gdLst>
                <a:gd name="T0" fmla="*/ 4 w 2177"/>
                <a:gd name="T1" fmla="*/ 3 h 1298"/>
                <a:gd name="T2" fmla="*/ 3 w 2177"/>
                <a:gd name="T3" fmla="*/ 3 h 1298"/>
                <a:gd name="T4" fmla="*/ 3 w 2177"/>
                <a:gd name="T5" fmla="*/ 1 h 1298"/>
                <a:gd name="T6" fmla="*/ 5 w 2177"/>
                <a:gd name="T7" fmla="*/ 1 h 1298"/>
                <a:gd name="T8" fmla="*/ 5 w 2177"/>
                <a:gd name="T9" fmla="*/ 1 h 1298"/>
                <a:gd name="T10" fmla="*/ 5 w 2177"/>
                <a:gd name="T11" fmla="*/ 1 h 1298"/>
                <a:gd name="T12" fmla="*/ 3 w 2177"/>
                <a:gd name="T13" fmla="*/ 1 h 1298"/>
                <a:gd name="T14" fmla="*/ 3 w 2177"/>
                <a:gd name="T15" fmla="*/ 1 h 1298"/>
                <a:gd name="T16" fmla="*/ 3 w 2177"/>
                <a:gd name="T17" fmla="*/ 0 h 1298"/>
                <a:gd name="T18" fmla="*/ 2 w 2177"/>
                <a:gd name="T19" fmla="*/ 1 h 1298"/>
                <a:gd name="T20" fmla="*/ 2 w 2177"/>
                <a:gd name="T21" fmla="*/ 1 h 1298"/>
                <a:gd name="T22" fmla="*/ 2 w 2177"/>
                <a:gd name="T23" fmla="*/ 1 h 1298"/>
                <a:gd name="T24" fmla="*/ 2 w 2177"/>
                <a:gd name="T25" fmla="*/ 1 h 1298"/>
                <a:gd name="T26" fmla="*/ 2 w 2177"/>
                <a:gd name="T27" fmla="*/ 1 h 1298"/>
                <a:gd name="T28" fmla="*/ 3 w 2177"/>
                <a:gd name="T29" fmla="*/ 2 h 1298"/>
                <a:gd name="T30" fmla="*/ 1 w 2177"/>
                <a:gd name="T31" fmla="*/ 1 h 1298"/>
                <a:gd name="T32" fmla="*/ 1 w 2177"/>
                <a:gd name="T33" fmla="*/ 1 h 1298"/>
                <a:gd name="T34" fmla="*/ 0 w 2177"/>
                <a:gd name="T35" fmla="*/ 2 h 1298"/>
                <a:gd name="T36" fmla="*/ 1 w 2177"/>
                <a:gd name="T37" fmla="*/ 2 h 1298"/>
                <a:gd name="T38" fmla="*/ 3 w 2177"/>
                <a:gd name="T39" fmla="*/ 3 h 1298"/>
                <a:gd name="T40" fmla="*/ 3 w 2177"/>
                <a:gd name="T41" fmla="*/ 3 h 1298"/>
                <a:gd name="T42" fmla="*/ 4 w 2177"/>
                <a:gd name="T43" fmla="*/ 3 h 1298"/>
                <a:gd name="T44" fmla="*/ 4 w 2177"/>
                <a:gd name="T45" fmla="*/ 3 h 1298"/>
                <a:gd name="T46" fmla="*/ 4 w 2177"/>
                <a:gd name="T47" fmla="*/ 3 h 129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2177" h="1298">
                  <a:moveTo>
                    <a:pt x="1587" y="1260"/>
                  </a:moveTo>
                  <a:lnTo>
                    <a:pt x="1420" y="1106"/>
                  </a:lnTo>
                  <a:lnTo>
                    <a:pt x="1331" y="477"/>
                  </a:lnTo>
                  <a:lnTo>
                    <a:pt x="2139" y="330"/>
                  </a:lnTo>
                  <a:lnTo>
                    <a:pt x="2177" y="203"/>
                  </a:lnTo>
                  <a:lnTo>
                    <a:pt x="2099" y="100"/>
                  </a:lnTo>
                  <a:lnTo>
                    <a:pt x="1276" y="211"/>
                  </a:lnTo>
                  <a:lnTo>
                    <a:pt x="1219" y="32"/>
                  </a:lnTo>
                  <a:lnTo>
                    <a:pt x="1085" y="0"/>
                  </a:lnTo>
                  <a:lnTo>
                    <a:pt x="958" y="28"/>
                  </a:lnTo>
                  <a:lnTo>
                    <a:pt x="888" y="106"/>
                  </a:lnTo>
                  <a:lnTo>
                    <a:pt x="937" y="285"/>
                  </a:lnTo>
                  <a:lnTo>
                    <a:pt x="660" y="441"/>
                  </a:lnTo>
                  <a:lnTo>
                    <a:pt x="983" y="473"/>
                  </a:lnTo>
                  <a:lnTo>
                    <a:pt x="1112" y="889"/>
                  </a:lnTo>
                  <a:lnTo>
                    <a:pt x="141" y="469"/>
                  </a:lnTo>
                  <a:lnTo>
                    <a:pt x="46" y="509"/>
                  </a:lnTo>
                  <a:lnTo>
                    <a:pt x="0" y="636"/>
                  </a:lnTo>
                  <a:lnTo>
                    <a:pt x="55" y="779"/>
                  </a:lnTo>
                  <a:lnTo>
                    <a:pt x="1139" y="1288"/>
                  </a:lnTo>
                  <a:lnTo>
                    <a:pt x="1378" y="1256"/>
                  </a:lnTo>
                  <a:lnTo>
                    <a:pt x="1570" y="1298"/>
                  </a:lnTo>
                  <a:lnTo>
                    <a:pt x="1587" y="1260"/>
                  </a:lnTo>
                  <a:close/>
                </a:path>
              </a:pathLst>
            </a:custGeom>
            <a:solidFill>
              <a:srgbClr val="F8F8F8"/>
            </a:solidFill>
            <a:ln w="9525">
              <a:noFill/>
              <a:round/>
              <a:headEnd/>
              <a:tailEnd/>
            </a:ln>
          </p:spPr>
          <p:txBody>
            <a:bodyPr/>
            <a:lstStyle/>
            <a:p>
              <a:endParaRPr lang="en-GB"/>
            </a:p>
          </p:txBody>
        </p:sp>
        <p:sp>
          <p:nvSpPr>
            <p:cNvPr id="1052" name="Freeform 12"/>
            <p:cNvSpPr>
              <a:spLocks/>
            </p:cNvSpPr>
            <p:nvPr userDrawn="1"/>
          </p:nvSpPr>
          <p:spPr bwMode="auto">
            <a:xfrm>
              <a:off x="1022" y="3582"/>
              <a:ext cx="71" cy="129"/>
            </a:xfrm>
            <a:custGeom>
              <a:avLst/>
              <a:gdLst>
                <a:gd name="T0" fmla="*/ 0 w 143"/>
                <a:gd name="T1" fmla="*/ 1 h 258"/>
                <a:gd name="T2" fmla="*/ 0 w 143"/>
                <a:gd name="T3" fmla="*/ 0 h 258"/>
                <a:gd name="T4" fmla="*/ 0 w 143"/>
                <a:gd name="T5" fmla="*/ 1 h 258"/>
                <a:gd name="T6" fmla="*/ 0 w 143"/>
                <a:gd name="T7" fmla="*/ 1 h 258"/>
                <a:gd name="T8" fmla="*/ 0 w 143"/>
                <a:gd name="T9" fmla="*/ 1 h 258"/>
                <a:gd name="T10" fmla="*/ 0 w 143"/>
                <a:gd name="T11" fmla="*/ 1 h 25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3" h="258">
                  <a:moveTo>
                    <a:pt x="0" y="7"/>
                  </a:moveTo>
                  <a:lnTo>
                    <a:pt x="120" y="0"/>
                  </a:lnTo>
                  <a:lnTo>
                    <a:pt x="143" y="233"/>
                  </a:lnTo>
                  <a:lnTo>
                    <a:pt x="8" y="258"/>
                  </a:lnTo>
                  <a:lnTo>
                    <a:pt x="0" y="7"/>
                  </a:lnTo>
                  <a:close/>
                </a:path>
              </a:pathLst>
            </a:custGeom>
            <a:solidFill>
              <a:schemeClr val="accent1"/>
            </a:solidFill>
            <a:ln w="9525">
              <a:noFill/>
              <a:round/>
              <a:headEnd/>
              <a:tailEnd/>
            </a:ln>
          </p:spPr>
          <p:txBody>
            <a:bodyPr/>
            <a:lstStyle/>
            <a:p>
              <a:endParaRPr lang="en-GB"/>
            </a:p>
          </p:txBody>
        </p:sp>
        <p:sp>
          <p:nvSpPr>
            <p:cNvPr id="1053" name="Freeform 13"/>
            <p:cNvSpPr>
              <a:spLocks/>
            </p:cNvSpPr>
            <p:nvPr userDrawn="1"/>
          </p:nvSpPr>
          <p:spPr bwMode="auto">
            <a:xfrm>
              <a:off x="20" y="3774"/>
              <a:ext cx="792" cy="410"/>
            </a:xfrm>
            <a:custGeom>
              <a:avLst/>
              <a:gdLst>
                <a:gd name="T0" fmla="*/ 0 w 1586"/>
                <a:gd name="T1" fmla="*/ 0 h 821"/>
                <a:gd name="T2" fmla="*/ 2 w 1586"/>
                <a:gd name="T3" fmla="*/ 1 h 821"/>
                <a:gd name="T4" fmla="*/ 2 w 1586"/>
                <a:gd name="T5" fmla="*/ 1 h 821"/>
                <a:gd name="T6" fmla="*/ 3 w 1586"/>
                <a:gd name="T7" fmla="*/ 1 h 821"/>
                <a:gd name="T8" fmla="*/ 3 w 1586"/>
                <a:gd name="T9" fmla="*/ 1 h 821"/>
                <a:gd name="T10" fmla="*/ 2 w 1586"/>
                <a:gd name="T11" fmla="*/ 1 h 821"/>
                <a:gd name="T12" fmla="*/ 2 w 1586"/>
                <a:gd name="T13" fmla="*/ 1 h 821"/>
                <a:gd name="T14" fmla="*/ 0 w 1586"/>
                <a:gd name="T15" fmla="*/ 0 h 821"/>
                <a:gd name="T16" fmla="*/ 0 w 1586"/>
                <a:gd name="T17" fmla="*/ 0 h 821"/>
                <a:gd name="T18" fmla="*/ 0 w 1586"/>
                <a:gd name="T19" fmla="*/ 0 h 821"/>
                <a:gd name="T20" fmla="*/ 0 w 1586"/>
                <a:gd name="T21" fmla="*/ 0 h 821"/>
                <a:gd name="T22" fmla="*/ 0 w 1586"/>
                <a:gd name="T23" fmla="*/ 0 h 82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586" h="821">
                  <a:moveTo>
                    <a:pt x="137" y="0"/>
                  </a:moveTo>
                  <a:lnTo>
                    <a:pt x="1331" y="519"/>
                  </a:lnTo>
                  <a:lnTo>
                    <a:pt x="1428" y="638"/>
                  </a:lnTo>
                  <a:lnTo>
                    <a:pt x="1586" y="792"/>
                  </a:lnTo>
                  <a:lnTo>
                    <a:pt x="1565" y="821"/>
                  </a:lnTo>
                  <a:lnTo>
                    <a:pt x="1350" y="787"/>
                  </a:lnTo>
                  <a:lnTo>
                    <a:pt x="1145" y="811"/>
                  </a:lnTo>
                  <a:lnTo>
                    <a:pt x="42" y="298"/>
                  </a:lnTo>
                  <a:lnTo>
                    <a:pt x="0" y="150"/>
                  </a:lnTo>
                  <a:lnTo>
                    <a:pt x="46" y="32"/>
                  </a:lnTo>
                  <a:lnTo>
                    <a:pt x="137" y="0"/>
                  </a:lnTo>
                  <a:close/>
                </a:path>
              </a:pathLst>
            </a:custGeom>
            <a:solidFill>
              <a:schemeClr val="tx2"/>
            </a:solidFill>
            <a:ln w="9525">
              <a:noFill/>
              <a:round/>
              <a:headEnd/>
              <a:tailEnd/>
            </a:ln>
          </p:spPr>
          <p:txBody>
            <a:bodyPr/>
            <a:lstStyle/>
            <a:p>
              <a:endParaRPr lang="en-GB"/>
            </a:p>
          </p:txBody>
        </p:sp>
        <p:sp>
          <p:nvSpPr>
            <p:cNvPr id="1054" name="Freeform 14"/>
            <p:cNvSpPr>
              <a:spLocks/>
            </p:cNvSpPr>
            <p:nvPr userDrawn="1"/>
          </p:nvSpPr>
          <p:spPr bwMode="auto">
            <a:xfrm>
              <a:off x="129" y="3808"/>
              <a:ext cx="525" cy="374"/>
            </a:xfrm>
            <a:custGeom>
              <a:avLst/>
              <a:gdLst>
                <a:gd name="T0" fmla="*/ 0 w 1049"/>
                <a:gd name="T1" fmla="*/ 1 h 747"/>
                <a:gd name="T2" fmla="*/ 2 w 1049"/>
                <a:gd name="T3" fmla="*/ 2 h 747"/>
                <a:gd name="T4" fmla="*/ 2 w 1049"/>
                <a:gd name="T5" fmla="*/ 2 h 747"/>
                <a:gd name="T6" fmla="*/ 3 w 1049"/>
                <a:gd name="T7" fmla="*/ 1 h 747"/>
                <a:gd name="T8" fmla="*/ 1 w 1049"/>
                <a:gd name="T9" fmla="*/ 0 h 747"/>
                <a:gd name="T10" fmla="*/ 0 w 1049"/>
                <a:gd name="T11" fmla="*/ 1 h 747"/>
                <a:gd name="T12" fmla="*/ 0 w 1049"/>
                <a:gd name="T13" fmla="*/ 1 h 747"/>
                <a:gd name="T14" fmla="*/ 0 w 1049"/>
                <a:gd name="T15" fmla="*/ 1 h 74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49" h="747">
                  <a:moveTo>
                    <a:pt x="0" y="325"/>
                  </a:moveTo>
                  <a:lnTo>
                    <a:pt x="922" y="747"/>
                  </a:lnTo>
                  <a:lnTo>
                    <a:pt x="939" y="534"/>
                  </a:lnTo>
                  <a:lnTo>
                    <a:pt x="1049" y="422"/>
                  </a:lnTo>
                  <a:lnTo>
                    <a:pt x="78" y="0"/>
                  </a:lnTo>
                  <a:lnTo>
                    <a:pt x="0" y="127"/>
                  </a:lnTo>
                  <a:lnTo>
                    <a:pt x="0" y="325"/>
                  </a:lnTo>
                  <a:close/>
                </a:path>
              </a:pathLst>
            </a:custGeom>
            <a:solidFill>
              <a:schemeClr val="bg2"/>
            </a:solidFill>
            <a:ln w="9525">
              <a:noFill/>
              <a:round/>
              <a:headEnd/>
              <a:tailEnd/>
            </a:ln>
          </p:spPr>
          <p:txBody>
            <a:bodyPr/>
            <a:lstStyle/>
            <a:p>
              <a:endParaRPr lang="en-GB"/>
            </a:p>
          </p:txBody>
        </p:sp>
        <p:sp>
          <p:nvSpPr>
            <p:cNvPr id="1055" name="Freeform 15"/>
            <p:cNvSpPr>
              <a:spLocks/>
            </p:cNvSpPr>
            <p:nvPr userDrawn="1"/>
          </p:nvSpPr>
          <p:spPr bwMode="auto">
            <a:xfrm>
              <a:off x="485" y="3532"/>
              <a:ext cx="135" cy="121"/>
            </a:xfrm>
            <a:custGeom>
              <a:avLst/>
              <a:gdLst>
                <a:gd name="T0" fmla="*/ 0 w 272"/>
                <a:gd name="T1" fmla="*/ 1 h 241"/>
                <a:gd name="T2" fmla="*/ 0 w 272"/>
                <a:gd name="T3" fmla="*/ 0 h 241"/>
                <a:gd name="T4" fmla="*/ 0 w 272"/>
                <a:gd name="T5" fmla="*/ 1 h 241"/>
                <a:gd name="T6" fmla="*/ 0 w 272"/>
                <a:gd name="T7" fmla="*/ 1 h 241"/>
                <a:gd name="T8" fmla="*/ 0 w 272"/>
                <a:gd name="T9" fmla="*/ 1 h 241"/>
                <a:gd name="T10" fmla="*/ 0 w 272"/>
                <a:gd name="T11" fmla="*/ 1 h 241"/>
                <a:gd name="T12" fmla="*/ 0 w 272"/>
                <a:gd name="T13" fmla="*/ 1 h 241"/>
                <a:gd name="T14" fmla="*/ 0 w 272"/>
                <a:gd name="T15" fmla="*/ 1 h 24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2" h="241">
                  <a:moveTo>
                    <a:pt x="0" y="28"/>
                  </a:moveTo>
                  <a:lnTo>
                    <a:pt x="160" y="0"/>
                  </a:lnTo>
                  <a:lnTo>
                    <a:pt x="251" y="36"/>
                  </a:lnTo>
                  <a:lnTo>
                    <a:pt x="272" y="139"/>
                  </a:lnTo>
                  <a:lnTo>
                    <a:pt x="164" y="146"/>
                  </a:lnTo>
                  <a:lnTo>
                    <a:pt x="32" y="241"/>
                  </a:lnTo>
                  <a:lnTo>
                    <a:pt x="0" y="28"/>
                  </a:lnTo>
                  <a:close/>
                </a:path>
              </a:pathLst>
            </a:custGeom>
            <a:solidFill>
              <a:schemeClr val="hlink"/>
            </a:solidFill>
            <a:ln w="9525">
              <a:noFill/>
              <a:round/>
              <a:headEnd/>
              <a:tailEnd/>
            </a:ln>
          </p:spPr>
          <p:txBody>
            <a:bodyPr/>
            <a:lstStyle/>
            <a:p>
              <a:endParaRPr lang="en-GB"/>
            </a:p>
          </p:txBody>
        </p:sp>
        <p:sp>
          <p:nvSpPr>
            <p:cNvPr id="1056" name="Freeform 16"/>
            <p:cNvSpPr>
              <a:spLocks/>
            </p:cNvSpPr>
            <p:nvPr userDrawn="1"/>
          </p:nvSpPr>
          <p:spPr bwMode="auto">
            <a:xfrm>
              <a:off x="641" y="4163"/>
              <a:ext cx="76" cy="112"/>
            </a:xfrm>
            <a:custGeom>
              <a:avLst/>
              <a:gdLst>
                <a:gd name="T0" fmla="*/ 1 w 152"/>
                <a:gd name="T1" fmla="*/ 1 h 224"/>
                <a:gd name="T2" fmla="*/ 1 w 152"/>
                <a:gd name="T3" fmla="*/ 1 h 224"/>
                <a:gd name="T4" fmla="*/ 0 w 152"/>
                <a:gd name="T5" fmla="*/ 1 h 224"/>
                <a:gd name="T6" fmla="*/ 1 w 152"/>
                <a:gd name="T7" fmla="*/ 0 h 224"/>
                <a:gd name="T8" fmla="*/ 1 w 152"/>
                <a:gd name="T9" fmla="*/ 1 h 224"/>
                <a:gd name="T10" fmla="*/ 1 w 152"/>
                <a:gd name="T11" fmla="*/ 1 h 2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2" h="224">
                  <a:moveTo>
                    <a:pt x="152" y="4"/>
                  </a:moveTo>
                  <a:lnTo>
                    <a:pt x="152" y="224"/>
                  </a:lnTo>
                  <a:lnTo>
                    <a:pt x="0" y="8"/>
                  </a:lnTo>
                  <a:lnTo>
                    <a:pt x="72" y="0"/>
                  </a:lnTo>
                  <a:lnTo>
                    <a:pt x="152" y="4"/>
                  </a:lnTo>
                  <a:close/>
                </a:path>
              </a:pathLst>
            </a:custGeom>
            <a:solidFill>
              <a:schemeClr val="hlink"/>
            </a:solidFill>
            <a:ln w="9525">
              <a:noFill/>
              <a:round/>
              <a:headEnd/>
              <a:tailEnd/>
            </a:ln>
          </p:spPr>
          <p:txBody>
            <a:bodyPr/>
            <a:lstStyle/>
            <a:p>
              <a:endParaRPr lang="en-GB"/>
            </a:p>
          </p:txBody>
        </p:sp>
        <p:sp>
          <p:nvSpPr>
            <p:cNvPr id="1057" name="Freeform 17"/>
            <p:cNvSpPr>
              <a:spLocks/>
            </p:cNvSpPr>
            <p:nvPr userDrawn="1"/>
          </p:nvSpPr>
          <p:spPr bwMode="auto">
            <a:xfrm>
              <a:off x="504" y="3607"/>
              <a:ext cx="193" cy="383"/>
            </a:xfrm>
            <a:custGeom>
              <a:avLst/>
              <a:gdLst>
                <a:gd name="T0" fmla="*/ 0 w 386"/>
                <a:gd name="T1" fmla="*/ 1 h 764"/>
                <a:gd name="T2" fmla="*/ 1 w 386"/>
                <a:gd name="T3" fmla="*/ 0 h 764"/>
                <a:gd name="T4" fmla="*/ 1 w 386"/>
                <a:gd name="T5" fmla="*/ 1 h 764"/>
                <a:gd name="T6" fmla="*/ 1 w 386"/>
                <a:gd name="T7" fmla="*/ 2 h 764"/>
                <a:gd name="T8" fmla="*/ 1 w 386"/>
                <a:gd name="T9" fmla="*/ 2 h 764"/>
                <a:gd name="T10" fmla="*/ 1 w 386"/>
                <a:gd name="T11" fmla="*/ 2 h 764"/>
                <a:gd name="T12" fmla="*/ 0 w 386"/>
                <a:gd name="T13" fmla="*/ 1 h 764"/>
                <a:gd name="T14" fmla="*/ 0 w 386"/>
                <a:gd name="T15" fmla="*/ 1 h 76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86" h="764">
                  <a:moveTo>
                    <a:pt x="0" y="80"/>
                  </a:moveTo>
                  <a:lnTo>
                    <a:pt x="87" y="0"/>
                  </a:lnTo>
                  <a:lnTo>
                    <a:pt x="232" y="6"/>
                  </a:lnTo>
                  <a:lnTo>
                    <a:pt x="386" y="764"/>
                  </a:lnTo>
                  <a:lnTo>
                    <a:pt x="279" y="720"/>
                  </a:lnTo>
                  <a:lnTo>
                    <a:pt x="152" y="677"/>
                  </a:lnTo>
                  <a:lnTo>
                    <a:pt x="0" y="80"/>
                  </a:lnTo>
                  <a:close/>
                </a:path>
              </a:pathLst>
            </a:custGeom>
            <a:solidFill>
              <a:schemeClr val="bg2"/>
            </a:solidFill>
            <a:ln w="9525">
              <a:noFill/>
              <a:round/>
              <a:headEnd/>
              <a:tailEnd/>
            </a:ln>
          </p:spPr>
          <p:txBody>
            <a:bodyPr/>
            <a:lstStyle/>
            <a:p>
              <a:endParaRPr lang="en-GB"/>
            </a:p>
          </p:txBody>
        </p:sp>
        <p:sp>
          <p:nvSpPr>
            <p:cNvPr id="1058" name="Freeform 18"/>
            <p:cNvSpPr>
              <a:spLocks/>
            </p:cNvSpPr>
            <p:nvPr userDrawn="1"/>
          </p:nvSpPr>
          <p:spPr bwMode="auto">
            <a:xfrm>
              <a:off x="668" y="3590"/>
              <a:ext cx="364" cy="174"/>
            </a:xfrm>
            <a:custGeom>
              <a:avLst/>
              <a:gdLst>
                <a:gd name="T0" fmla="*/ 2 w 728"/>
                <a:gd name="T1" fmla="*/ 0 h 348"/>
                <a:gd name="T2" fmla="*/ 0 w 728"/>
                <a:gd name="T3" fmla="*/ 1 h 348"/>
                <a:gd name="T4" fmla="*/ 1 w 728"/>
                <a:gd name="T5" fmla="*/ 1 h 348"/>
                <a:gd name="T6" fmla="*/ 2 w 728"/>
                <a:gd name="T7" fmla="*/ 1 h 348"/>
                <a:gd name="T8" fmla="*/ 2 w 728"/>
                <a:gd name="T9" fmla="*/ 1 h 348"/>
                <a:gd name="T10" fmla="*/ 2 w 728"/>
                <a:gd name="T11" fmla="*/ 0 h 348"/>
                <a:gd name="T12" fmla="*/ 2 w 728"/>
                <a:gd name="T13" fmla="*/ 0 h 34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28" h="348">
                  <a:moveTo>
                    <a:pt x="692" y="0"/>
                  </a:moveTo>
                  <a:lnTo>
                    <a:pt x="0" y="106"/>
                  </a:lnTo>
                  <a:lnTo>
                    <a:pt x="28" y="348"/>
                  </a:lnTo>
                  <a:lnTo>
                    <a:pt x="715" y="237"/>
                  </a:lnTo>
                  <a:lnTo>
                    <a:pt x="728" y="43"/>
                  </a:lnTo>
                  <a:lnTo>
                    <a:pt x="692" y="0"/>
                  </a:lnTo>
                  <a:close/>
                </a:path>
              </a:pathLst>
            </a:custGeom>
            <a:solidFill>
              <a:schemeClr val="bg2"/>
            </a:solidFill>
            <a:ln w="9525">
              <a:noFill/>
              <a:round/>
              <a:headEnd/>
              <a:tailEnd/>
            </a:ln>
          </p:spPr>
          <p:txBody>
            <a:bodyPr/>
            <a:lstStyle/>
            <a:p>
              <a:endParaRPr lang="en-GB"/>
            </a:p>
          </p:txBody>
        </p:sp>
        <p:sp>
          <p:nvSpPr>
            <p:cNvPr id="1059" name="Freeform 19"/>
            <p:cNvSpPr>
              <a:spLocks/>
            </p:cNvSpPr>
            <p:nvPr userDrawn="1"/>
          </p:nvSpPr>
          <p:spPr bwMode="auto">
            <a:xfrm>
              <a:off x="347" y="3693"/>
              <a:ext cx="156" cy="67"/>
            </a:xfrm>
            <a:custGeom>
              <a:avLst/>
              <a:gdLst>
                <a:gd name="T0" fmla="*/ 1 w 312"/>
                <a:gd name="T1" fmla="*/ 0 h 135"/>
                <a:gd name="T2" fmla="*/ 0 w 312"/>
                <a:gd name="T3" fmla="*/ 0 h 135"/>
                <a:gd name="T4" fmla="*/ 1 w 312"/>
                <a:gd name="T5" fmla="*/ 0 h 135"/>
                <a:gd name="T6" fmla="*/ 1 w 312"/>
                <a:gd name="T7" fmla="*/ 0 h 135"/>
                <a:gd name="T8" fmla="*/ 1 w 312"/>
                <a:gd name="T9" fmla="*/ 0 h 13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12" h="135">
                  <a:moveTo>
                    <a:pt x="272" y="0"/>
                  </a:moveTo>
                  <a:lnTo>
                    <a:pt x="0" y="78"/>
                  </a:lnTo>
                  <a:lnTo>
                    <a:pt x="312" y="135"/>
                  </a:lnTo>
                  <a:lnTo>
                    <a:pt x="272" y="0"/>
                  </a:lnTo>
                  <a:close/>
                </a:path>
              </a:pathLst>
            </a:custGeom>
            <a:solidFill>
              <a:schemeClr val="accent1"/>
            </a:solidFill>
            <a:ln w="9525">
              <a:noFill/>
              <a:round/>
              <a:headEnd/>
              <a:tailEnd/>
            </a:ln>
          </p:spPr>
          <p:txBody>
            <a:bodyPr/>
            <a:lstStyle/>
            <a:p>
              <a:endParaRPr lang="en-GB"/>
            </a:p>
          </p:txBody>
        </p:sp>
        <p:grpSp>
          <p:nvGrpSpPr>
            <p:cNvPr id="1060" name="Group 20"/>
            <p:cNvGrpSpPr>
              <a:grpSpLocks/>
            </p:cNvGrpSpPr>
            <p:nvPr userDrawn="1"/>
          </p:nvGrpSpPr>
          <p:grpSpPr bwMode="auto">
            <a:xfrm>
              <a:off x="5" y="3490"/>
              <a:ext cx="1124" cy="780"/>
              <a:chOff x="5" y="3490"/>
              <a:chExt cx="1124" cy="780"/>
            </a:xfrm>
          </p:grpSpPr>
          <p:grpSp>
            <p:nvGrpSpPr>
              <p:cNvPr id="1061" name="Group 21"/>
              <p:cNvGrpSpPr>
                <a:grpSpLocks/>
              </p:cNvGrpSpPr>
              <p:nvPr userDrawn="1"/>
            </p:nvGrpSpPr>
            <p:grpSpPr bwMode="auto">
              <a:xfrm>
                <a:off x="499" y="3562"/>
                <a:ext cx="548" cy="708"/>
                <a:chOff x="499" y="3562"/>
                <a:chExt cx="548" cy="708"/>
              </a:xfrm>
            </p:grpSpPr>
            <p:sp>
              <p:nvSpPr>
                <p:cNvPr id="1074" name="Freeform 22"/>
                <p:cNvSpPr>
                  <a:spLocks/>
                </p:cNvSpPr>
                <p:nvPr userDrawn="1"/>
              </p:nvSpPr>
              <p:spPr bwMode="auto">
                <a:xfrm>
                  <a:off x="499" y="3587"/>
                  <a:ext cx="157" cy="87"/>
                </a:xfrm>
                <a:custGeom>
                  <a:avLst/>
                  <a:gdLst>
                    <a:gd name="T0" fmla="*/ 0 w 313"/>
                    <a:gd name="T1" fmla="*/ 0 h 175"/>
                    <a:gd name="T2" fmla="*/ 1 w 313"/>
                    <a:gd name="T3" fmla="*/ 0 h 175"/>
                    <a:gd name="T4" fmla="*/ 1 w 313"/>
                    <a:gd name="T5" fmla="*/ 0 h 175"/>
                    <a:gd name="T6" fmla="*/ 1 w 313"/>
                    <a:gd name="T7" fmla="*/ 0 h 175"/>
                    <a:gd name="T8" fmla="*/ 1 w 313"/>
                    <a:gd name="T9" fmla="*/ 0 h 175"/>
                    <a:gd name="T10" fmla="*/ 1 w 313"/>
                    <a:gd name="T11" fmla="*/ 0 h 175"/>
                    <a:gd name="T12" fmla="*/ 1 w 313"/>
                    <a:gd name="T13" fmla="*/ 0 h 175"/>
                    <a:gd name="T14" fmla="*/ 1 w 313"/>
                    <a:gd name="T15" fmla="*/ 0 h 175"/>
                    <a:gd name="T16" fmla="*/ 0 w 313"/>
                    <a:gd name="T17" fmla="*/ 0 h 175"/>
                    <a:gd name="T18" fmla="*/ 0 w 313"/>
                    <a:gd name="T19" fmla="*/ 0 h 17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13" h="175">
                      <a:moveTo>
                        <a:pt x="0" y="107"/>
                      </a:moveTo>
                      <a:lnTo>
                        <a:pt x="114" y="10"/>
                      </a:lnTo>
                      <a:lnTo>
                        <a:pt x="213" y="0"/>
                      </a:lnTo>
                      <a:lnTo>
                        <a:pt x="292" y="27"/>
                      </a:lnTo>
                      <a:lnTo>
                        <a:pt x="313" y="91"/>
                      </a:lnTo>
                      <a:lnTo>
                        <a:pt x="167" y="67"/>
                      </a:lnTo>
                      <a:lnTo>
                        <a:pt x="74" y="101"/>
                      </a:lnTo>
                      <a:lnTo>
                        <a:pt x="13" y="175"/>
                      </a:lnTo>
                      <a:lnTo>
                        <a:pt x="0" y="107"/>
                      </a:lnTo>
                      <a:close/>
                    </a:path>
                  </a:pathLst>
                </a:custGeom>
                <a:solidFill>
                  <a:schemeClr val="accent2"/>
                </a:solidFill>
                <a:ln w="9525">
                  <a:noFill/>
                  <a:round/>
                  <a:headEnd/>
                  <a:tailEnd/>
                </a:ln>
              </p:spPr>
              <p:txBody>
                <a:bodyPr/>
                <a:lstStyle/>
                <a:p>
                  <a:endParaRPr lang="en-GB"/>
                </a:p>
              </p:txBody>
            </p:sp>
            <p:sp>
              <p:nvSpPr>
                <p:cNvPr id="1075" name="Freeform 23"/>
                <p:cNvSpPr>
                  <a:spLocks/>
                </p:cNvSpPr>
                <p:nvPr userDrawn="1"/>
              </p:nvSpPr>
              <p:spPr bwMode="auto">
                <a:xfrm>
                  <a:off x="636" y="4137"/>
                  <a:ext cx="115" cy="133"/>
                </a:xfrm>
                <a:custGeom>
                  <a:avLst/>
                  <a:gdLst>
                    <a:gd name="T0" fmla="*/ 0 w 230"/>
                    <a:gd name="T1" fmla="*/ 1 h 266"/>
                    <a:gd name="T2" fmla="*/ 1 w 230"/>
                    <a:gd name="T3" fmla="*/ 1 h 266"/>
                    <a:gd name="T4" fmla="*/ 1 w 230"/>
                    <a:gd name="T5" fmla="*/ 1 h 266"/>
                    <a:gd name="T6" fmla="*/ 1 w 230"/>
                    <a:gd name="T7" fmla="*/ 1 h 266"/>
                    <a:gd name="T8" fmla="*/ 1 w 230"/>
                    <a:gd name="T9" fmla="*/ 0 h 266"/>
                    <a:gd name="T10" fmla="*/ 1 w 230"/>
                    <a:gd name="T11" fmla="*/ 1 h 266"/>
                    <a:gd name="T12" fmla="*/ 1 w 230"/>
                    <a:gd name="T13" fmla="*/ 1 h 266"/>
                    <a:gd name="T14" fmla="*/ 0 w 230"/>
                    <a:gd name="T15" fmla="*/ 1 h 266"/>
                    <a:gd name="T16" fmla="*/ 0 w 230"/>
                    <a:gd name="T17" fmla="*/ 1 h 26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30" h="266">
                      <a:moveTo>
                        <a:pt x="0" y="40"/>
                      </a:moveTo>
                      <a:lnTo>
                        <a:pt x="160" y="266"/>
                      </a:lnTo>
                      <a:lnTo>
                        <a:pt x="230" y="251"/>
                      </a:lnTo>
                      <a:lnTo>
                        <a:pt x="223" y="17"/>
                      </a:lnTo>
                      <a:lnTo>
                        <a:pt x="166" y="0"/>
                      </a:lnTo>
                      <a:lnTo>
                        <a:pt x="179" y="197"/>
                      </a:lnTo>
                      <a:lnTo>
                        <a:pt x="71" y="4"/>
                      </a:lnTo>
                      <a:lnTo>
                        <a:pt x="0" y="40"/>
                      </a:lnTo>
                      <a:close/>
                    </a:path>
                  </a:pathLst>
                </a:custGeom>
                <a:solidFill>
                  <a:schemeClr val="accent2"/>
                </a:solidFill>
                <a:ln w="9525">
                  <a:noFill/>
                  <a:round/>
                  <a:headEnd/>
                  <a:tailEnd/>
                </a:ln>
              </p:spPr>
              <p:txBody>
                <a:bodyPr/>
                <a:lstStyle/>
                <a:p>
                  <a:endParaRPr lang="en-GB"/>
                </a:p>
              </p:txBody>
            </p:sp>
            <p:sp>
              <p:nvSpPr>
                <p:cNvPr id="1076" name="Freeform 24"/>
                <p:cNvSpPr>
                  <a:spLocks/>
                </p:cNvSpPr>
                <p:nvPr userDrawn="1"/>
              </p:nvSpPr>
              <p:spPr bwMode="auto">
                <a:xfrm>
                  <a:off x="1004" y="3562"/>
                  <a:ext cx="43" cy="117"/>
                </a:xfrm>
                <a:custGeom>
                  <a:avLst/>
                  <a:gdLst>
                    <a:gd name="T0" fmla="*/ 0 w 87"/>
                    <a:gd name="T1" fmla="*/ 1 h 234"/>
                    <a:gd name="T2" fmla="*/ 0 w 87"/>
                    <a:gd name="T3" fmla="*/ 1 h 234"/>
                    <a:gd name="T4" fmla="*/ 0 w 87"/>
                    <a:gd name="T5" fmla="*/ 1 h 234"/>
                    <a:gd name="T6" fmla="*/ 0 w 87"/>
                    <a:gd name="T7" fmla="*/ 1 h 234"/>
                    <a:gd name="T8" fmla="*/ 0 w 87"/>
                    <a:gd name="T9" fmla="*/ 1 h 234"/>
                    <a:gd name="T10" fmla="*/ 0 w 87"/>
                    <a:gd name="T11" fmla="*/ 1 h 234"/>
                    <a:gd name="T12" fmla="*/ 0 w 87"/>
                    <a:gd name="T13" fmla="*/ 0 h 234"/>
                    <a:gd name="T14" fmla="*/ 0 w 87"/>
                    <a:gd name="T15" fmla="*/ 1 h 234"/>
                    <a:gd name="T16" fmla="*/ 0 w 87"/>
                    <a:gd name="T17" fmla="*/ 1 h 2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7" h="234">
                      <a:moveTo>
                        <a:pt x="0" y="19"/>
                      </a:moveTo>
                      <a:lnTo>
                        <a:pt x="36" y="93"/>
                      </a:lnTo>
                      <a:lnTo>
                        <a:pt x="44" y="154"/>
                      </a:lnTo>
                      <a:lnTo>
                        <a:pt x="27" y="234"/>
                      </a:lnTo>
                      <a:lnTo>
                        <a:pt x="80" y="220"/>
                      </a:lnTo>
                      <a:lnTo>
                        <a:pt x="87" y="116"/>
                      </a:lnTo>
                      <a:lnTo>
                        <a:pt x="46" y="0"/>
                      </a:lnTo>
                      <a:lnTo>
                        <a:pt x="0" y="19"/>
                      </a:lnTo>
                      <a:close/>
                    </a:path>
                  </a:pathLst>
                </a:custGeom>
                <a:solidFill>
                  <a:schemeClr val="accent2"/>
                </a:solidFill>
                <a:ln w="9525">
                  <a:noFill/>
                  <a:round/>
                  <a:headEnd/>
                  <a:tailEnd/>
                </a:ln>
              </p:spPr>
              <p:txBody>
                <a:bodyPr/>
                <a:lstStyle/>
                <a:p>
                  <a:endParaRPr lang="en-GB"/>
                </a:p>
              </p:txBody>
            </p:sp>
          </p:grpSp>
          <p:sp>
            <p:nvSpPr>
              <p:cNvPr id="1062" name="Freeform 25"/>
              <p:cNvSpPr>
                <a:spLocks/>
              </p:cNvSpPr>
              <p:nvPr userDrawn="1"/>
            </p:nvSpPr>
            <p:spPr bwMode="auto">
              <a:xfrm>
                <a:off x="76" y="3732"/>
                <a:ext cx="595" cy="250"/>
              </a:xfrm>
              <a:custGeom>
                <a:avLst/>
                <a:gdLst>
                  <a:gd name="T0" fmla="*/ 1 w 1190"/>
                  <a:gd name="T1" fmla="*/ 0 h 500"/>
                  <a:gd name="T2" fmla="*/ 3 w 1190"/>
                  <a:gd name="T3" fmla="*/ 1 h 500"/>
                  <a:gd name="T4" fmla="*/ 3 w 1190"/>
                  <a:gd name="T5" fmla="*/ 1 h 500"/>
                  <a:gd name="T6" fmla="*/ 0 w 1190"/>
                  <a:gd name="T7" fmla="*/ 1 h 500"/>
                  <a:gd name="T8" fmla="*/ 1 w 1190"/>
                  <a:gd name="T9" fmla="*/ 0 h 500"/>
                  <a:gd name="T10" fmla="*/ 1 w 1190"/>
                  <a:gd name="T11" fmla="*/ 0 h 5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90" h="500">
                    <a:moveTo>
                      <a:pt x="100" y="0"/>
                    </a:moveTo>
                    <a:lnTo>
                      <a:pt x="1190" y="490"/>
                    </a:lnTo>
                    <a:lnTo>
                      <a:pt x="1076" y="500"/>
                    </a:lnTo>
                    <a:lnTo>
                      <a:pt x="0" y="27"/>
                    </a:lnTo>
                    <a:lnTo>
                      <a:pt x="100" y="0"/>
                    </a:lnTo>
                    <a:close/>
                  </a:path>
                </a:pathLst>
              </a:custGeom>
              <a:solidFill>
                <a:schemeClr val="accent2"/>
              </a:solidFill>
              <a:ln w="9525">
                <a:noFill/>
                <a:round/>
                <a:headEnd/>
                <a:tailEnd/>
              </a:ln>
            </p:spPr>
            <p:txBody>
              <a:bodyPr/>
              <a:lstStyle/>
              <a:p>
                <a:endParaRPr lang="en-GB"/>
              </a:p>
            </p:txBody>
          </p:sp>
          <p:sp>
            <p:nvSpPr>
              <p:cNvPr id="1063" name="Freeform 26"/>
              <p:cNvSpPr>
                <a:spLocks/>
              </p:cNvSpPr>
              <p:nvPr userDrawn="1"/>
            </p:nvSpPr>
            <p:spPr bwMode="auto">
              <a:xfrm>
                <a:off x="260" y="3886"/>
                <a:ext cx="244" cy="148"/>
              </a:xfrm>
              <a:custGeom>
                <a:avLst/>
                <a:gdLst>
                  <a:gd name="T0" fmla="*/ 0 w 489"/>
                  <a:gd name="T1" fmla="*/ 1 h 296"/>
                  <a:gd name="T2" fmla="*/ 0 w 489"/>
                  <a:gd name="T3" fmla="*/ 1 h 296"/>
                  <a:gd name="T4" fmla="*/ 0 w 489"/>
                  <a:gd name="T5" fmla="*/ 1 h 296"/>
                  <a:gd name="T6" fmla="*/ 0 w 489"/>
                  <a:gd name="T7" fmla="*/ 1 h 296"/>
                  <a:gd name="T8" fmla="*/ 0 w 489"/>
                  <a:gd name="T9" fmla="*/ 1 h 296"/>
                  <a:gd name="T10" fmla="*/ 0 w 489"/>
                  <a:gd name="T11" fmla="*/ 1 h 296"/>
                  <a:gd name="T12" fmla="*/ 0 w 489"/>
                  <a:gd name="T13" fmla="*/ 1 h 296"/>
                  <a:gd name="T14" fmla="*/ 0 w 489"/>
                  <a:gd name="T15" fmla="*/ 1 h 296"/>
                  <a:gd name="T16" fmla="*/ 0 w 489"/>
                  <a:gd name="T17" fmla="*/ 1 h 296"/>
                  <a:gd name="T18" fmla="*/ 0 w 489"/>
                  <a:gd name="T19" fmla="*/ 1 h 296"/>
                  <a:gd name="T20" fmla="*/ 0 w 489"/>
                  <a:gd name="T21" fmla="*/ 1 h 296"/>
                  <a:gd name="T22" fmla="*/ 0 w 489"/>
                  <a:gd name="T23" fmla="*/ 1 h 296"/>
                  <a:gd name="T24" fmla="*/ 0 w 489"/>
                  <a:gd name="T25" fmla="*/ 1 h 296"/>
                  <a:gd name="T26" fmla="*/ 0 w 489"/>
                  <a:gd name="T27" fmla="*/ 0 h 296"/>
                  <a:gd name="T28" fmla="*/ 0 w 489"/>
                  <a:gd name="T29" fmla="*/ 1 h 296"/>
                  <a:gd name="T30" fmla="*/ 0 w 489"/>
                  <a:gd name="T31" fmla="*/ 1 h 29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89" h="296">
                    <a:moveTo>
                      <a:pt x="14" y="34"/>
                    </a:moveTo>
                    <a:lnTo>
                      <a:pt x="160" y="66"/>
                    </a:lnTo>
                    <a:lnTo>
                      <a:pt x="324" y="137"/>
                    </a:lnTo>
                    <a:lnTo>
                      <a:pt x="440" y="243"/>
                    </a:lnTo>
                    <a:lnTo>
                      <a:pt x="326" y="230"/>
                    </a:lnTo>
                    <a:lnTo>
                      <a:pt x="139" y="146"/>
                    </a:lnTo>
                    <a:lnTo>
                      <a:pt x="50" y="80"/>
                    </a:lnTo>
                    <a:lnTo>
                      <a:pt x="107" y="163"/>
                    </a:lnTo>
                    <a:lnTo>
                      <a:pt x="272" y="270"/>
                    </a:lnTo>
                    <a:lnTo>
                      <a:pt x="466" y="296"/>
                    </a:lnTo>
                    <a:lnTo>
                      <a:pt x="489" y="224"/>
                    </a:lnTo>
                    <a:lnTo>
                      <a:pt x="394" y="120"/>
                    </a:lnTo>
                    <a:lnTo>
                      <a:pt x="170" y="17"/>
                    </a:lnTo>
                    <a:lnTo>
                      <a:pt x="0" y="0"/>
                    </a:lnTo>
                    <a:lnTo>
                      <a:pt x="14" y="34"/>
                    </a:lnTo>
                    <a:close/>
                  </a:path>
                </a:pathLst>
              </a:custGeom>
              <a:solidFill>
                <a:schemeClr val="accent2"/>
              </a:solidFill>
              <a:ln w="9525">
                <a:noFill/>
                <a:round/>
                <a:headEnd/>
                <a:tailEnd/>
              </a:ln>
            </p:spPr>
            <p:txBody>
              <a:bodyPr/>
              <a:lstStyle/>
              <a:p>
                <a:endParaRPr lang="en-GB"/>
              </a:p>
            </p:txBody>
          </p:sp>
          <p:sp>
            <p:nvSpPr>
              <p:cNvPr id="1064" name="Freeform 27"/>
              <p:cNvSpPr>
                <a:spLocks/>
              </p:cNvSpPr>
              <p:nvPr userDrawn="1"/>
            </p:nvSpPr>
            <p:spPr bwMode="auto">
              <a:xfrm>
                <a:off x="565" y="3680"/>
                <a:ext cx="107" cy="238"/>
              </a:xfrm>
              <a:custGeom>
                <a:avLst/>
                <a:gdLst>
                  <a:gd name="T0" fmla="*/ 1 w 213"/>
                  <a:gd name="T1" fmla="*/ 0 h 478"/>
                  <a:gd name="T2" fmla="*/ 1 w 213"/>
                  <a:gd name="T3" fmla="*/ 0 h 478"/>
                  <a:gd name="T4" fmla="*/ 1 w 213"/>
                  <a:gd name="T5" fmla="*/ 0 h 478"/>
                  <a:gd name="T6" fmla="*/ 1 w 213"/>
                  <a:gd name="T7" fmla="*/ 0 h 478"/>
                  <a:gd name="T8" fmla="*/ 1 w 213"/>
                  <a:gd name="T9" fmla="*/ 0 h 478"/>
                  <a:gd name="T10" fmla="*/ 1 w 213"/>
                  <a:gd name="T11" fmla="*/ 0 h 478"/>
                  <a:gd name="T12" fmla="*/ 1 w 213"/>
                  <a:gd name="T13" fmla="*/ 0 h 478"/>
                  <a:gd name="T14" fmla="*/ 0 w 213"/>
                  <a:gd name="T15" fmla="*/ 0 h 478"/>
                  <a:gd name="T16" fmla="*/ 1 w 213"/>
                  <a:gd name="T17" fmla="*/ 0 h 478"/>
                  <a:gd name="T18" fmla="*/ 1 w 213"/>
                  <a:gd name="T19" fmla="*/ 0 h 47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13" h="478">
                    <a:moveTo>
                      <a:pt x="24" y="0"/>
                    </a:moveTo>
                    <a:lnTo>
                      <a:pt x="91" y="25"/>
                    </a:lnTo>
                    <a:lnTo>
                      <a:pt x="80" y="192"/>
                    </a:lnTo>
                    <a:lnTo>
                      <a:pt x="106" y="327"/>
                    </a:lnTo>
                    <a:lnTo>
                      <a:pt x="213" y="451"/>
                    </a:lnTo>
                    <a:lnTo>
                      <a:pt x="97" y="478"/>
                    </a:lnTo>
                    <a:lnTo>
                      <a:pt x="30" y="344"/>
                    </a:lnTo>
                    <a:lnTo>
                      <a:pt x="0" y="57"/>
                    </a:lnTo>
                    <a:lnTo>
                      <a:pt x="24" y="0"/>
                    </a:lnTo>
                    <a:close/>
                  </a:path>
                </a:pathLst>
              </a:custGeom>
              <a:solidFill>
                <a:schemeClr val="accent2"/>
              </a:solidFill>
              <a:ln w="9525">
                <a:noFill/>
                <a:round/>
                <a:headEnd/>
                <a:tailEnd/>
              </a:ln>
            </p:spPr>
            <p:txBody>
              <a:bodyPr/>
              <a:lstStyle/>
              <a:p>
                <a:endParaRPr lang="en-GB"/>
              </a:p>
            </p:txBody>
          </p:sp>
          <p:grpSp>
            <p:nvGrpSpPr>
              <p:cNvPr id="1065" name="Group 28"/>
              <p:cNvGrpSpPr>
                <a:grpSpLocks/>
              </p:cNvGrpSpPr>
              <p:nvPr userDrawn="1"/>
            </p:nvGrpSpPr>
            <p:grpSpPr bwMode="auto">
              <a:xfrm>
                <a:off x="5" y="3490"/>
                <a:ext cx="1124" cy="678"/>
                <a:chOff x="5" y="3490"/>
                <a:chExt cx="1124" cy="678"/>
              </a:xfrm>
            </p:grpSpPr>
            <p:sp>
              <p:nvSpPr>
                <p:cNvPr id="1066" name="Freeform 29"/>
                <p:cNvSpPr>
                  <a:spLocks/>
                </p:cNvSpPr>
                <p:nvPr userDrawn="1"/>
              </p:nvSpPr>
              <p:spPr bwMode="auto">
                <a:xfrm>
                  <a:off x="669" y="4048"/>
                  <a:ext cx="75" cy="87"/>
                </a:xfrm>
                <a:custGeom>
                  <a:avLst/>
                  <a:gdLst>
                    <a:gd name="T0" fmla="*/ 1 w 150"/>
                    <a:gd name="T1" fmla="*/ 0 h 173"/>
                    <a:gd name="T2" fmla="*/ 1 w 150"/>
                    <a:gd name="T3" fmla="*/ 1 h 173"/>
                    <a:gd name="T4" fmla="*/ 0 w 150"/>
                    <a:gd name="T5" fmla="*/ 1 h 173"/>
                    <a:gd name="T6" fmla="*/ 1 w 150"/>
                    <a:gd name="T7" fmla="*/ 1 h 173"/>
                    <a:gd name="T8" fmla="*/ 1 w 150"/>
                    <a:gd name="T9" fmla="*/ 1 h 173"/>
                    <a:gd name="T10" fmla="*/ 1 w 150"/>
                    <a:gd name="T11" fmla="*/ 1 h 173"/>
                    <a:gd name="T12" fmla="*/ 1 w 150"/>
                    <a:gd name="T13" fmla="*/ 0 h 173"/>
                    <a:gd name="T14" fmla="*/ 1 w 150"/>
                    <a:gd name="T15" fmla="*/ 0 h 17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50" h="173">
                      <a:moveTo>
                        <a:pt x="110" y="0"/>
                      </a:moveTo>
                      <a:lnTo>
                        <a:pt x="40" y="66"/>
                      </a:lnTo>
                      <a:lnTo>
                        <a:pt x="0" y="173"/>
                      </a:lnTo>
                      <a:lnTo>
                        <a:pt x="80" y="160"/>
                      </a:lnTo>
                      <a:lnTo>
                        <a:pt x="103" y="84"/>
                      </a:lnTo>
                      <a:lnTo>
                        <a:pt x="150" y="27"/>
                      </a:lnTo>
                      <a:lnTo>
                        <a:pt x="110" y="0"/>
                      </a:lnTo>
                      <a:close/>
                    </a:path>
                  </a:pathLst>
                </a:custGeom>
                <a:solidFill>
                  <a:schemeClr val="accent2"/>
                </a:solidFill>
                <a:ln w="9525">
                  <a:noFill/>
                  <a:round/>
                  <a:headEnd/>
                  <a:tailEnd/>
                </a:ln>
              </p:spPr>
              <p:txBody>
                <a:bodyPr/>
                <a:lstStyle/>
                <a:p>
                  <a:endParaRPr lang="en-GB"/>
                </a:p>
              </p:txBody>
            </p:sp>
            <p:sp>
              <p:nvSpPr>
                <p:cNvPr id="1067" name="Freeform 30"/>
                <p:cNvSpPr>
                  <a:spLocks/>
                </p:cNvSpPr>
                <p:nvPr userDrawn="1"/>
              </p:nvSpPr>
              <p:spPr bwMode="auto">
                <a:xfrm>
                  <a:off x="5" y="3728"/>
                  <a:ext cx="842" cy="440"/>
                </a:xfrm>
                <a:custGeom>
                  <a:avLst/>
                  <a:gdLst>
                    <a:gd name="T0" fmla="*/ 1 w 1684"/>
                    <a:gd name="T1" fmla="*/ 0 h 880"/>
                    <a:gd name="T2" fmla="*/ 1 w 1684"/>
                    <a:gd name="T3" fmla="*/ 1 h 880"/>
                    <a:gd name="T4" fmla="*/ 0 w 1684"/>
                    <a:gd name="T5" fmla="*/ 1 h 880"/>
                    <a:gd name="T6" fmla="*/ 1 w 1684"/>
                    <a:gd name="T7" fmla="*/ 1 h 880"/>
                    <a:gd name="T8" fmla="*/ 3 w 1684"/>
                    <a:gd name="T9" fmla="*/ 2 h 880"/>
                    <a:gd name="T10" fmla="*/ 3 w 1684"/>
                    <a:gd name="T11" fmla="*/ 2 h 880"/>
                    <a:gd name="T12" fmla="*/ 4 w 1684"/>
                    <a:gd name="T13" fmla="*/ 2 h 880"/>
                    <a:gd name="T14" fmla="*/ 4 w 1684"/>
                    <a:gd name="T15" fmla="*/ 2 h 880"/>
                    <a:gd name="T16" fmla="*/ 3 w 1684"/>
                    <a:gd name="T17" fmla="*/ 2 h 880"/>
                    <a:gd name="T18" fmla="*/ 3 w 1684"/>
                    <a:gd name="T19" fmla="*/ 1 h 880"/>
                    <a:gd name="T20" fmla="*/ 3 w 1684"/>
                    <a:gd name="T21" fmla="*/ 2 h 880"/>
                    <a:gd name="T22" fmla="*/ 3 w 1684"/>
                    <a:gd name="T23" fmla="*/ 2 h 880"/>
                    <a:gd name="T24" fmla="*/ 4 w 1684"/>
                    <a:gd name="T25" fmla="*/ 2 h 880"/>
                    <a:gd name="T26" fmla="*/ 3 w 1684"/>
                    <a:gd name="T27" fmla="*/ 2 h 880"/>
                    <a:gd name="T28" fmla="*/ 3 w 1684"/>
                    <a:gd name="T29" fmla="*/ 2 h 880"/>
                    <a:gd name="T30" fmla="*/ 3 w 1684"/>
                    <a:gd name="T31" fmla="*/ 2 h 880"/>
                    <a:gd name="T32" fmla="*/ 3 w 1684"/>
                    <a:gd name="T33" fmla="*/ 2 h 880"/>
                    <a:gd name="T34" fmla="*/ 3 w 1684"/>
                    <a:gd name="T35" fmla="*/ 2 h 880"/>
                    <a:gd name="T36" fmla="*/ 3 w 1684"/>
                    <a:gd name="T37" fmla="*/ 2 h 880"/>
                    <a:gd name="T38" fmla="*/ 3 w 1684"/>
                    <a:gd name="T39" fmla="*/ 2 h 880"/>
                    <a:gd name="T40" fmla="*/ 1 w 1684"/>
                    <a:gd name="T41" fmla="*/ 1 h 880"/>
                    <a:gd name="T42" fmla="*/ 1 w 1684"/>
                    <a:gd name="T43" fmla="*/ 1 h 880"/>
                    <a:gd name="T44" fmla="*/ 1 w 1684"/>
                    <a:gd name="T45" fmla="*/ 1 h 880"/>
                    <a:gd name="T46" fmla="*/ 1 w 1684"/>
                    <a:gd name="T47" fmla="*/ 0 h 880"/>
                    <a:gd name="T48" fmla="*/ 1 w 1684"/>
                    <a:gd name="T49" fmla="*/ 0 h 880"/>
                    <a:gd name="T50" fmla="*/ 1 w 1684"/>
                    <a:gd name="T51" fmla="*/ 0 h 88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84" h="880">
                      <a:moveTo>
                        <a:pt x="156" y="0"/>
                      </a:moveTo>
                      <a:lnTo>
                        <a:pt x="63" y="52"/>
                      </a:lnTo>
                      <a:lnTo>
                        <a:pt x="0" y="208"/>
                      </a:lnTo>
                      <a:lnTo>
                        <a:pt x="67" y="358"/>
                      </a:lnTo>
                      <a:lnTo>
                        <a:pt x="1182" y="867"/>
                      </a:lnTo>
                      <a:lnTo>
                        <a:pt x="1422" y="835"/>
                      </a:lnTo>
                      <a:lnTo>
                        <a:pt x="1616" y="880"/>
                      </a:lnTo>
                      <a:lnTo>
                        <a:pt x="1684" y="808"/>
                      </a:lnTo>
                      <a:lnTo>
                        <a:pt x="1502" y="664"/>
                      </a:lnTo>
                      <a:lnTo>
                        <a:pt x="1428" y="512"/>
                      </a:lnTo>
                      <a:lnTo>
                        <a:pt x="1369" y="527"/>
                      </a:lnTo>
                      <a:lnTo>
                        <a:pt x="1439" y="664"/>
                      </a:lnTo>
                      <a:lnTo>
                        <a:pt x="1578" y="810"/>
                      </a:lnTo>
                      <a:lnTo>
                        <a:pt x="1413" y="787"/>
                      </a:lnTo>
                      <a:lnTo>
                        <a:pt x="1219" y="814"/>
                      </a:lnTo>
                      <a:lnTo>
                        <a:pt x="1255" y="650"/>
                      </a:lnTo>
                      <a:lnTo>
                        <a:pt x="1338" y="538"/>
                      </a:lnTo>
                      <a:lnTo>
                        <a:pt x="1241" y="552"/>
                      </a:lnTo>
                      <a:lnTo>
                        <a:pt x="1165" y="658"/>
                      </a:lnTo>
                      <a:lnTo>
                        <a:pt x="1139" y="791"/>
                      </a:lnTo>
                      <a:lnTo>
                        <a:pt x="107" y="310"/>
                      </a:lnTo>
                      <a:lnTo>
                        <a:pt x="80" y="215"/>
                      </a:lnTo>
                      <a:lnTo>
                        <a:pt x="103" y="95"/>
                      </a:lnTo>
                      <a:lnTo>
                        <a:pt x="217" y="0"/>
                      </a:lnTo>
                      <a:lnTo>
                        <a:pt x="156" y="0"/>
                      </a:lnTo>
                      <a:close/>
                    </a:path>
                  </a:pathLst>
                </a:custGeom>
                <a:solidFill>
                  <a:schemeClr val="accent2"/>
                </a:solidFill>
                <a:ln w="9525">
                  <a:noFill/>
                  <a:round/>
                  <a:headEnd/>
                  <a:tailEnd/>
                </a:ln>
              </p:spPr>
              <p:txBody>
                <a:bodyPr/>
                <a:lstStyle/>
                <a:p>
                  <a:endParaRPr lang="en-GB"/>
                </a:p>
              </p:txBody>
            </p:sp>
            <p:sp>
              <p:nvSpPr>
                <p:cNvPr id="1068" name="Freeform 31"/>
                <p:cNvSpPr>
                  <a:spLocks/>
                </p:cNvSpPr>
                <p:nvPr userDrawn="1"/>
              </p:nvSpPr>
              <p:spPr bwMode="auto">
                <a:xfrm>
                  <a:off x="106" y="3770"/>
                  <a:ext cx="80" cy="167"/>
                </a:xfrm>
                <a:custGeom>
                  <a:avLst/>
                  <a:gdLst>
                    <a:gd name="T0" fmla="*/ 1 w 160"/>
                    <a:gd name="T1" fmla="*/ 0 h 335"/>
                    <a:gd name="T2" fmla="*/ 1 w 160"/>
                    <a:gd name="T3" fmla="*/ 0 h 335"/>
                    <a:gd name="T4" fmla="*/ 0 w 160"/>
                    <a:gd name="T5" fmla="*/ 0 h 335"/>
                    <a:gd name="T6" fmla="*/ 1 w 160"/>
                    <a:gd name="T7" fmla="*/ 0 h 335"/>
                    <a:gd name="T8" fmla="*/ 1 w 160"/>
                    <a:gd name="T9" fmla="*/ 0 h 335"/>
                    <a:gd name="T10" fmla="*/ 1 w 160"/>
                    <a:gd name="T11" fmla="*/ 0 h 335"/>
                    <a:gd name="T12" fmla="*/ 1 w 160"/>
                    <a:gd name="T13" fmla="*/ 0 h 335"/>
                    <a:gd name="T14" fmla="*/ 1 w 160"/>
                    <a:gd name="T15" fmla="*/ 0 h 335"/>
                    <a:gd name="T16" fmla="*/ 1 w 160"/>
                    <a:gd name="T17" fmla="*/ 0 h 33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0" h="335">
                      <a:moveTo>
                        <a:pt x="116" y="0"/>
                      </a:moveTo>
                      <a:lnTo>
                        <a:pt x="19" y="106"/>
                      </a:lnTo>
                      <a:lnTo>
                        <a:pt x="0" y="230"/>
                      </a:lnTo>
                      <a:lnTo>
                        <a:pt x="33" y="314"/>
                      </a:lnTo>
                      <a:lnTo>
                        <a:pt x="94" y="335"/>
                      </a:lnTo>
                      <a:lnTo>
                        <a:pt x="76" y="154"/>
                      </a:lnTo>
                      <a:lnTo>
                        <a:pt x="160" y="17"/>
                      </a:lnTo>
                      <a:lnTo>
                        <a:pt x="116" y="0"/>
                      </a:lnTo>
                      <a:close/>
                    </a:path>
                  </a:pathLst>
                </a:custGeom>
                <a:solidFill>
                  <a:schemeClr val="accent2"/>
                </a:solidFill>
                <a:ln w="9525">
                  <a:noFill/>
                  <a:round/>
                  <a:headEnd/>
                  <a:tailEnd/>
                </a:ln>
              </p:spPr>
              <p:txBody>
                <a:bodyPr/>
                <a:lstStyle/>
                <a:p>
                  <a:endParaRPr lang="en-GB"/>
                </a:p>
              </p:txBody>
            </p:sp>
            <p:sp>
              <p:nvSpPr>
                <p:cNvPr id="1069" name="Freeform 32"/>
                <p:cNvSpPr>
                  <a:spLocks/>
                </p:cNvSpPr>
                <p:nvPr userDrawn="1"/>
              </p:nvSpPr>
              <p:spPr bwMode="auto">
                <a:xfrm>
                  <a:off x="449" y="3490"/>
                  <a:ext cx="322" cy="594"/>
                </a:xfrm>
                <a:custGeom>
                  <a:avLst/>
                  <a:gdLst>
                    <a:gd name="T0" fmla="*/ 1 w 642"/>
                    <a:gd name="T1" fmla="*/ 2 h 1188"/>
                    <a:gd name="T2" fmla="*/ 0 w 642"/>
                    <a:gd name="T3" fmla="*/ 1 h 1188"/>
                    <a:gd name="T4" fmla="*/ 1 w 642"/>
                    <a:gd name="T5" fmla="*/ 1 h 1188"/>
                    <a:gd name="T6" fmla="*/ 1 w 642"/>
                    <a:gd name="T7" fmla="*/ 0 h 1188"/>
                    <a:gd name="T8" fmla="*/ 1 w 642"/>
                    <a:gd name="T9" fmla="*/ 1 h 1188"/>
                    <a:gd name="T10" fmla="*/ 2 w 642"/>
                    <a:gd name="T11" fmla="*/ 3 h 1188"/>
                    <a:gd name="T12" fmla="*/ 2 w 642"/>
                    <a:gd name="T13" fmla="*/ 3 h 1188"/>
                    <a:gd name="T14" fmla="*/ 1 w 642"/>
                    <a:gd name="T15" fmla="*/ 1 h 1188"/>
                    <a:gd name="T16" fmla="*/ 1 w 642"/>
                    <a:gd name="T17" fmla="*/ 1 h 1188"/>
                    <a:gd name="T18" fmla="*/ 1 w 642"/>
                    <a:gd name="T19" fmla="*/ 1 h 1188"/>
                    <a:gd name="T20" fmla="*/ 1 w 642"/>
                    <a:gd name="T21" fmla="*/ 1 h 1188"/>
                    <a:gd name="T22" fmla="*/ 1 w 642"/>
                    <a:gd name="T23" fmla="*/ 2 h 1188"/>
                    <a:gd name="T24" fmla="*/ 1 w 642"/>
                    <a:gd name="T25" fmla="*/ 2 h 1188"/>
                    <a:gd name="T26" fmla="*/ 1 w 642"/>
                    <a:gd name="T27" fmla="*/ 2 h 118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642" h="1188">
                      <a:moveTo>
                        <a:pt x="218" y="896"/>
                      </a:moveTo>
                      <a:lnTo>
                        <a:pt x="0" y="124"/>
                      </a:lnTo>
                      <a:lnTo>
                        <a:pt x="81" y="38"/>
                      </a:lnTo>
                      <a:lnTo>
                        <a:pt x="258" y="0"/>
                      </a:lnTo>
                      <a:lnTo>
                        <a:pt x="399" y="57"/>
                      </a:lnTo>
                      <a:lnTo>
                        <a:pt x="642" y="1188"/>
                      </a:lnTo>
                      <a:lnTo>
                        <a:pt x="555" y="1091"/>
                      </a:lnTo>
                      <a:lnTo>
                        <a:pt x="355" y="97"/>
                      </a:lnTo>
                      <a:lnTo>
                        <a:pt x="226" y="61"/>
                      </a:lnTo>
                      <a:lnTo>
                        <a:pt x="119" y="74"/>
                      </a:lnTo>
                      <a:lnTo>
                        <a:pt x="76" y="141"/>
                      </a:lnTo>
                      <a:lnTo>
                        <a:pt x="306" y="924"/>
                      </a:lnTo>
                      <a:lnTo>
                        <a:pt x="218" y="896"/>
                      </a:lnTo>
                      <a:close/>
                    </a:path>
                  </a:pathLst>
                </a:custGeom>
                <a:solidFill>
                  <a:schemeClr val="accent2"/>
                </a:solidFill>
                <a:ln w="9525">
                  <a:noFill/>
                  <a:round/>
                  <a:headEnd/>
                  <a:tailEnd/>
                </a:ln>
              </p:spPr>
              <p:txBody>
                <a:bodyPr/>
                <a:lstStyle/>
                <a:p>
                  <a:endParaRPr lang="en-GB"/>
                </a:p>
              </p:txBody>
            </p:sp>
            <p:sp>
              <p:nvSpPr>
                <p:cNvPr id="1070" name="Freeform 33"/>
                <p:cNvSpPr>
                  <a:spLocks/>
                </p:cNvSpPr>
                <p:nvPr userDrawn="1"/>
              </p:nvSpPr>
              <p:spPr bwMode="auto">
                <a:xfrm>
                  <a:off x="578" y="3650"/>
                  <a:ext cx="96" cy="252"/>
                </a:xfrm>
                <a:custGeom>
                  <a:avLst/>
                  <a:gdLst>
                    <a:gd name="T0" fmla="*/ 0 w 192"/>
                    <a:gd name="T1" fmla="*/ 1 h 504"/>
                    <a:gd name="T2" fmla="*/ 1 w 192"/>
                    <a:gd name="T3" fmla="*/ 1 h 504"/>
                    <a:gd name="T4" fmla="*/ 1 w 192"/>
                    <a:gd name="T5" fmla="*/ 1 h 504"/>
                    <a:gd name="T6" fmla="*/ 1 w 192"/>
                    <a:gd name="T7" fmla="*/ 1 h 504"/>
                    <a:gd name="T8" fmla="*/ 1 w 192"/>
                    <a:gd name="T9" fmla="*/ 1 h 504"/>
                    <a:gd name="T10" fmla="*/ 1 w 192"/>
                    <a:gd name="T11" fmla="*/ 1 h 504"/>
                    <a:gd name="T12" fmla="*/ 1 w 192"/>
                    <a:gd name="T13" fmla="*/ 1 h 504"/>
                    <a:gd name="T14" fmla="*/ 1 w 192"/>
                    <a:gd name="T15" fmla="*/ 1 h 504"/>
                    <a:gd name="T16" fmla="*/ 1 w 192"/>
                    <a:gd name="T17" fmla="*/ 0 h 504"/>
                    <a:gd name="T18" fmla="*/ 0 w 192"/>
                    <a:gd name="T19" fmla="*/ 1 h 504"/>
                    <a:gd name="T20" fmla="*/ 0 w 192"/>
                    <a:gd name="T21" fmla="*/ 1 h 50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92" h="504">
                      <a:moveTo>
                        <a:pt x="0" y="27"/>
                      </a:moveTo>
                      <a:lnTo>
                        <a:pt x="76" y="194"/>
                      </a:lnTo>
                      <a:lnTo>
                        <a:pt x="113" y="318"/>
                      </a:lnTo>
                      <a:lnTo>
                        <a:pt x="116" y="504"/>
                      </a:lnTo>
                      <a:lnTo>
                        <a:pt x="192" y="504"/>
                      </a:lnTo>
                      <a:lnTo>
                        <a:pt x="187" y="360"/>
                      </a:lnTo>
                      <a:lnTo>
                        <a:pt x="162" y="208"/>
                      </a:lnTo>
                      <a:lnTo>
                        <a:pt x="99" y="59"/>
                      </a:lnTo>
                      <a:lnTo>
                        <a:pt x="63" y="0"/>
                      </a:lnTo>
                      <a:lnTo>
                        <a:pt x="0" y="27"/>
                      </a:lnTo>
                      <a:close/>
                    </a:path>
                  </a:pathLst>
                </a:custGeom>
                <a:solidFill>
                  <a:schemeClr val="accent2"/>
                </a:solidFill>
                <a:ln w="9525">
                  <a:noFill/>
                  <a:round/>
                  <a:headEnd/>
                  <a:tailEnd/>
                </a:ln>
              </p:spPr>
              <p:txBody>
                <a:bodyPr/>
                <a:lstStyle/>
                <a:p>
                  <a:endParaRPr lang="en-GB"/>
                </a:p>
              </p:txBody>
            </p:sp>
            <p:sp>
              <p:nvSpPr>
                <p:cNvPr id="1071" name="Freeform 34"/>
                <p:cNvSpPr>
                  <a:spLocks/>
                </p:cNvSpPr>
                <p:nvPr userDrawn="1"/>
              </p:nvSpPr>
              <p:spPr bwMode="auto">
                <a:xfrm>
                  <a:off x="328" y="3630"/>
                  <a:ext cx="195" cy="135"/>
                </a:xfrm>
                <a:custGeom>
                  <a:avLst/>
                  <a:gdLst>
                    <a:gd name="T0" fmla="*/ 1 w 390"/>
                    <a:gd name="T1" fmla="*/ 0 h 269"/>
                    <a:gd name="T2" fmla="*/ 1 w 390"/>
                    <a:gd name="T3" fmla="*/ 1 h 269"/>
                    <a:gd name="T4" fmla="*/ 1 w 390"/>
                    <a:gd name="T5" fmla="*/ 1 h 269"/>
                    <a:gd name="T6" fmla="*/ 0 w 390"/>
                    <a:gd name="T7" fmla="*/ 1 h 269"/>
                    <a:gd name="T8" fmla="*/ 0 w 390"/>
                    <a:gd name="T9" fmla="*/ 1 h 269"/>
                    <a:gd name="T10" fmla="*/ 1 w 390"/>
                    <a:gd name="T11" fmla="*/ 1 h 269"/>
                    <a:gd name="T12" fmla="*/ 1 w 390"/>
                    <a:gd name="T13" fmla="*/ 1 h 269"/>
                    <a:gd name="T14" fmla="*/ 1 w 390"/>
                    <a:gd name="T15" fmla="*/ 1 h 269"/>
                    <a:gd name="T16" fmla="*/ 1 w 390"/>
                    <a:gd name="T17" fmla="*/ 1 h 269"/>
                    <a:gd name="T18" fmla="*/ 1 w 390"/>
                    <a:gd name="T19" fmla="*/ 1 h 269"/>
                    <a:gd name="T20" fmla="*/ 1 w 390"/>
                    <a:gd name="T21" fmla="*/ 1 h 269"/>
                    <a:gd name="T22" fmla="*/ 1 w 390"/>
                    <a:gd name="T23" fmla="*/ 0 h 269"/>
                    <a:gd name="T24" fmla="*/ 1 w 390"/>
                    <a:gd name="T25" fmla="*/ 0 h 26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90" h="269">
                      <a:moveTo>
                        <a:pt x="297" y="0"/>
                      </a:moveTo>
                      <a:lnTo>
                        <a:pt x="257" y="17"/>
                      </a:lnTo>
                      <a:lnTo>
                        <a:pt x="253" y="66"/>
                      </a:lnTo>
                      <a:lnTo>
                        <a:pt x="0" y="169"/>
                      </a:lnTo>
                      <a:lnTo>
                        <a:pt x="0" y="222"/>
                      </a:lnTo>
                      <a:lnTo>
                        <a:pt x="284" y="226"/>
                      </a:lnTo>
                      <a:lnTo>
                        <a:pt x="320" y="269"/>
                      </a:lnTo>
                      <a:lnTo>
                        <a:pt x="390" y="266"/>
                      </a:lnTo>
                      <a:lnTo>
                        <a:pt x="383" y="190"/>
                      </a:lnTo>
                      <a:lnTo>
                        <a:pt x="116" y="176"/>
                      </a:lnTo>
                      <a:lnTo>
                        <a:pt x="333" y="89"/>
                      </a:lnTo>
                      <a:lnTo>
                        <a:pt x="297" y="0"/>
                      </a:lnTo>
                      <a:close/>
                    </a:path>
                  </a:pathLst>
                </a:custGeom>
                <a:solidFill>
                  <a:schemeClr val="accent2"/>
                </a:solidFill>
                <a:ln w="9525">
                  <a:noFill/>
                  <a:round/>
                  <a:headEnd/>
                  <a:tailEnd/>
                </a:ln>
              </p:spPr>
              <p:txBody>
                <a:bodyPr/>
                <a:lstStyle/>
                <a:p>
                  <a:endParaRPr lang="en-GB"/>
                </a:p>
              </p:txBody>
            </p:sp>
            <p:sp>
              <p:nvSpPr>
                <p:cNvPr id="1072" name="Freeform 35"/>
                <p:cNvSpPr>
                  <a:spLocks/>
                </p:cNvSpPr>
                <p:nvPr userDrawn="1"/>
              </p:nvSpPr>
              <p:spPr bwMode="auto">
                <a:xfrm>
                  <a:off x="658" y="3538"/>
                  <a:ext cx="471" cy="212"/>
                </a:xfrm>
                <a:custGeom>
                  <a:avLst/>
                  <a:gdLst>
                    <a:gd name="T0" fmla="*/ 0 w 941"/>
                    <a:gd name="T1" fmla="*/ 1 h 424"/>
                    <a:gd name="T2" fmla="*/ 2 w 941"/>
                    <a:gd name="T3" fmla="*/ 0 h 424"/>
                    <a:gd name="T4" fmla="*/ 2 w 941"/>
                    <a:gd name="T5" fmla="*/ 1 h 424"/>
                    <a:gd name="T6" fmla="*/ 2 w 941"/>
                    <a:gd name="T7" fmla="*/ 1 h 424"/>
                    <a:gd name="T8" fmla="*/ 2 w 941"/>
                    <a:gd name="T9" fmla="*/ 1 h 424"/>
                    <a:gd name="T10" fmla="*/ 1 w 941"/>
                    <a:gd name="T11" fmla="*/ 1 h 424"/>
                    <a:gd name="T12" fmla="*/ 1 w 941"/>
                    <a:gd name="T13" fmla="*/ 1 h 424"/>
                    <a:gd name="T14" fmla="*/ 2 w 941"/>
                    <a:gd name="T15" fmla="*/ 1 h 424"/>
                    <a:gd name="T16" fmla="*/ 2 w 941"/>
                    <a:gd name="T17" fmla="*/ 1 h 424"/>
                    <a:gd name="T18" fmla="*/ 2 w 941"/>
                    <a:gd name="T19" fmla="*/ 1 h 424"/>
                    <a:gd name="T20" fmla="*/ 0 w 941"/>
                    <a:gd name="T21" fmla="*/ 1 h 424"/>
                    <a:gd name="T22" fmla="*/ 0 w 941"/>
                    <a:gd name="T23" fmla="*/ 1 h 424"/>
                    <a:gd name="T24" fmla="*/ 0 w 941"/>
                    <a:gd name="T25" fmla="*/ 1 h 42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941" h="424">
                      <a:moveTo>
                        <a:pt x="0" y="131"/>
                      </a:moveTo>
                      <a:lnTo>
                        <a:pt x="863" y="0"/>
                      </a:lnTo>
                      <a:lnTo>
                        <a:pt x="926" y="78"/>
                      </a:lnTo>
                      <a:lnTo>
                        <a:pt x="941" y="181"/>
                      </a:lnTo>
                      <a:lnTo>
                        <a:pt x="903" y="282"/>
                      </a:lnTo>
                      <a:lnTo>
                        <a:pt x="57" y="424"/>
                      </a:lnTo>
                      <a:lnTo>
                        <a:pt x="53" y="384"/>
                      </a:lnTo>
                      <a:lnTo>
                        <a:pt x="863" y="242"/>
                      </a:lnTo>
                      <a:lnTo>
                        <a:pt x="893" y="145"/>
                      </a:lnTo>
                      <a:lnTo>
                        <a:pt x="840" y="57"/>
                      </a:lnTo>
                      <a:lnTo>
                        <a:pt x="0" y="185"/>
                      </a:lnTo>
                      <a:lnTo>
                        <a:pt x="0" y="131"/>
                      </a:lnTo>
                      <a:close/>
                    </a:path>
                  </a:pathLst>
                </a:custGeom>
                <a:solidFill>
                  <a:schemeClr val="accent2"/>
                </a:solidFill>
                <a:ln w="9525">
                  <a:noFill/>
                  <a:round/>
                  <a:headEnd/>
                  <a:tailEnd/>
                </a:ln>
              </p:spPr>
              <p:txBody>
                <a:bodyPr/>
                <a:lstStyle/>
                <a:p>
                  <a:endParaRPr lang="en-GB"/>
                </a:p>
              </p:txBody>
            </p:sp>
            <p:sp>
              <p:nvSpPr>
                <p:cNvPr id="1073" name="Freeform 36"/>
                <p:cNvSpPr>
                  <a:spLocks/>
                </p:cNvSpPr>
                <p:nvPr userDrawn="1"/>
              </p:nvSpPr>
              <p:spPr bwMode="auto">
                <a:xfrm>
                  <a:off x="717" y="3606"/>
                  <a:ext cx="245" cy="86"/>
                </a:xfrm>
                <a:custGeom>
                  <a:avLst/>
                  <a:gdLst>
                    <a:gd name="T0" fmla="*/ 0 w 488"/>
                    <a:gd name="T1" fmla="*/ 0 h 173"/>
                    <a:gd name="T2" fmla="*/ 1 w 488"/>
                    <a:gd name="T3" fmla="*/ 0 h 173"/>
                    <a:gd name="T4" fmla="*/ 1 w 488"/>
                    <a:gd name="T5" fmla="*/ 0 h 173"/>
                    <a:gd name="T6" fmla="*/ 1 w 488"/>
                    <a:gd name="T7" fmla="*/ 0 h 173"/>
                    <a:gd name="T8" fmla="*/ 1 w 488"/>
                    <a:gd name="T9" fmla="*/ 0 h 173"/>
                    <a:gd name="T10" fmla="*/ 1 w 488"/>
                    <a:gd name="T11" fmla="*/ 0 h 173"/>
                    <a:gd name="T12" fmla="*/ 1 w 488"/>
                    <a:gd name="T13" fmla="*/ 0 h 173"/>
                    <a:gd name="T14" fmla="*/ 1 w 488"/>
                    <a:gd name="T15" fmla="*/ 0 h 173"/>
                    <a:gd name="T16" fmla="*/ 1 w 488"/>
                    <a:gd name="T17" fmla="*/ 0 h 173"/>
                    <a:gd name="T18" fmla="*/ 1 w 488"/>
                    <a:gd name="T19" fmla="*/ 0 h 173"/>
                    <a:gd name="T20" fmla="*/ 1 w 488"/>
                    <a:gd name="T21" fmla="*/ 0 h 173"/>
                    <a:gd name="T22" fmla="*/ 1 w 488"/>
                    <a:gd name="T23" fmla="*/ 0 h 173"/>
                    <a:gd name="T24" fmla="*/ 1 w 488"/>
                    <a:gd name="T25" fmla="*/ 0 h 173"/>
                    <a:gd name="T26" fmla="*/ 1 w 488"/>
                    <a:gd name="T27" fmla="*/ 0 h 173"/>
                    <a:gd name="T28" fmla="*/ 0 w 488"/>
                    <a:gd name="T29" fmla="*/ 0 h 173"/>
                    <a:gd name="T30" fmla="*/ 0 w 488"/>
                    <a:gd name="T31" fmla="*/ 0 h 17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88" h="173">
                      <a:moveTo>
                        <a:pt x="0" y="126"/>
                      </a:moveTo>
                      <a:lnTo>
                        <a:pt x="66" y="173"/>
                      </a:lnTo>
                      <a:lnTo>
                        <a:pt x="222" y="166"/>
                      </a:lnTo>
                      <a:lnTo>
                        <a:pt x="418" y="116"/>
                      </a:lnTo>
                      <a:lnTo>
                        <a:pt x="488" y="42"/>
                      </a:lnTo>
                      <a:lnTo>
                        <a:pt x="443" y="2"/>
                      </a:lnTo>
                      <a:lnTo>
                        <a:pt x="253" y="0"/>
                      </a:lnTo>
                      <a:lnTo>
                        <a:pt x="110" y="12"/>
                      </a:lnTo>
                      <a:lnTo>
                        <a:pt x="15" y="76"/>
                      </a:lnTo>
                      <a:lnTo>
                        <a:pt x="112" y="95"/>
                      </a:lnTo>
                      <a:lnTo>
                        <a:pt x="275" y="53"/>
                      </a:lnTo>
                      <a:lnTo>
                        <a:pt x="416" y="53"/>
                      </a:lnTo>
                      <a:lnTo>
                        <a:pt x="268" y="110"/>
                      </a:lnTo>
                      <a:lnTo>
                        <a:pt x="142" y="126"/>
                      </a:lnTo>
                      <a:lnTo>
                        <a:pt x="0" y="126"/>
                      </a:lnTo>
                      <a:close/>
                    </a:path>
                  </a:pathLst>
                </a:custGeom>
                <a:solidFill>
                  <a:schemeClr val="accent2"/>
                </a:solidFill>
                <a:ln w="9525">
                  <a:noFill/>
                  <a:round/>
                  <a:headEnd/>
                  <a:tailEnd/>
                </a:ln>
              </p:spPr>
              <p:txBody>
                <a:bodyPr/>
                <a:lstStyle/>
                <a:p>
                  <a:endParaRPr lang="en-GB"/>
                </a:p>
              </p:txBody>
            </p:sp>
          </p:grpSp>
        </p:grpSp>
      </p:grpSp>
      <p:grpSp>
        <p:nvGrpSpPr>
          <p:cNvPr id="1035" name="Group 37"/>
          <p:cNvGrpSpPr>
            <a:grpSpLocks/>
          </p:cNvGrpSpPr>
          <p:nvPr/>
        </p:nvGrpSpPr>
        <p:grpSpPr bwMode="auto">
          <a:xfrm>
            <a:off x="8680450" y="2116138"/>
            <a:ext cx="385763" cy="4308475"/>
            <a:chOff x="5468" y="1333"/>
            <a:chExt cx="243" cy="2714"/>
          </a:xfrm>
        </p:grpSpPr>
        <p:sp>
          <p:nvSpPr>
            <p:cNvPr id="1049" name="Freeform 38"/>
            <p:cNvSpPr>
              <a:spLocks/>
            </p:cNvSpPr>
            <p:nvPr userDrawn="1"/>
          </p:nvSpPr>
          <p:spPr bwMode="auto">
            <a:xfrm flipH="1">
              <a:off x="5468" y="2620"/>
              <a:ext cx="205" cy="1427"/>
            </a:xfrm>
            <a:custGeom>
              <a:avLst/>
              <a:gdLst>
                <a:gd name="T0" fmla="*/ 0 w 772"/>
                <a:gd name="T1" fmla="*/ 2 h 3266"/>
                <a:gd name="T2" fmla="*/ 0 w 772"/>
                <a:gd name="T3" fmla="*/ 2 h 3266"/>
                <a:gd name="T4" fmla="*/ 0 w 772"/>
                <a:gd name="T5" fmla="*/ 1 h 3266"/>
                <a:gd name="T6" fmla="*/ 0 w 772"/>
                <a:gd name="T7" fmla="*/ 1 h 3266"/>
                <a:gd name="T8" fmla="*/ 0 w 772"/>
                <a:gd name="T9" fmla="*/ 1 h 3266"/>
                <a:gd name="T10" fmla="*/ 0 w 772"/>
                <a:gd name="T11" fmla="*/ 1 h 3266"/>
                <a:gd name="T12" fmla="*/ 0 w 772"/>
                <a:gd name="T13" fmla="*/ 1 h 3266"/>
                <a:gd name="T14" fmla="*/ 0 w 772"/>
                <a:gd name="T15" fmla="*/ 1 h 3266"/>
                <a:gd name="T16" fmla="*/ 0 w 772"/>
                <a:gd name="T17" fmla="*/ 1 h 3266"/>
                <a:gd name="T18" fmla="*/ 0 w 772"/>
                <a:gd name="T19" fmla="*/ 1 h 3266"/>
                <a:gd name="T20" fmla="*/ 0 w 772"/>
                <a:gd name="T21" fmla="*/ 0 h 3266"/>
                <a:gd name="T22" fmla="*/ 0 w 772"/>
                <a:gd name="T23" fmla="*/ 0 h 3266"/>
                <a:gd name="T24" fmla="*/ 0 w 772"/>
                <a:gd name="T25" fmla="*/ 0 h 3266"/>
                <a:gd name="T26" fmla="*/ 0 w 772"/>
                <a:gd name="T27" fmla="*/ 0 h 3266"/>
                <a:gd name="T28" fmla="*/ 0 w 772"/>
                <a:gd name="T29" fmla="*/ 0 h 3266"/>
                <a:gd name="T30" fmla="*/ 0 w 772"/>
                <a:gd name="T31" fmla="*/ 0 h 3266"/>
                <a:gd name="T32" fmla="*/ 0 w 772"/>
                <a:gd name="T33" fmla="*/ 0 h 3266"/>
                <a:gd name="T34" fmla="*/ 0 w 772"/>
                <a:gd name="T35" fmla="*/ 0 h 3266"/>
                <a:gd name="T36" fmla="*/ 0 w 772"/>
                <a:gd name="T37" fmla="*/ 0 h 3266"/>
                <a:gd name="T38" fmla="*/ 0 w 772"/>
                <a:gd name="T39" fmla="*/ 0 h 3266"/>
                <a:gd name="T40" fmla="*/ 0 w 772"/>
                <a:gd name="T41" fmla="*/ 0 h 3266"/>
                <a:gd name="T42" fmla="*/ 0 w 772"/>
                <a:gd name="T43" fmla="*/ 1 h 3266"/>
                <a:gd name="T44" fmla="*/ 0 w 772"/>
                <a:gd name="T45" fmla="*/ 1 h 3266"/>
                <a:gd name="T46" fmla="*/ 0 w 772"/>
                <a:gd name="T47" fmla="*/ 1 h 3266"/>
                <a:gd name="T48" fmla="*/ 0 w 772"/>
                <a:gd name="T49" fmla="*/ 1 h 3266"/>
                <a:gd name="T50" fmla="*/ 0 w 772"/>
                <a:gd name="T51" fmla="*/ 1 h 3266"/>
                <a:gd name="T52" fmla="*/ 0 w 772"/>
                <a:gd name="T53" fmla="*/ 1 h 3266"/>
                <a:gd name="T54" fmla="*/ 0 w 772"/>
                <a:gd name="T55" fmla="*/ 1 h 3266"/>
                <a:gd name="T56" fmla="*/ 0 w 772"/>
                <a:gd name="T57" fmla="*/ 2 h 3266"/>
                <a:gd name="T58" fmla="*/ 0 w 772"/>
                <a:gd name="T59" fmla="*/ 2 h 3266"/>
                <a:gd name="T60" fmla="*/ 0 w 772"/>
                <a:gd name="T61" fmla="*/ 2 h 3266"/>
                <a:gd name="T62" fmla="*/ 0 w 772"/>
                <a:gd name="T63" fmla="*/ 2 h 3266"/>
                <a:gd name="T64" fmla="*/ 0 w 772"/>
                <a:gd name="T65" fmla="*/ 2 h 326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772" h="3266">
                  <a:moveTo>
                    <a:pt x="692" y="3156"/>
                  </a:moveTo>
                  <a:lnTo>
                    <a:pt x="380" y="2945"/>
                  </a:lnTo>
                  <a:lnTo>
                    <a:pt x="319" y="2783"/>
                  </a:lnTo>
                  <a:lnTo>
                    <a:pt x="371" y="2542"/>
                  </a:lnTo>
                  <a:lnTo>
                    <a:pt x="591" y="2251"/>
                  </a:lnTo>
                  <a:lnTo>
                    <a:pt x="641" y="2070"/>
                  </a:lnTo>
                  <a:lnTo>
                    <a:pt x="591" y="1948"/>
                  </a:lnTo>
                  <a:lnTo>
                    <a:pt x="401" y="1859"/>
                  </a:lnTo>
                  <a:lnTo>
                    <a:pt x="361" y="1747"/>
                  </a:lnTo>
                  <a:lnTo>
                    <a:pt x="430" y="1587"/>
                  </a:lnTo>
                  <a:lnTo>
                    <a:pt x="741" y="1156"/>
                  </a:lnTo>
                  <a:lnTo>
                    <a:pt x="772" y="945"/>
                  </a:lnTo>
                  <a:lnTo>
                    <a:pt x="692" y="713"/>
                  </a:lnTo>
                  <a:lnTo>
                    <a:pt x="430" y="603"/>
                  </a:lnTo>
                  <a:lnTo>
                    <a:pt x="200" y="422"/>
                  </a:lnTo>
                  <a:lnTo>
                    <a:pt x="0" y="0"/>
                  </a:lnTo>
                  <a:lnTo>
                    <a:pt x="29" y="382"/>
                  </a:lnTo>
                  <a:lnTo>
                    <a:pt x="179" y="612"/>
                  </a:lnTo>
                  <a:lnTo>
                    <a:pt x="380" y="753"/>
                  </a:lnTo>
                  <a:lnTo>
                    <a:pt x="601" y="833"/>
                  </a:lnTo>
                  <a:lnTo>
                    <a:pt x="612" y="1044"/>
                  </a:lnTo>
                  <a:lnTo>
                    <a:pt x="500" y="1266"/>
                  </a:lnTo>
                  <a:lnTo>
                    <a:pt x="240" y="1658"/>
                  </a:lnTo>
                  <a:lnTo>
                    <a:pt x="230" y="1909"/>
                  </a:lnTo>
                  <a:lnTo>
                    <a:pt x="471" y="2049"/>
                  </a:lnTo>
                  <a:lnTo>
                    <a:pt x="460" y="2180"/>
                  </a:lnTo>
                  <a:lnTo>
                    <a:pt x="249" y="2452"/>
                  </a:lnTo>
                  <a:lnTo>
                    <a:pt x="160" y="2713"/>
                  </a:lnTo>
                  <a:lnTo>
                    <a:pt x="240" y="2994"/>
                  </a:lnTo>
                  <a:lnTo>
                    <a:pt x="430" y="3144"/>
                  </a:lnTo>
                  <a:lnTo>
                    <a:pt x="671" y="3266"/>
                  </a:lnTo>
                  <a:lnTo>
                    <a:pt x="692" y="3156"/>
                  </a:lnTo>
                  <a:close/>
                </a:path>
              </a:pathLst>
            </a:custGeom>
            <a:solidFill>
              <a:schemeClr val="folHlink"/>
            </a:solidFill>
            <a:ln w="9525">
              <a:noFill/>
              <a:round/>
              <a:headEnd/>
              <a:tailEnd/>
            </a:ln>
          </p:spPr>
          <p:txBody>
            <a:bodyPr/>
            <a:lstStyle/>
            <a:p>
              <a:endParaRPr lang="en-GB"/>
            </a:p>
          </p:txBody>
        </p:sp>
        <p:sp>
          <p:nvSpPr>
            <p:cNvPr id="1050" name="Freeform 39"/>
            <p:cNvSpPr>
              <a:spLocks/>
            </p:cNvSpPr>
            <p:nvPr userDrawn="1"/>
          </p:nvSpPr>
          <p:spPr bwMode="auto">
            <a:xfrm flipH="1">
              <a:off x="5506" y="1333"/>
              <a:ext cx="205" cy="1633"/>
            </a:xfrm>
            <a:custGeom>
              <a:avLst/>
              <a:gdLst>
                <a:gd name="T0" fmla="*/ 0 w 772"/>
                <a:gd name="T1" fmla="*/ 7 h 3266"/>
                <a:gd name="T2" fmla="*/ 0 w 772"/>
                <a:gd name="T3" fmla="*/ 6 h 3266"/>
                <a:gd name="T4" fmla="*/ 0 w 772"/>
                <a:gd name="T5" fmla="*/ 6 h 3266"/>
                <a:gd name="T6" fmla="*/ 0 w 772"/>
                <a:gd name="T7" fmla="*/ 5 h 3266"/>
                <a:gd name="T8" fmla="*/ 0 w 772"/>
                <a:gd name="T9" fmla="*/ 5 h 3266"/>
                <a:gd name="T10" fmla="*/ 0 w 772"/>
                <a:gd name="T11" fmla="*/ 5 h 3266"/>
                <a:gd name="T12" fmla="*/ 0 w 772"/>
                <a:gd name="T13" fmla="*/ 4 h 3266"/>
                <a:gd name="T14" fmla="*/ 0 w 772"/>
                <a:gd name="T15" fmla="*/ 4 h 3266"/>
                <a:gd name="T16" fmla="*/ 0 w 772"/>
                <a:gd name="T17" fmla="*/ 4 h 3266"/>
                <a:gd name="T18" fmla="*/ 0 w 772"/>
                <a:gd name="T19" fmla="*/ 4 h 3266"/>
                <a:gd name="T20" fmla="*/ 0 w 772"/>
                <a:gd name="T21" fmla="*/ 3 h 3266"/>
                <a:gd name="T22" fmla="*/ 0 w 772"/>
                <a:gd name="T23" fmla="*/ 2 h 3266"/>
                <a:gd name="T24" fmla="*/ 0 w 772"/>
                <a:gd name="T25" fmla="*/ 2 h 3266"/>
                <a:gd name="T26" fmla="*/ 0 w 772"/>
                <a:gd name="T27" fmla="*/ 2 h 3266"/>
                <a:gd name="T28" fmla="*/ 0 w 772"/>
                <a:gd name="T29" fmla="*/ 1 h 3266"/>
                <a:gd name="T30" fmla="*/ 0 w 772"/>
                <a:gd name="T31" fmla="*/ 0 h 3266"/>
                <a:gd name="T32" fmla="*/ 0 w 772"/>
                <a:gd name="T33" fmla="*/ 1 h 3266"/>
                <a:gd name="T34" fmla="*/ 0 w 772"/>
                <a:gd name="T35" fmla="*/ 2 h 3266"/>
                <a:gd name="T36" fmla="*/ 0 w 772"/>
                <a:gd name="T37" fmla="*/ 2 h 3266"/>
                <a:gd name="T38" fmla="*/ 0 w 772"/>
                <a:gd name="T39" fmla="*/ 2 h 3266"/>
                <a:gd name="T40" fmla="*/ 0 w 772"/>
                <a:gd name="T41" fmla="*/ 3 h 3266"/>
                <a:gd name="T42" fmla="*/ 0 w 772"/>
                <a:gd name="T43" fmla="*/ 3 h 3266"/>
                <a:gd name="T44" fmla="*/ 0 w 772"/>
                <a:gd name="T45" fmla="*/ 4 h 3266"/>
                <a:gd name="T46" fmla="*/ 0 w 772"/>
                <a:gd name="T47" fmla="*/ 4 h 3266"/>
                <a:gd name="T48" fmla="*/ 0 w 772"/>
                <a:gd name="T49" fmla="*/ 5 h 3266"/>
                <a:gd name="T50" fmla="*/ 0 w 772"/>
                <a:gd name="T51" fmla="*/ 5 h 3266"/>
                <a:gd name="T52" fmla="*/ 0 w 772"/>
                <a:gd name="T53" fmla="*/ 5 h 3266"/>
                <a:gd name="T54" fmla="*/ 0 w 772"/>
                <a:gd name="T55" fmla="*/ 6 h 3266"/>
                <a:gd name="T56" fmla="*/ 0 w 772"/>
                <a:gd name="T57" fmla="*/ 6 h 3266"/>
                <a:gd name="T58" fmla="*/ 0 w 772"/>
                <a:gd name="T59" fmla="*/ 7 h 3266"/>
                <a:gd name="T60" fmla="*/ 0 w 772"/>
                <a:gd name="T61" fmla="*/ 7 h 3266"/>
                <a:gd name="T62" fmla="*/ 0 w 772"/>
                <a:gd name="T63" fmla="*/ 7 h 3266"/>
                <a:gd name="T64" fmla="*/ 0 w 772"/>
                <a:gd name="T65" fmla="*/ 7 h 326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772" h="3266">
                  <a:moveTo>
                    <a:pt x="692" y="3156"/>
                  </a:moveTo>
                  <a:lnTo>
                    <a:pt x="380" y="2945"/>
                  </a:lnTo>
                  <a:lnTo>
                    <a:pt x="319" y="2783"/>
                  </a:lnTo>
                  <a:lnTo>
                    <a:pt x="371" y="2542"/>
                  </a:lnTo>
                  <a:lnTo>
                    <a:pt x="591" y="2251"/>
                  </a:lnTo>
                  <a:lnTo>
                    <a:pt x="641" y="2070"/>
                  </a:lnTo>
                  <a:lnTo>
                    <a:pt x="591" y="1948"/>
                  </a:lnTo>
                  <a:lnTo>
                    <a:pt x="401" y="1859"/>
                  </a:lnTo>
                  <a:lnTo>
                    <a:pt x="361" y="1747"/>
                  </a:lnTo>
                  <a:lnTo>
                    <a:pt x="430" y="1587"/>
                  </a:lnTo>
                  <a:lnTo>
                    <a:pt x="741" y="1156"/>
                  </a:lnTo>
                  <a:lnTo>
                    <a:pt x="772" y="945"/>
                  </a:lnTo>
                  <a:lnTo>
                    <a:pt x="692" y="713"/>
                  </a:lnTo>
                  <a:lnTo>
                    <a:pt x="430" y="603"/>
                  </a:lnTo>
                  <a:lnTo>
                    <a:pt x="200" y="422"/>
                  </a:lnTo>
                  <a:lnTo>
                    <a:pt x="0" y="0"/>
                  </a:lnTo>
                  <a:lnTo>
                    <a:pt x="29" y="382"/>
                  </a:lnTo>
                  <a:lnTo>
                    <a:pt x="179" y="612"/>
                  </a:lnTo>
                  <a:lnTo>
                    <a:pt x="380" y="753"/>
                  </a:lnTo>
                  <a:lnTo>
                    <a:pt x="601" y="833"/>
                  </a:lnTo>
                  <a:lnTo>
                    <a:pt x="612" y="1044"/>
                  </a:lnTo>
                  <a:lnTo>
                    <a:pt x="500" y="1266"/>
                  </a:lnTo>
                  <a:lnTo>
                    <a:pt x="240" y="1658"/>
                  </a:lnTo>
                  <a:lnTo>
                    <a:pt x="230" y="1909"/>
                  </a:lnTo>
                  <a:lnTo>
                    <a:pt x="471" y="2049"/>
                  </a:lnTo>
                  <a:lnTo>
                    <a:pt x="460" y="2180"/>
                  </a:lnTo>
                  <a:lnTo>
                    <a:pt x="249" y="2452"/>
                  </a:lnTo>
                  <a:lnTo>
                    <a:pt x="160" y="2713"/>
                  </a:lnTo>
                  <a:lnTo>
                    <a:pt x="240" y="2994"/>
                  </a:lnTo>
                  <a:lnTo>
                    <a:pt x="430" y="3144"/>
                  </a:lnTo>
                  <a:lnTo>
                    <a:pt x="671" y="3266"/>
                  </a:lnTo>
                  <a:lnTo>
                    <a:pt x="692" y="3156"/>
                  </a:lnTo>
                  <a:close/>
                </a:path>
              </a:pathLst>
            </a:custGeom>
            <a:solidFill>
              <a:schemeClr val="folHlink"/>
            </a:solidFill>
            <a:ln w="9525">
              <a:noFill/>
              <a:round/>
              <a:headEnd/>
              <a:tailEnd/>
            </a:ln>
          </p:spPr>
          <p:txBody>
            <a:bodyPr/>
            <a:lstStyle/>
            <a:p>
              <a:endParaRPr lang="en-GB"/>
            </a:p>
          </p:txBody>
        </p:sp>
      </p:grpSp>
      <p:grpSp>
        <p:nvGrpSpPr>
          <p:cNvPr id="1036" name="Group 40"/>
          <p:cNvGrpSpPr>
            <a:grpSpLocks/>
          </p:cNvGrpSpPr>
          <p:nvPr/>
        </p:nvGrpSpPr>
        <p:grpSpPr bwMode="auto">
          <a:xfrm>
            <a:off x="7318375" y="90488"/>
            <a:ext cx="2133600" cy="1911350"/>
            <a:chOff x="4610" y="57"/>
            <a:chExt cx="1344" cy="1204"/>
          </a:xfrm>
        </p:grpSpPr>
        <p:grpSp>
          <p:nvGrpSpPr>
            <p:cNvPr id="1037" name="Group 41"/>
            <p:cNvGrpSpPr>
              <a:grpSpLocks/>
            </p:cNvGrpSpPr>
            <p:nvPr userDrawn="1"/>
          </p:nvGrpSpPr>
          <p:grpSpPr bwMode="auto">
            <a:xfrm>
              <a:off x="4610" y="57"/>
              <a:ext cx="1344" cy="1204"/>
              <a:chOff x="4610" y="57"/>
              <a:chExt cx="1344" cy="1204"/>
            </a:xfrm>
          </p:grpSpPr>
          <p:sp>
            <p:nvSpPr>
              <p:cNvPr id="1039" name="Freeform 42"/>
              <p:cNvSpPr>
                <a:spLocks/>
              </p:cNvSpPr>
              <p:nvPr userDrawn="1"/>
            </p:nvSpPr>
            <p:spPr bwMode="auto">
              <a:xfrm rot="-3172564">
                <a:off x="5430" y="1086"/>
                <a:ext cx="62" cy="288"/>
              </a:xfrm>
              <a:custGeom>
                <a:avLst/>
                <a:gdLst>
                  <a:gd name="T0" fmla="*/ 0 w 245"/>
                  <a:gd name="T1" fmla="*/ 0 h 806"/>
                  <a:gd name="T2" fmla="*/ 0 w 245"/>
                  <a:gd name="T3" fmla="*/ 0 h 806"/>
                  <a:gd name="T4" fmla="*/ 0 w 245"/>
                  <a:gd name="T5" fmla="*/ 0 h 806"/>
                  <a:gd name="T6" fmla="*/ 0 w 245"/>
                  <a:gd name="T7" fmla="*/ 0 h 806"/>
                  <a:gd name="T8" fmla="*/ 0 w 245"/>
                  <a:gd name="T9" fmla="*/ 0 h 806"/>
                  <a:gd name="T10" fmla="*/ 0 w 245"/>
                  <a:gd name="T11" fmla="*/ 0 h 806"/>
                  <a:gd name="T12" fmla="*/ 0 w 245"/>
                  <a:gd name="T13" fmla="*/ 0 h 806"/>
                  <a:gd name="T14" fmla="*/ 0 w 245"/>
                  <a:gd name="T15" fmla="*/ 0 h 80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45" h="806">
                    <a:moveTo>
                      <a:pt x="123" y="9"/>
                    </a:moveTo>
                    <a:lnTo>
                      <a:pt x="131" y="342"/>
                    </a:lnTo>
                    <a:lnTo>
                      <a:pt x="0" y="806"/>
                    </a:lnTo>
                    <a:lnTo>
                      <a:pt x="79" y="789"/>
                    </a:lnTo>
                    <a:lnTo>
                      <a:pt x="218" y="376"/>
                    </a:lnTo>
                    <a:lnTo>
                      <a:pt x="245" y="0"/>
                    </a:lnTo>
                    <a:lnTo>
                      <a:pt x="123" y="9"/>
                    </a:lnTo>
                    <a:close/>
                  </a:path>
                </a:pathLst>
              </a:custGeom>
              <a:solidFill>
                <a:schemeClr val="accent2"/>
              </a:solidFill>
              <a:ln w="9525">
                <a:noFill/>
                <a:round/>
                <a:headEnd/>
                <a:tailEnd/>
              </a:ln>
            </p:spPr>
            <p:txBody>
              <a:bodyPr/>
              <a:lstStyle/>
              <a:p>
                <a:endParaRPr lang="en-GB"/>
              </a:p>
            </p:txBody>
          </p:sp>
          <p:grpSp>
            <p:nvGrpSpPr>
              <p:cNvPr id="1040" name="Group 43"/>
              <p:cNvGrpSpPr>
                <a:grpSpLocks/>
              </p:cNvGrpSpPr>
              <p:nvPr userDrawn="1"/>
            </p:nvGrpSpPr>
            <p:grpSpPr bwMode="auto">
              <a:xfrm>
                <a:off x="4610" y="57"/>
                <a:ext cx="1344" cy="985"/>
                <a:chOff x="4610" y="57"/>
                <a:chExt cx="1344" cy="985"/>
              </a:xfrm>
            </p:grpSpPr>
            <p:sp>
              <p:nvSpPr>
                <p:cNvPr id="1041" name="Freeform 44"/>
                <p:cNvSpPr>
                  <a:spLocks/>
                </p:cNvSpPr>
                <p:nvPr userDrawn="1"/>
              </p:nvSpPr>
              <p:spPr bwMode="auto">
                <a:xfrm rot="-3172564">
                  <a:off x="4966" y="71"/>
                  <a:ext cx="153" cy="125"/>
                </a:xfrm>
                <a:custGeom>
                  <a:avLst/>
                  <a:gdLst>
                    <a:gd name="T0" fmla="*/ 0 w 604"/>
                    <a:gd name="T1" fmla="*/ 0 h 349"/>
                    <a:gd name="T2" fmla="*/ 0 w 604"/>
                    <a:gd name="T3" fmla="*/ 0 h 349"/>
                    <a:gd name="T4" fmla="*/ 0 w 604"/>
                    <a:gd name="T5" fmla="*/ 0 h 349"/>
                    <a:gd name="T6" fmla="*/ 0 w 604"/>
                    <a:gd name="T7" fmla="*/ 0 h 349"/>
                    <a:gd name="T8" fmla="*/ 0 w 604"/>
                    <a:gd name="T9" fmla="*/ 0 h 349"/>
                    <a:gd name="T10" fmla="*/ 0 w 604"/>
                    <a:gd name="T11" fmla="*/ 0 h 349"/>
                    <a:gd name="T12" fmla="*/ 0 w 604"/>
                    <a:gd name="T13" fmla="*/ 0 h 349"/>
                    <a:gd name="T14" fmla="*/ 0 w 604"/>
                    <a:gd name="T15" fmla="*/ 0 h 349"/>
                    <a:gd name="T16" fmla="*/ 0 w 604"/>
                    <a:gd name="T17" fmla="*/ 0 h 34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04" h="349">
                      <a:moveTo>
                        <a:pt x="0" y="0"/>
                      </a:moveTo>
                      <a:lnTo>
                        <a:pt x="298" y="184"/>
                      </a:lnTo>
                      <a:lnTo>
                        <a:pt x="500" y="349"/>
                      </a:lnTo>
                      <a:lnTo>
                        <a:pt x="604" y="140"/>
                      </a:lnTo>
                      <a:lnTo>
                        <a:pt x="359" y="9"/>
                      </a:lnTo>
                      <a:lnTo>
                        <a:pt x="464" y="184"/>
                      </a:lnTo>
                      <a:lnTo>
                        <a:pt x="131" y="17"/>
                      </a:lnTo>
                      <a:lnTo>
                        <a:pt x="0" y="0"/>
                      </a:lnTo>
                      <a:close/>
                    </a:path>
                  </a:pathLst>
                </a:custGeom>
                <a:solidFill>
                  <a:schemeClr val="accent2"/>
                </a:solidFill>
                <a:ln w="9525">
                  <a:noFill/>
                  <a:round/>
                  <a:headEnd/>
                  <a:tailEnd/>
                </a:ln>
              </p:spPr>
              <p:txBody>
                <a:bodyPr/>
                <a:lstStyle/>
                <a:p>
                  <a:endParaRPr lang="en-GB"/>
                </a:p>
              </p:txBody>
            </p:sp>
            <p:sp>
              <p:nvSpPr>
                <p:cNvPr id="1042" name="Freeform 45"/>
                <p:cNvSpPr>
                  <a:spLocks/>
                </p:cNvSpPr>
                <p:nvPr userDrawn="1"/>
              </p:nvSpPr>
              <p:spPr bwMode="auto">
                <a:xfrm rot="-3172564">
                  <a:off x="5059" y="321"/>
                  <a:ext cx="269" cy="438"/>
                </a:xfrm>
                <a:custGeom>
                  <a:avLst/>
                  <a:gdLst>
                    <a:gd name="T0" fmla="*/ 0 w 1064"/>
                    <a:gd name="T1" fmla="*/ 0 h 1230"/>
                    <a:gd name="T2" fmla="*/ 0 w 1064"/>
                    <a:gd name="T3" fmla="*/ 0 h 1230"/>
                    <a:gd name="T4" fmla="*/ 0 w 1064"/>
                    <a:gd name="T5" fmla="*/ 0 h 1230"/>
                    <a:gd name="T6" fmla="*/ 0 w 1064"/>
                    <a:gd name="T7" fmla="*/ 0 h 1230"/>
                    <a:gd name="T8" fmla="*/ 0 w 1064"/>
                    <a:gd name="T9" fmla="*/ 0 h 1230"/>
                    <a:gd name="T10" fmla="*/ 0 w 1064"/>
                    <a:gd name="T11" fmla="*/ 0 h 1230"/>
                    <a:gd name="T12" fmla="*/ 0 w 1064"/>
                    <a:gd name="T13" fmla="*/ 0 h 1230"/>
                    <a:gd name="T14" fmla="*/ 0 w 1064"/>
                    <a:gd name="T15" fmla="*/ 0 h 1230"/>
                    <a:gd name="T16" fmla="*/ 0 w 1064"/>
                    <a:gd name="T17" fmla="*/ 0 h 1230"/>
                    <a:gd name="T18" fmla="*/ 0 w 1064"/>
                    <a:gd name="T19" fmla="*/ 0 h 1230"/>
                    <a:gd name="T20" fmla="*/ 0 w 1064"/>
                    <a:gd name="T21" fmla="*/ 0 h 1230"/>
                    <a:gd name="T22" fmla="*/ 0 w 1064"/>
                    <a:gd name="T23" fmla="*/ 0 h 1230"/>
                    <a:gd name="T24" fmla="*/ 0 w 1064"/>
                    <a:gd name="T25" fmla="*/ 0 h 1230"/>
                    <a:gd name="T26" fmla="*/ 0 w 1064"/>
                    <a:gd name="T27" fmla="*/ 0 h 1230"/>
                    <a:gd name="T28" fmla="*/ 0 w 1064"/>
                    <a:gd name="T29" fmla="*/ 0 h 1230"/>
                    <a:gd name="T30" fmla="*/ 0 w 1064"/>
                    <a:gd name="T31" fmla="*/ 0 h 1230"/>
                    <a:gd name="T32" fmla="*/ 0 w 1064"/>
                    <a:gd name="T33" fmla="*/ 0 h 1230"/>
                    <a:gd name="T34" fmla="*/ 0 w 1064"/>
                    <a:gd name="T35" fmla="*/ 0 h 1230"/>
                    <a:gd name="T36" fmla="*/ 0 w 1064"/>
                    <a:gd name="T37" fmla="*/ 0 h 1230"/>
                    <a:gd name="T38" fmla="*/ 0 w 1064"/>
                    <a:gd name="T39" fmla="*/ 0 h 1230"/>
                    <a:gd name="T40" fmla="*/ 0 w 1064"/>
                    <a:gd name="T41" fmla="*/ 0 h 1230"/>
                    <a:gd name="T42" fmla="*/ 0 w 1064"/>
                    <a:gd name="T43" fmla="*/ 0 h 123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064" h="1230">
                      <a:moveTo>
                        <a:pt x="741" y="129"/>
                      </a:moveTo>
                      <a:lnTo>
                        <a:pt x="485" y="352"/>
                      </a:lnTo>
                      <a:lnTo>
                        <a:pt x="163" y="762"/>
                      </a:lnTo>
                      <a:lnTo>
                        <a:pt x="0" y="1101"/>
                      </a:lnTo>
                      <a:lnTo>
                        <a:pt x="59" y="1230"/>
                      </a:lnTo>
                      <a:lnTo>
                        <a:pt x="262" y="1201"/>
                      </a:lnTo>
                      <a:lnTo>
                        <a:pt x="578" y="914"/>
                      </a:lnTo>
                      <a:lnTo>
                        <a:pt x="876" y="534"/>
                      </a:lnTo>
                      <a:lnTo>
                        <a:pt x="1034" y="270"/>
                      </a:lnTo>
                      <a:lnTo>
                        <a:pt x="1064" y="84"/>
                      </a:lnTo>
                      <a:lnTo>
                        <a:pt x="977" y="0"/>
                      </a:lnTo>
                      <a:lnTo>
                        <a:pt x="836" y="65"/>
                      </a:lnTo>
                      <a:lnTo>
                        <a:pt x="969" y="107"/>
                      </a:lnTo>
                      <a:lnTo>
                        <a:pt x="876" y="352"/>
                      </a:lnTo>
                      <a:lnTo>
                        <a:pt x="690" y="656"/>
                      </a:lnTo>
                      <a:lnTo>
                        <a:pt x="350" y="1008"/>
                      </a:lnTo>
                      <a:lnTo>
                        <a:pt x="116" y="1114"/>
                      </a:lnTo>
                      <a:lnTo>
                        <a:pt x="135" y="943"/>
                      </a:lnTo>
                      <a:lnTo>
                        <a:pt x="437" y="504"/>
                      </a:lnTo>
                      <a:lnTo>
                        <a:pt x="831" y="118"/>
                      </a:lnTo>
                      <a:lnTo>
                        <a:pt x="741" y="129"/>
                      </a:lnTo>
                      <a:close/>
                    </a:path>
                  </a:pathLst>
                </a:custGeom>
                <a:solidFill>
                  <a:schemeClr val="accent2"/>
                </a:solidFill>
                <a:ln w="9525">
                  <a:noFill/>
                  <a:round/>
                  <a:headEnd/>
                  <a:tailEnd/>
                </a:ln>
              </p:spPr>
              <p:txBody>
                <a:bodyPr/>
                <a:lstStyle/>
                <a:p>
                  <a:endParaRPr lang="en-GB"/>
                </a:p>
              </p:txBody>
            </p:sp>
            <p:sp>
              <p:nvSpPr>
                <p:cNvPr id="1043" name="Freeform 46"/>
                <p:cNvSpPr>
                  <a:spLocks/>
                </p:cNvSpPr>
                <p:nvPr userDrawn="1"/>
              </p:nvSpPr>
              <p:spPr bwMode="auto">
                <a:xfrm rot="-3172564">
                  <a:off x="4869" y="171"/>
                  <a:ext cx="505" cy="898"/>
                </a:xfrm>
                <a:custGeom>
                  <a:avLst/>
                  <a:gdLst>
                    <a:gd name="T0" fmla="*/ 0 w 2002"/>
                    <a:gd name="T1" fmla="*/ 0 h 2521"/>
                    <a:gd name="T2" fmla="*/ 0 w 2002"/>
                    <a:gd name="T3" fmla="*/ 0 h 2521"/>
                    <a:gd name="T4" fmla="*/ 0 w 2002"/>
                    <a:gd name="T5" fmla="*/ 0 h 2521"/>
                    <a:gd name="T6" fmla="*/ 0 w 2002"/>
                    <a:gd name="T7" fmla="*/ 0 h 2521"/>
                    <a:gd name="T8" fmla="*/ 0 w 2002"/>
                    <a:gd name="T9" fmla="*/ 0 h 2521"/>
                    <a:gd name="T10" fmla="*/ 0 w 2002"/>
                    <a:gd name="T11" fmla="*/ 0 h 252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002" h="2521">
                      <a:moveTo>
                        <a:pt x="1941" y="0"/>
                      </a:moveTo>
                      <a:lnTo>
                        <a:pt x="0" y="2521"/>
                      </a:lnTo>
                      <a:lnTo>
                        <a:pt x="192" y="2450"/>
                      </a:lnTo>
                      <a:lnTo>
                        <a:pt x="2002" y="61"/>
                      </a:lnTo>
                      <a:lnTo>
                        <a:pt x="1941" y="0"/>
                      </a:lnTo>
                      <a:close/>
                    </a:path>
                  </a:pathLst>
                </a:custGeom>
                <a:solidFill>
                  <a:schemeClr val="accent2"/>
                </a:solidFill>
                <a:ln w="9525">
                  <a:noFill/>
                  <a:round/>
                  <a:headEnd/>
                  <a:tailEnd/>
                </a:ln>
              </p:spPr>
              <p:txBody>
                <a:bodyPr/>
                <a:lstStyle/>
                <a:p>
                  <a:endParaRPr lang="en-GB"/>
                </a:p>
              </p:txBody>
            </p:sp>
            <p:sp>
              <p:nvSpPr>
                <p:cNvPr id="1044" name="Freeform 47"/>
                <p:cNvSpPr>
                  <a:spLocks/>
                </p:cNvSpPr>
                <p:nvPr userDrawn="1"/>
              </p:nvSpPr>
              <p:spPr bwMode="auto">
                <a:xfrm rot="-3172564">
                  <a:off x="4903" y="-19"/>
                  <a:ext cx="758" cy="1344"/>
                </a:xfrm>
                <a:custGeom>
                  <a:avLst/>
                  <a:gdLst>
                    <a:gd name="T0" fmla="*/ 0 w 3007"/>
                    <a:gd name="T1" fmla="*/ 0 h 3771"/>
                    <a:gd name="T2" fmla="*/ 0 w 3007"/>
                    <a:gd name="T3" fmla="*/ 0 h 3771"/>
                    <a:gd name="T4" fmla="*/ 0 w 3007"/>
                    <a:gd name="T5" fmla="*/ 0 h 3771"/>
                    <a:gd name="T6" fmla="*/ 0 w 3007"/>
                    <a:gd name="T7" fmla="*/ 0 h 3771"/>
                    <a:gd name="T8" fmla="*/ 0 w 3007"/>
                    <a:gd name="T9" fmla="*/ 0 h 3771"/>
                    <a:gd name="T10" fmla="*/ 0 w 3007"/>
                    <a:gd name="T11" fmla="*/ 0 h 3771"/>
                    <a:gd name="T12" fmla="*/ 0 w 3007"/>
                    <a:gd name="T13" fmla="*/ 0 h 3771"/>
                    <a:gd name="T14" fmla="*/ 0 w 3007"/>
                    <a:gd name="T15" fmla="*/ 0 h 3771"/>
                    <a:gd name="T16" fmla="*/ 0 w 3007"/>
                    <a:gd name="T17" fmla="*/ 0 h 3771"/>
                    <a:gd name="T18" fmla="*/ 0 w 3007"/>
                    <a:gd name="T19" fmla="*/ 0 h 3771"/>
                    <a:gd name="T20" fmla="*/ 0 w 3007"/>
                    <a:gd name="T21" fmla="*/ 0 h 3771"/>
                    <a:gd name="T22" fmla="*/ 0 w 3007"/>
                    <a:gd name="T23" fmla="*/ 0 h 3771"/>
                    <a:gd name="T24" fmla="*/ 0 w 3007"/>
                    <a:gd name="T25" fmla="*/ 0 h 3771"/>
                    <a:gd name="T26" fmla="*/ 0 w 3007"/>
                    <a:gd name="T27" fmla="*/ 0 h 3771"/>
                    <a:gd name="T28" fmla="*/ 0 w 3007"/>
                    <a:gd name="T29" fmla="*/ 0 h 3771"/>
                    <a:gd name="T30" fmla="*/ 0 w 3007"/>
                    <a:gd name="T31" fmla="*/ 0 h 3771"/>
                    <a:gd name="T32" fmla="*/ 0 w 3007"/>
                    <a:gd name="T33" fmla="*/ 0 h 3771"/>
                    <a:gd name="T34" fmla="*/ 0 w 3007"/>
                    <a:gd name="T35" fmla="*/ 0 h 3771"/>
                    <a:gd name="T36" fmla="*/ 0 w 3007"/>
                    <a:gd name="T37" fmla="*/ 0 h 3771"/>
                    <a:gd name="T38" fmla="*/ 0 w 3007"/>
                    <a:gd name="T39" fmla="*/ 0 h 3771"/>
                    <a:gd name="T40" fmla="*/ 0 w 3007"/>
                    <a:gd name="T41" fmla="*/ 0 h 3771"/>
                    <a:gd name="T42" fmla="*/ 0 w 3007"/>
                    <a:gd name="T43" fmla="*/ 0 h 3771"/>
                    <a:gd name="T44" fmla="*/ 0 w 3007"/>
                    <a:gd name="T45" fmla="*/ 0 h 3771"/>
                    <a:gd name="T46" fmla="*/ 0 w 3007"/>
                    <a:gd name="T47" fmla="*/ 0 h 3771"/>
                    <a:gd name="T48" fmla="*/ 0 w 3007"/>
                    <a:gd name="T49" fmla="*/ 0 h 3771"/>
                    <a:gd name="T50" fmla="*/ 0 w 3007"/>
                    <a:gd name="T51" fmla="*/ 0 h 3771"/>
                    <a:gd name="T52" fmla="*/ 0 w 3007"/>
                    <a:gd name="T53" fmla="*/ 0 h 377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3007" h="3771">
                      <a:moveTo>
                        <a:pt x="95" y="2844"/>
                      </a:moveTo>
                      <a:lnTo>
                        <a:pt x="394" y="2834"/>
                      </a:lnTo>
                      <a:lnTo>
                        <a:pt x="821" y="3009"/>
                      </a:lnTo>
                      <a:lnTo>
                        <a:pt x="681" y="2817"/>
                      </a:lnTo>
                      <a:lnTo>
                        <a:pt x="367" y="2703"/>
                      </a:lnTo>
                      <a:lnTo>
                        <a:pt x="637" y="2720"/>
                      </a:lnTo>
                      <a:lnTo>
                        <a:pt x="979" y="2870"/>
                      </a:lnTo>
                      <a:lnTo>
                        <a:pt x="2859" y="420"/>
                      </a:lnTo>
                      <a:lnTo>
                        <a:pt x="2578" y="148"/>
                      </a:lnTo>
                      <a:lnTo>
                        <a:pt x="2308" y="0"/>
                      </a:lnTo>
                      <a:lnTo>
                        <a:pt x="2692" y="78"/>
                      </a:lnTo>
                      <a:lnTo>
                        <a:pt x="3007" y="428"/>
                      </a:lnTo>
                      <a:lnTo>
                        <a:pt x="831" y="3273"/>
                      </a:lnTo>
                      <a:lnTo>
                        <a:pt x="481" y="3412"/>
                      </a:lnTo>
                      <a:lnTo>
                        <a:pt x="105" y="3771"/>
                      </a:lnTo>
                      <a:lnTo>
                        <a:pt x="0" y="3667"/>
                      </a:lnTo>
                      <a:lnTo>
                        <a:pt x="131" y="3631"/>
                      </a:lnTo>
                      <a:lnTo>
                        <a:pt x="376" y="3385"/>
                      </a:lnTo>
                      <a:lnTo>
                        <a:pt x="165" y="3273"/>
                      </a:lnTo>
                      <a:lnTo>
                        <a:pt x="165" y="3176"/>
                      </a:lnTo>
                      <a:lnTo>
                        <a:pt x="411" y="3298"/>
                      </a:lnTo>
                      <a:lnTo>
                        <a:pt x="411" y="3186"/>
                      </a:lnTo>
                      <a:lnTo>
                        <a:pt x="603" y="3220"/>
                      </a:lnTo>
                      <a:lnTo>
                        <a:pt x="428" y="3079"/>
                      </a:lnTo>
                      <a:lnTo>
                        <a:pt x="629" y="3062"/>
                      </a:lnTo>
                      <a:lnTo>
                        <a:pt x="95" y="2844"/>
                      </a:lnTo>
                      <a:close/>
                    </a:path>
                  </a:pathLst>
                </a:custGeom>
                <a:solidFill>
                  <a:schemeClr val="accent2"/>
                </a:solidFill>
                <a:ln w="9525">
                  <a:noFill/>
                  <a:round/>
                  <a:headEnd/>
                  <a:tailEnd/>
                </a:ln>
              </p:spPr>
              <p:txBody>
                <a:bodyPr/>
                <a:lstStyle/>
                <a:p>
                  <a:endParaRPr lang="en-GB"/>
                </a:p>
              </p:txBody>
            </p:sp>
            <p:sp>
              <p:nvSpPr>
                <p:cNvPr id="1045" name="Freeform 48"/>
                <p:cNvSpPr>
                  <a:spLocks/>
                </p:cNvSpPr>
                <p:nvPr userDrawn="1"/>
              </p:nvSpPr>
              <p:spPr bwMode="auto">
                <a:xfrm rot="-3172564">
                  <a:off x="5308" y="886"/>
                  <a:ext cx="169" cy="122"/>
                </a:xfrm>
                <a:custGeom>
                  <a:avLst/>
                  <a:gdLst>
                    <a:gd name="T0" fmla="*/ 0 w 673"/>
                    <a:gd name="T1" fmla="*/ 0 h 342"/>
                    <a:gd name="T2" fmla="*/ 0 w 673"/>
                    <a:gd name="T3" fmla="*/ 0 h 342"/>
                    <a:gd name="T4" fmla="*/ 0 w 673"/>
                    <a:gd name="T5" fmla="*/ 0 h 342"/>
                    <a:gd name="T6" fmla="*/ 0 w 673"/>
                    <a:gd name="T7" fmla="*/ 0 h 342"/>
                    <a:gd name="T8" fmla="*/ 0 w 673"/>
                    <a:gd name="T9" fmla="*/ 0 h 342"/>
                    <a:gd name="T10" fmla="*/ 0 w 673"/>
                    <a:gd name="T11" fmla="*/ 0 h 342"/>
                    <a:gd name="T12" fmla="*/ 0 w 673"/>
                    <a:gd name="T13" fmla="*/ 0 h 342"/>
                    <a:gd name="T14" fmla="*/ 0 w 673"/>
                    <a:gd name="T15" fmla="*/ 0 h 34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73" h="342">
                      <a:moveTo>
                        <a:pt x="0" y="80"/>
                      </a:moveTo>
                      <a:lnTo>
                        <a:pt x="255" y="106"/>
                      </a:lnTo>
                      <a:lnTo>
                        <a:pt x="639" y="342"/>
                      </a:lnTo>
                      <a:lnTo>
                        <a:pt x="673" y="289"/>
                      </a:lnTo>
                      <a:lnTo>
                        <a:pt x="447" y="114"/>
                      </a:lnTo>
                      <a:lnTo>
                        <a:pt x="26" y="0"/>
                      </a:lnTo>
                      <a:lnTo>
                        <a:pt x="0" y="80"/>
                      </a:lnTo>
                      <a:close/>
                    </a:path>
                  </a:pathLst>
                </a:custGeom>
                <a:solidFill>
                  <a:schemeClr val="accent2"/>
                </a:solidFill>
                <a:ln w="9525">
                  <a:noFill/>
                  <a:round/>
                  <a:headEnd/>
                  <a:tailEnd/>
                </a:ln>
              </p:spPr>
              <p:txBody>
                <a:bodyPr/>
                <a:lstStyle/>
                <a:p>
                  <a:endParaRPr lang="en-GB"/>
                </a:p>
              </p:txBody>
            </p:sp>
            <p:sp>
              <p:nvSpPr>
                <p:cNvPr id="1046" name="Freeform 49"/>
                <p:cNvSpPr>
                  <a:spLocks/>
                </p:cNvSpPr>
                <p:nvPr userDrawn="1"/>
              </p:nvSpPr>
              <p:spPr bwMode="auto">
                <a:xfrm rot="-3172564">
                  <a:off x="5253" y="795"/>
                  <a:ext cx="181" cy="144"/>
                </a:xfrm>
                <a:custGeom>
                  <a:avLst/>
                  <a:gdLst>
                    <a:gd name="T0" fmla="*/ 0 w 716"/>
                    <a:gd name="T1" fmla="*/ 0 h 403"/>
                    <a:gd name="T2" fmla="*/ 0 w 716"/>
                    <a:gd name="T3" fmla="*/ 0 h 403"/>
                    <a:gd name="T4" fmla="*/ 0 w 716"/>
                    <a:gd name="T5" fmla="*/ 0 h 403"/>
                    <a:gd name="T6" fmla="*/ 0 w 716"/>
                    <a:gd name="T7" fmla="*/ 0 h 403"/>
                    <a:gd name="T8" fmla="*/ 0 w 716"/>
                    <a:gd name="T9" fmla="*/ 0 h 403"/>
                    <a:gd name="T10" fmla="*/ 0 w 716"/>
                    <a:gd name="T11" fmla="*/ 0 h 403"/>
                    <a:gd name="T12" fmla="*/ 0 w 716"/>
                    <a:gd name="T13" fmla="*/ 0 h 403"/>
                    <a:gd name="T14" fmla="*/ 0 w 716"/>
                    <a:gd name="T15" fmla="*/ 0 h 40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16" h="403">
                      <a:moveTo>
                        <a:pt x="0" y="78"/>
                      </a:moveTo>
                      <a:lnTo>
                        <a:pt x="340" y="148"/>
                      </a:lnTo>
                      <a:lnTo>
                        <a:pt x="638" y="403"/>
                      </a:lnTo>
                      <a:lnTo>
                        <a:pt x="716" y="296"/>
                      </a:lnTo>
                      <a:lnTo>
                        <a:pt x="420" y="114"/>
                      </a:lnTo>
                      <a:lnTo>
                        <a:pt x="70" y="0"/>
                      </a:lnTo>
                      <a:lnTo>
                        <a:pt x="0" y="78"/>
                      </a:lnTo>
                      <a:close/>
                    </a:path>
                  </a:pathLst>
                </a:custGeom>
                <a:solidFill>
                  <a:schemeClr val="accent2"/>
                </a:solidFill>
                <a:ln w="9525">
                  <a:noFill/>
                  <a:round/>
                  <a:headEnd/>
                  <a:tailEnd/>
                </a:ln>
              </p:spPr>
              <p:txBody>
                <a:bodyPr/>
                <a:lstStyle/>
                <a:p>
                  <a:endParaRPr lang="en-GB"/>
                </a:p>
              </p:txBody>
            </p:sp>
            <p:sp>
              <p:nvSpPr>
                <p:cNvPr id="1047" name="Freeform 50"/>
                <p:cNvSpPr>
                  <a:spLocks/>
                </p:cNvSpPr>
                <p:nvPr userDrawn="1"/>
              </p:nvSpPr>
              <p:spPr bwMode="auto">
                <a:xfrm rot="-3172564">
                  <a:off x="4985" y="210"/>
                  <a:ext cx="181" cy="147"/>
                </a:xfrm>
                <a:custGeom>
                  <a:avLst/>
                  <a:gdLst>
                    <a:gd name="T0" fmla="*/ 0 w 717"/>
                    <a:gd name="T1" fmla="*/ 0 h 411"/>
                    <a:gd name="T2" fmla="*/ 0 w 717"/>
                    <a:gd name="T3" fmla="*/ 0 h 411"/>
                    <a:gd name="T4" fmla="*/ 0 w 717"/>
                    <a:gd name="T5" fmla="*/ 0 h 411"/>
                    <a:gd name="T6" fmla="*/ 0 w 717"/>
                    <a:gd name="T7" fmla="*/ 0 h 411"/>
                    <a:gd name="T8" fmla="*/ 0 w 717"/>
                    <a:gd name="T9" fmla="*/ 0 h 411"/>
                    <a:gd name="T10" fmla="*/ 0 w 717"/>
                    <a:gd name="T11" fmla="*/ 0 h 411"/>
                    <a:gd name="T12" fmla="*/ 0 w 717"/>
                    <a:gd name="T13" fmla="*/ 0 h 411"/>
                    <a:gd name="T14" fmla="*/ 0 w 717"/>
                    <a:gd name="T15" fmla="*/ 0 h 41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17" h="411">
                      <a:moveTo>
                        <a:pt x="0" y="78"/>
                      </a:moveTo>
                      <a:lnTo>
                        <a:pt x="316" y="139"/>
                      </a:lnTo>
                      <a:lnTo>
                        <a:pt x="649" y="411"/>
                      </a:lnTo>
                      <a:lnTo>
                        <a:pt x="717" y="314"/>
                      </a:lnTo>
                      <a:lnTo>
                        <a:pt x="394" y="87"/>
                      </a:lnTo>
                      <a:lnTo>
                        <a:pt x="54" y="0"/>
                      </a:lnTo>
                      <a:lnTo>
                        <a:pt x="0" y="78"/>
                      </a:lnTo>
                      <a:close/>
                    </a:path>
                  </a:pathLst>
                </a:custGeom>
                <a:solidFill>
                  <a:schemeClr val="accent2"/>
                </a:solidFill>
                <a:ln w="9525">
                  <a:noFill/>
                  <a:round/>
                  <a:headEnd/>
                  <a:tailEnd/>
                </a:ln>
              </p:spPr>
              <p:txBody>
                <a:bodyPr/>
                <a:lstStyle/>
                <a:p>
                  <a:endParaRPr lang="en-GB"/>
                </a:p>
              </p:txBody>
            </p:sp>
            <p:sp>
              <p:nvSpPr>
                <p:cNvPr id="1048" name="Freeform 51"/>
                <p:cNvSpPr>
                  <a:spLocks/>
                </p:cNvSpPr>
                <p:nvPr userDrawn="1"/>
              </p:nvSpPr>
              <p:spPr bwMode="auto">
                <a:xfrm rot="-3172564">
                  <a:off x="4958" y="131"/>
                  <a:ext cx="179" cy="138"/>
                </a:xfrm>
                <a:custGeom>
                  <a:avLst/>
                  <a:gdLst>
                    <a:gd name="T0" fmla="*/ 0 w 709"/>
                    <a:gd name="T1" fmla="*/ 0 h 386"/>
                    <a:gd name="T2" fmla="*/ 0 w 709"/>
                    <a:gd name="T3" fmla="*/ 0 h 386"/>
                    <a:gd name="T4" fmla="*/ 0 w 709"/>
                    <a:gd name="T5" fmla="*/ 0 h 386"/>
                    <a:gd name="T6" fmla="*/ 0 w 709"/>
                    <a:gd name="T7" fmla="*/ 0 h 386"/>
                    <a:gd name="T8" fmla="*/ 0 w 709"/>
                    <a:gd name="T9" fmla="*/ 0 h 386"/>
                    <a:gd name="T10" fmla="*/ 0 w 709"/>
                    <a:gd name="T11" fmla="*/ 0 h 386"/>
                    <a:gd name="T12" fmla="*/ 0 w 709"/>
                    <a:gd name="T13" fmla="*/ 0 h 386"/>
                    <a:gd name="T14" fmla="*/ 0 w 709"/>
                    <a:gd name="T15" fmla="*/ 0 h 38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09" h="386">
                      <a:moveTo>
                        <a:pt x="0" y="88"/>
                      </a:moveTo>
                      <a:lnTo>
                        <a:pt x="272" y="131"/>
                      </a:lnTo>
                      <a:lnTo>
                        <a:pt x="665" y="386"/>
                      </a:lnTo>
                      <a:lnTo>
                        <a:pt x="709" y="308"/>
                      </a:lnTo>
                      <a:lnTo>
                        <a:pt x="306" y="53"/>
                      </a:lnTo>
                      <a:lnTo>
                        <a:pt x="43" y="0"/>
                      </a:lnTo>
                      <a:lnTo>
                        <a:pt x="0" y="88"/>
                      </a:lnTo>
                      <a:close/>
                    </a:path>
                  </a:pathLst>
                </a:custGeom>
                <a:solidFill>
                  <a:schemeClr val="accent2"/>
                </a:solidFill>
                <a:ln w="9525">
                  <a:noFill/>
                  <a:round/>
                  <a:headEnd/>
                  <a:tailEnd/>
                </a:ln>
              </p:spPr>
              <p:txBody>
                <a:bodyPr/>
                <a:lstStyle/>
                <a:p>
                  <a:endParaRPr lang="en-GB"/>
                </a:p>
              </p:txBody>
            </p:sp>
          </p:grpSp>
        </p:grpSp>
        <p:sp>
          <p:nvSpPr>
            <p:cNvPr id="1038" name="Line 52"/>
            <p:cNvSpPr>
              <a:spLocks noChangeShapeType="1"/>
            </p:cNvSpPr>
            <p:nvPr userDrawn="1"/>
          </p:nvSpPr>
          <p:spPr bwMode="auto">
            <a:xfrm>
              <a:off x="4870" y="84"/>
              <a:ext cx="42" cy="96"/>
            </a:xfrm>
            <a:prstGeom prst="line">
              <a:avLst/>
            </a:prstGeom>
            <a:noFill/>
            <a:ln w="38100">
              <a:solidFill>
                <a:schemeClr val="accent2"/>
              </a:solidFill>
              <a:round/>
              <a:headEnd/>
              <a:tailEnd/>
            </a:ln>
          </p:spPr>
          <p:txBody>
            <a:bodyPr/>
            <a:lstStyle/>
            <a:p>
              <a:endParaRPr lang="en-GB"/>
            </a:p>
          </p:txBody>
        </p:sp>
      </p:grpSp>
    </p:spTree>
  </p:cSld>
  <p:clrMap bg1="lt1" tx1="dk1" bg2="lt2" tx2="dk2" accent1="accent1" accent2="accent2" accent3="accent3" accent4="accent4" accent5="accent5" accent6="accent6" hlink="hlink" folHlink="folHlink"/>
  <p:sldLayoutIdLst>
    <p:sldLayoutId id="2147484056" r:id="rId1"/>
    <p:sldLayoutId id="2147484046" r:id="rId2"/>
    <p:sldLayoutId id="2147484047" r:id="rId3"/>
    <p:sldLayoutId id="2147484048" r:id="rId4"/>
    <p:sldLayoutId id="2147484049" r:id="rId5"/>
    <p:sldLayoutId id="2147484050" r:id="rId6"/>
    <p:sldLayoutId id="2147484051" r:id="rId7"/>
    <p:sldLayoutId id="2147484052" r:id="rId8"/>
    <p:sldLayoutId id="2147484053" r:id="rId9"/>
    <p:sldLayoutId id="2147484054" r:id="rId10"/>
    <p:sldLayoutId id="2147484055" r:id="rId11"/>
  </p:sldLayoutIdLst>
  <p:transition>
    <p:zoom/>
  </p:transition>
  <p:timing>
    <p:tnLst>
      <p:par>
        <p:cTn id="1" dur="indefinite" restart="never" nodeType="tmRoot"/>
      </p:par>
    </p:tnLst>
  </p:timing>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omic Sans MS" pitchFamily="66" charset="0"/>
        </a:defRPr>
      </a:lvl2pPr>
      <a:lvl3pPr algn="ctr" rtl="0" eaLnBrk="0" fontAlgn="base" hangingPunct="0">
        <a:spcBef>
          <a:spcPct val="0"/>
        </a:spcBef>
        <a:spcAft>
          <a:spcPct val="0"/>
        </a:spcAft>
        <a:defRPr sz="4400">
          <a:solidFill>
            <a:schemeClr val="tx1"/>
          </a:solidFill>
          <a:latin typeface="Comic Sans MS" pitchFamily="66" charset="0"/>
        </a:defRPr>
      </a:lvl3pPr>
      <a:lvl4pPr algn="ctr" rtl="0" eaLnBrk="0" fontAlgn="base" hangingPunct="0">
        <a:spcBef>
          <a:spcPct val="0"/>
        </a:spcBef>
        <a:spcAft>
          <a:spcPct val="0"/>
        </a:spcAft>
        <a:defRPr sz="4400">
          <a:solidFill>
            <a:schemeClr val="tx1"/>
          </a:solidFill>
          <a:latin typeface="Comic Sans MS" pitchFamily="66" charset="0"/>
        </a:defRPr>
      </a:lvl4pPr>
      <a:lvl5pPr algn="ctr" rtl="0" eaLnBrk="0" fontAlgn="base" hangingPunct="0">
        <a:spcBef>
          <a:spcPct val="0"/>
        </a:spcBef>
        <a:spcAft>
          <a:spcPct val="0"/>
        </a:spcAft>
        <a:defRPr sz="4400">
          <a:solidFill>
            <a:schemeClr val="tx1"/>
          </a:solidFill>
          <a:latin typeface="Comic Sans MS" pitchFamily="66" charset="0"/>
        </a:defRPr>
      </a:lvl5pPr>
      <a:lvl6pPr marL="457200" algn="ctr" rtl="0" fontAlgn="base">
        <a:spcBef>
          <a:spcPct val="0"/>
        </a:spcBef>
        <a:spcAft>
          <a:spcPct val="0"/>
        </a:spcAft>
        <a:defRPr sz="4400">
          <a:solidFill>
            <a:schemeClr val="tx1"/>
          </a:solidFill>
          <a:latin typeface="Comic Sans MS" pitchFamily="66" charset="0"/>
        </a:defRPr>
      </a:lvl6pPr>
      <a:lvl7pPr marL="914400" algn="ctr" rtl="0" fontAlgn="base">
        <a:spcBef>
          <a:spcPct val="0"/>
        </a:spcBef>
        <a:spcAft>
          <a:spcPct val="0"/>
        </a:spcAft>
        <a:defRPr sz="4400">
          <a:solidFill>
            <a:schemeClr val="tx1"/>
          </a:solidFill>
          <a:latin typeface="Comic Sans MS" pitchFamily="66" charset="0"/>
        </a:defRPr>
      </a:lvl7pPr>
      <a:lvl8pPr marL="1371600" algn="ctr" rtl="0" fontAlgn="base">
        <a:spcBef>
          <a:spcPct val="0"/>
        </a:spcBef>
        <a:spcAft>
          <a:spcPct val="0"/>
        </a:spcAft>
        <a:defRPr sz="4400">
          <a:solidFill>
            <a:schemeClr val="tx1"/>
          </a:solidFill>
          <a:latin typeface="Comic Sans MS" pitchFamily="66" charset="0"/>
        </a:defRPr>
      </a:lvl8pPr>
      <a:lvl9pPr marL="1828800" algn="ctr" rtl="0" fontAlgn="base">
        <a:spcBef>
          <a:spcPct val="0"/>
        </a:spcBef>
        <a:spcAft>
          <a:spcPct val="0"/>
        </a:spcAft>
        <a:defRPr sz="4400">
          <a:solidFill>
            <a:schemeClr val="tx1"/>
          </a:solidFill>
          <a:latin typeface="Comic Sans MS" pitchFamily="66"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6.xml"/><Relationship Id="rId5" Type="http://schemas.openxmlformats.org/officeDocument/2006/relationships/image" Target="../media/image5.jpe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12.jpeg"/><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jpeg"/><Relationship Id="rId4" Type="http://schemas.microsoft.com/office/2007/relationships/hdphoto" Target="../media/hdphoto1.wdp"/></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18.jpeg"/></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21.png"/><Relationship Id="rId4" Type="http://schemas.openxmlformats.org/officeDocument/2006/relationships/image" Target="../media/image20.jpeg"/></Relationships>
</file>

<file path=ppt/slides/_rels/slide1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25.jpeg"/><Relationship Id="rId4" Type="http://schemas.openxmlformats.org/officeDocument/2006/relationships/image" Target="../media/image24.jpeg"/></Relationships>
</file>

<file path=ppt/slides/_rels/slide1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30.jpeg"/><Relationship Id="rId5" Type="http://schemas.openxmlformats.org/officeDocument/2006/relationships/image" Target="../media/image29.jpeg"/><Relationship Id="rId4" Type="http://schemas.openxmlformats.org/officeDocument/2006/relationships/image" Target="../media/image28.jpeg"/></Relationships>
</file>

<file path=ppt/slides/_rels/slide1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34.jpeg"/><Relationship Id="rId5" Type="http://schemas.openxmlformats.org/officeDocument/2006/relationships/image" Target="../media/image33.jpeg"/><Relationship Id="rId4" Type="http://schemas.openxmlformats.org/officeDocument/2006/relationships/image" Target="../media/image32.jpe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35.jpeg"/></Relationships>
</file>

<file path=ppt/slides/_rels/slide21.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7.xml"/><Relationship Id="rId4" Type="http://schemas.openxmlformats.org/officeDocument/2006/relationships/image" Target="../media/image38.png"/></Relationships>
</file>

<file path=ppt/slides/_rels/slide22.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6.xml"/><Relationship Id="rId6" Type="http://schemas.openxmlformats.org/officeDocument/2006/relationships/image" Target="../media/image43.jpeg"/><Relationship Id="rId5" Type="http://schemas.openxmlformats.org/officeDocument/2006/relationships/image" Target="../media/image42.jpeg"/><Relationship Id="rId4" Type="http://schemas.openxmlformats.org/officeDocument/2006/relationships/image" Target="../media/image41.jpe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8" Type="http://schemas.openxmlformats.org/officeDocument/2006/relationships/image" Target="../media/image49.jpeg"/><Relationship Id="rId3" Type="http://schemas.openxmlformats.org/officeDocument/2006/relationships/image" Target="../media/image44.png"/><Relationship Id="rId7" Type="http://schemas.openxmlformats.org/officeDocument/2006/relationships/image" Target="../media/image48.jpeg"/><Relationship Id="rId2" Type="http://schemas.openxmlformats.org/officeDocument/2006/relationships/notesSlide" Target="../notesSlides/notesSlide9.xml"/><Relationship Id="rId1" Type="http://schemas.openxmlformats.org/officeDocument/2006/relationships/slideLayout" Target="../slideLayouts/slideLayout6.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5.png"/><Relationship Id="rId9" Type="http://schemas.openxmlformats.org/officeDocument/2006/relationships/image" Target="../media/image50.jpeg"/></Relationships>
</file>

<file path=ppt/slides/_rels/slide27.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51.jpeg"/><Relationship Id="rId7" Type="http://schemas.openxmlformats.org/officeDocument/2006/relationships/image" Target="../media/image55.jpeg"/><Relationship Id="rId2" Type="http://schemas.openxmlformats.org/officeDocument/2006/relationships/notesSlide" Target="../notesSlides/notesSlide10.xml"/><Relationship Id="rId1" Type="http://schemas.openxmlformats.org/officeDocument/2006/relationships/slideLayout" Target="../slideLayouts/slideLayout6.xml"/><Relationship Id="rId6" Type="http://schemas.openxmlformats.org/officeDocument/2006/relationships/image" Target="../media/image54.jpeg"/><Relationship Id="rId11" Type="http://schemas.openxmlformats.org/officeDocument/2006/relationships/image" Target="../media/image59.jpeg"/><Relationship Id="rId5" Type="http://schemas.openxmlformats.org/officeDocument/2006/relationships/image" Target="../media/image53.jpeg"/><Relationship Id="rId10" Type="http://schemas.openxmlformats.org/officeDocument/2006/relationships/image" Target="../media/image58.jpeg"/><Relationship Id="rId4" Type="http://schemas.openxmlformats.org/officeDocument/2006/relationships/image" Target="../media/image52.jpeg"/><Relationship Id="rId9" Type="http://schemas.openxmlformats.org/officeDocument/2006/relationships/image" Target="../media/image57.png"/></Relationships>
</file>

<file path=ppt/slides/_rels/slide28.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11.xml"/><Relationship Id="rId1" Type="http://schemas.openxmlformats.org/officeDocument/2006/relationships/slideLayout" Target="../slideLayouts/slideLayout6.xml"/><Relationship Id="rId5" Type="http://schemas.openxmlformats.org/officeDocument/2006/relationships/image" Target="../media/image62.png"/><Relationship Id="rId4" Type="http://schemas.openxmlformats.org/officeDocument/2006/relationships/image" Target="../media/image61.png"/></Relationships>
</file>

<file path=ppt/slides/_rels/slide29.xml.rels><?xml version="1.0" encoding="UTF-8" standalone="yes"?>
<Relationships xmlns="http://schemas.openxmlformats.org/package/2006/relationships"><Relationship Id="rId3" Type="http://schemas.openxmlformats.org/officeDocument/2006/relationships/image" Target="../media/image63.wmf"/><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2400"/>
            <a:ext cx="2100442" cy="10334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2" name="Rectangle 2"/>
          <p:cNvSpPr>
            <a:spLocks noGrp="1" noChangeArrowheads="1"/>
          </p:cNvSpPr>
          <p:nvPr>
            <p:ph type="ctrTitle" idx="4294967295"/>
          </p:nvPr>
        </p:nvSpPr>
        <p:spPr>
          <a:xfrm>
            <a:off x="631825" y="-535516"/>
            <a:ext cx="7696200" cy="5257800"/>
          </a:xfrm>
        </p:spPr>
        <p:txBody>
          <a:bodyPr anchor="ctr"/>
          <a:lstStyle/>
          <a:p>
            <a:pPr eaLnBrk="1" hangingPunct="1"/>
            <a:r>
              <a:rPr lang="en-US" altLang="en-US" sz="4000" dirty="0" smtClean="0">
                <a:solidFill>
                  <a:srgbClr val="000000"/>
                </a:solidFill>
              </a:rPr>
              <a:t>	</a:t>
            </a:r>
            <a:br>
              <a:rPr lang="en-US" altLang="en-US" sz="4000" dirty="0" smtClean="0">
                <a:solidFill>
                  <a:srgbClr val="000000"/>
                </a:solidFill>
              </a:rPr>
            </a:br>
            <a:r>
              <a:rPr lang="en-US" altLang="en-US" sz="4000" dirty="0" smtClean="0">
                <a:solidFill>
                  <a:srgbClr val="000000"/>
                </a:solidFill>
              </a:rPr>
              <a:t/>
            </a:r>
            <a:br>
              <a:rPr lang="en-US" altLang="en-US" sz="4000" dirty="0" smtClean="0">
                <a:solidFill>
                  <a:srgbClr val="000000"/>
                </a:solidFill>
              </a:rPr>
            </a:br>
            <a:r>
              <a:rPr lang="en-US" altLang="en-US" sz="3200" dirty="0" smtClean="0">
                <a:solidFill>
                  <a:srgbClr val="000000"/>
                </a:solidFill>
                <a:latin typeface="+mn-lt"/>
              </a:rPr>
              <a:t>Welcome to </a:t>
            </a:r>
            <a:r>
              <a:rPr lang="en-US" altLang="en-US" sz="3200" dirty="0" err="1" smtClean="0">
                <a:solidFill>
                  <a:srgbClr val="000000"/>
                </a:solidFill>
                <a:latin typeface="+mn-lt"/>
              </a:rPr>
              <a:t>Bonneygrove</a:t>
            </a:r>
            <a:r>
              <a:rPr lang="en-US" altLang="en-US" sz="3200" dirty="0">
                <a:solidFill>
                  <a:srgbClr val="000000"/>
                </a:solidFill>
                <a:latin typeface="+mn-lt"/>
              </a:rPr>
              <a:t/>
            </a:r>
            <a:br>
              <a:rPr lang="en-US" altLang="en-US" sz="3200" dirty="0">
                <a:solidFill>
                  <a:srgbClr val="000000"/>
                </a:solidFill>
                <a:latin typeface="+mn-lt"/>
              </a:rPr>
            </a:br>
            <a:r>
              <a:rPr lang="en-US" altLang="en-US" sz="3200" dirty="0" smtClean="0">
                <a:solidFill>
                  <a:srgbClr val="000000"/>
                </a:solidFill>
                <a:latin typeface="+mn-lt"/>
              </a:rPr>
              <a:t>Reception Induction Information</a:t>
            </a:r>
            <a:br>
              <a:rPr lang="en-US" altLang="en-US" sz="3200" dirty="0" smtClean="0">
                <a:solidFill>
                  <a:srgbClr val="000000"/>
                </a:solidFill>
                <a:latin typeface="+mn-lt"/>
              </a:rPr>
            </a:br>
            <a:r>
              <a:rPr lang="en-US" altLang="en-US" sz="4000" dirty="0" smtClean="0">
                <a:solidFill>
                  <a:srgbClr val="000000"/>
                </a:solidFill>
              </a:rPr>
              <a:t/>
            </a:r>
            <a:br>
              <a:rPr lang="en-US" altLang="en-US" sz="4000" dirty="0" smtClean="0">
                <a:solidFill>
                  <a:srgbClr val="000000"/>
                </a:solidFill>
              </a:rPr>
            </a:br>
            <a:r>
              <a:rPr lang="en-US" altLang="en-US" sz="4000" dirty="0" smtClean="0">
                <a:solidFill>
                  <a:srgbClr val="000000"/>
                </a:solidFill>
              </a:rPr>
              <a:t/>
            </a:r>
            <a:br>
              <a:rPr lang="en-US" altLang="en-US" sz="4000" dirty="0" smtClean="0">
                <a:solidFill>
                  <a:srgbClr val="000000"/>
                </a:solidFill>
              </a:rPr>
            </a:br>
            <a:endParaRPr lang="en-US" altLang="en-US" sz="4000" dirty="0" smtClean="0">
              <a:solidFill>
                <a:srgbClr val="000000"/>
              </a:solidFill>
            </a:endParaRPr>
          </a:p>
        </p:txBody>
      </p:sp>
      <p:pic>
        <p:nvPicPr>
          <p:cNvPr id="1026" name="Picture 2" descr="F:\Reception\DSC_899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67000" y="2590800"/>
            <a:ext cx="4343400" cy="3355365"/>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a:extLst/>
        </p:spPr>
      </p:pic>
      <p:grpSp>
        <p:nvGrpSpPr>
          <p:cNvPr id="2" name="Group 4"/>
          <p:cNvGrpSpPr>
            <a:grpSpLocks noChangeAspect="1"/>
          </p:cNvGrpSpPr>
          <p:nvPr/>
        </p:nvGrpSpPr>
        <p:grpSpPr bwMode="auto">
          <a:xfrm>
            <a:off x="1524000" y="6400809"/>
            <a:ext cx="5734050" cy="360363"/>
            <a:chOff x="960" y="4032"/>
            <a:chExt cx="3612" cy="227"/>
          </a:xfrm>
        </p:grpSpPr>
        <p:sp>
          <p:nvSpPr>
            <p:cNvPr id="3" name="AutoShape 3"/>
            <p:cNvSpPr>
              <a:spLocks noChangeAspect="1" noChangeArrowheads="1" noTextEdit="1"/>
            </p:cNvSpPr>
            <p:nvPr/>
          </p:nvSpPr>
          <p:spPr bwMode="auto">
            <a:xfrm>
              <a:off x="960" y="4032"/>
              <a:ext cx="3612"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6" name="Rectangle 7"/>
            <p:cNvSpPr>
              <a:spLocks noChangeArrowheads="1"/>
            </p:cNvSpPr>
            <p:nvPr/>
          </p:nvSpPr>
          <p:spPr bwMode="auto">
            <a:xfrm>
              <a:off x="3876" y="4032"/>
              <a:ext cx="72" cy="2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itchFamily="34" charset="0"/>
                  <a:cs typeface="Arial" pitchFamily="34" charset="0"/>
                </a:defRPr>
              </a:lvl1pPr>
              <a:lvl2pPr>
                <a:defRPr>
                  <a:solidFill>
                    <a:schemeClr val="tx1"/>
                  </a:solidFill>
                  <a:latin typeface="Arial" pitchFamily="34" charset="0"/>
                  <a:cs typeface="Arial" pitchFamily="34" charset="0"/>
                </a:defRPr>
              </a:lvl2pPr>
              <a:lvl3pPr>
                <a:defRPr>
                  <a:solidFill>
                    <a:schemeClr val="tx1"/>
                  </a:solidFill>
                  <a:latin typeface="Arial" pitchFamily="34" charset="0"/>
                  <a:cs typeface="Arial" pitchFamily="34" charset="0"/>
                </a:defRPr>
              </a:lvl3pPr>
              <a:lvl4pPr>
                <a:defRPr>
                  <a:solidFill>
                    <a:schemeClr val="tx1"/>
                  </a:solidFill>
                  <a:latin typeface="Arial" pitchFamily="34" charset="0"/>
                  <a:cs typeface="Arial" pitchFamily="34" charset="0"/>
                </a:defRPr>
              </a:lvl4pPr>
              <a:lvl5pPr>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700" b="0" i="1" u="none" strike="noStrike" cap="none" normalizeH="0" baseline="0" smtClean="0">
                  <a:ln>
                    <a:noFill/>
                  </a:ln>
                  <a:solidFill>
                    <a:srgbClr val="000000"/>
                  </a:solidFill>
                  <a:effectLst/>
                  <a:latin typeface="Comic Sans MS" pitchFamily="66" charset="0"/>
                  <a:cs typeface="Arial" pitchFamily="34" charset="0"/>
                </a:rPr>
                <a:t> </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grpSp>
    </p:spTree>
  </p:cSld>
  <p:clrMapOvr>
    <a:masterClrMapping/>
  </p:clrMapOvr>
  <p:transition>
    <p:zoom/>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57200" y="609600"/>
            <a:ext cx="7543800" cy="707886"/>
          </a:xfrm>
          <a:prstGeom prst="rect">
            <a:avLst/>
          </a:prstGeom>
          <a:noFill/>
        </p:spPr>
        <p:txBody>
          <a:bodyPr wrap="square" rtlCol="0">
            <a:spAutoFit/>
          </a:bodyPr>
          <a:lstStyle/>
          <a:p>
            <a:pPr algn="ctr"/>
            <a:r>
              <a:rPr lang="en-GB" sz="4000" dirty="0" err="1">
                <a:latin typeface="Calibri" pitchFamily="34" charset="0"/>
                <a:cs typeface="Calibri" pitchFamily="34" charset="0"/>
              </a:rPr>
              <a:t>Bonneygrove</a:t>
            </a:r>
            <a:r>
              <a:rPr lang="en-GB" sz="4000" dirty="0">
                <a:latin typeface="Calibri" pitchFamily="34" charset="0"/>
                <a:cs typeface="Calibri" pitchFamily="34" charset="0"/>
              </a:rPr>
              <a:t> Staff</a:t>
            </a:r>
          </a:p>
        </p:txBody>
      </p:sp>
      <p:sp>
        <p:nvSpPr>
          <p:cNvPr id="3" name="TextBox 2"/>
          <p:cNvSpPr txBox="1"/>
          <p:nvPr/>
        </p:nvSpPr>
        <p:spPr>
          <a:xfrm>
            <a:off x="533400" y="1524000"/>
            <a:ext cx="7391400" cy="3877985"/>
          </a:xfrm>
          <a:prstGeom prst="rect">
            <a:avLst/>
          </a:prstGeom>
          <a:noFill/>
        </p:spPr>
        <p:txBody>
          <a:bodyPr wrap="square" rtlCol="0" anchor="t">
            <a:spAutoFit/>
          </a:bodyPr>
          <a:lstStyle/>
          <a:p>
            <a:pPr>
              <a:buFont typeface="Arial" pitchFamily="34" charset="0"/>
              <a:buChar char="•"/>
            </a:pPr>
            <a:r>
              <a:rPr lang="en-GB" sz="4000" dirty="0">
                <a:latin typeface="Calibri" pitchFamily="34" charset="0"/>
                <a:cs typeface="Calibri" pitchFamily="34" charset="0"/>
              </a:rPr>
              <a:t> </a:t>
            </a:r>
            <a:r>
              <a:rPr lang="en-GB" sz="3400" dirty="0" err="1" smtClean="0">
                <a:latin typeface="Calibri" pitchFamily="34" charset="0"/>
                <a:cs typeface="Calibri" pitchFamily="34" charset="0"/>
              </a:rPr>
              <a:t>Headteacher</a:t>
            </a:r>
            <a:r>
              <a:rPr lang="en-GB" sz="3400" dirty="0" smtClean="0">
                <a:latin typeface="Calibri" pitchFamily="34" charset="0"/>
                <a:cs typeface="Calibri" pitchFamily="34" charset="0"/>
              </a:rPr>
              <a:t> </a:t>
            </a:r>
            <a:r>
              <a:rPr lang="en-GB" sz="3400" dirty="0">
                <a:latin typeface="Calibri" pitchFamily="34" charset="0"/>
                <a:cs typeface="Calibri" pitchFamily="34" charset="0"/>
              </a:rPr>
              <a:t>– Mrs </a:t>
            </a:r>
            <a:r>
              <a:rPr lang="en-GB" sz="3400" dirty="0" smtClean="0">
                <a:latin typeface="Calibri" pitchFamily="34" charset="0"/>
                <a:cs typeface="Calibri" pitchFamily="34" charset="0"/>
              </a:rPr>
              <a:t>A Gable</a:t>
            </a:r>
            <a:endParaRPr lang="en-GB" sz="3400" dirty="0">
              <a:latin typeface="Calibri" pitchFamily="34" charset="0"/>
              <a:cs typeface="Calibri" pitchFamily="34" charset="0"/>
            </a:endParaRPr>
          </a:p>
          <a:p>
            <a:pPr>
              <a:buFont typeface="Arial" pitchFamily="34" charset="0"/>
              <a:buChar char="•"/>
            </a:pPr>
            <a:r>
              <a:rPr lang="en-GB" sz="3400" dirty="0" smtClean="0">
                <a:latin typeface="Calibri" pitchFamily="34" charset="0"/>
                <a:cs typeface="Calibri" pitchFamily="34" charset="0"/>
              </a:rPr>
              <a:t> Deputy </a:t>
            </a:r>
            <a:r>
              <a:rPr lang="en-GB" sz="3400" dirty="0" err="1" smtClean="0">
                <a:latin typeface="Calibri" pitchFamily="34" charset="0"/>
                <a:cs typeface="Calibri" pitchFamily="34" charset="0"/>
              </a:rPr>
              <a:t>Headteacher</a:t>
            </a:r>
            <a:r>
              <a:rPr lang="en-GB" sz="3400" dirty="0" smtClean="0">
                <a:latin typeface="Calibri" pitchFamily="34" charset="0"/>
                <a:cs typeface="Calibri" pitchFamily="34" charset="0"/>
              </a:rPr>
              <a:t> - </a:t>
            </a:r>
            <a:r>
              <a:rPr lang="en-GB" sz="3400" dirty="0">
                <a:latin typeface="Calibri" pitchFamily="34" charset="0"/>
                <a:cs typeface="Calibri" pitchFamily="34" charset="0"/>
              </a:rPr>
              <a:t>Mrs </a:t>
            </a:r>
            <a:r>
              <a:rPr lang="en-GB" sz="3400" dirty="0" smtClean="0">
                <a:latin typeface="Calibri" pitchFamily="34" charset="0"/>
                <a:cs typeface="Calibri" pitchFamily="34" charset="0"/>
              </a:rPr>
              <a:t>A Wilson</a:t>
            </a:r>
            <a:endParaRPr lang="en-GB" sz="3400" dirty="0">
              <a:latin typeface="Calibri" pitchFamily="34" charset="0"/>
              <a:cs typeface="Calibri" pitchFamily="34" charset="0"/>
            </a:endParaRPr>
          </a:p>
          <a:p>
            <a:pPr>
              <a:buFont typeface="Arial" pitchFamily="34" charset="0"/>
              <a:buChar char="•"/>
            </a:pPr>
            <a:r>
              <a:rPr lang="en-GB" sz="3400" dirty="0" smtClean="0">
                <a:latin typeface="Calibri" pitchFamily="34" charset="0"/>
                <a:cs typeface="Calibri" pitchFamily="34" charset="0"/>
              </a:rPr>
              <a:t> Assistant </a:t>
            </a:r>
            <a:r>
              <a:rPr lang="en-GB" sz="3400" dirty="0" err="1" smtClean="0">
                <a:latin typeface="Calibri" pitchFamily="34" charset="0"/>
                <a:cs typeface="Calibri" pitchFamily="34" charset="0"/>
              </a:rPr>
              <a:t>Headteacher</a:t>
            </a:r>
            <a:r>
              <a:rPr lang="en-GB" sz="3400" dirty="0" smtClean="0">
                <a:latin typeface="Calibri" pitchFamily="34" charset="0"/>
                <a:cs typeface="Calibri" pitchFamily="34" charset="0"/>
              </a:rPr>
              <a:t> - </a:t>
            </a:r>
            <a:r>
              <a:rPr lang="en-GB" sz="3400" dirty="0" smtClean="0">
                <a:latin typeface="Calibri" pitchFamily="34" charset="0"/>
                <a:cs typeface="Calibri" pitchFamily="34" charset="0"/>
              </a:rPr>
              <a:t>Mr </a:t>
            </a:r>
            <a:r>
              <a:rPr lang="en-GB" sz="3400" dirty="0" smtClean="0">
                <a:latin typeface="Calibri" pitchFamily="34" charset="0"/>
                <a:cs typeface="Calibri" pitchFamily="34" charset="0"/>
              </a:rPr>
              <a:t>C Bond</a:t>
            </a:r>
            <a:endParaRPr lang="en-GB" sz="3400" dirty="0">
              <a:latin typeface="Calibri" pitchFamily="34" charset="0"/>
              <a:cs typeface="Calibri" pitchFamily="34" charset="0"/>
            </a:endParaRPr>
          </a:p>
          <a:p>
            <a:pPr>
              <a:buFont typeface="Arial" pitchFamily="34" charset="0"/>
              <a:buChar char="•"/>
            </a:pPr>
            <a:r>
              <a:rPr lang="en-GB" sz="3400" dirty="0" smtClean="0">
                <a:latin typeface="Calibri" pitchFamily="34" charset="0"/>
                <a:cs typeface="Calibri" pitchFamily="34" charset="0"/>
              </a:rPr>
              <a:t> Early Years Leader - Mrs V Cain</a:t>
            </a:r>
            <a:endParaRPr lang="en-GB" sz="3400" dirty="0" smtClean="0">
              <a:latin typeface="Calibri" pitchFamily="34" charset="0"/>
              <a:cs typeface="Calibri" pitchFamily="34" charset="0"/>
            </a:endParaRPr>
          </a:p>
          <a:p>
            <a:pPr>
              <a:buFont typeface="Arial" pitchFamily="34" charset="0"/>
              <a:buChar char="•"/>
            </a:pPr>
            <a:r>
              <a:rPr lang="en-GB" sz="3400" dirty="0" smtClean="0">
                <a:latin typeface="Calibri" pitchFamily="34" charset="0"/>
                <a:cs typeface="Calibri" pitchFamily="34" charset="0"/>
              </a:rPr>
              <a:t> </a:t>
            </a:r>
            <a:r>
              <a:rPr lang="en-GB" sz="3400" dirty="0" err="1" smtClean="0">
                <a:latin typeface="Calibri" pitchFamily="34" charset="0"/>
                <a:cs typeface="Calibri" pitchFamily="34" charset="0"/>
              </a:rPr>
              <a:t>SENCo</a:t>
            </a:r>
            <a:r>
              <a:rPr lang="en-GB" sz="3400" dirty="0" smtClean="0">
                <a:latin typeface="Calibri" pitchFamily="34" charset="0"/>
                <a:cs typeface="Calibri" pitchFamily="34" charset="0"/>
              </a:rPr>
              <a:t> - </a:t>
            </a:r>
            <a:r>
              <a:rPr lang="en-GB" sz="3400" dirty="0" smtClean="0">
                <a:latin typeface="Calibri" pitchFamily="34" charset="0"/>
                <a:cs typeface="Calibri" pitchFamily="34" charset="0"/>
              </a:rPr>
              <a:t>Mrs </a:t>
            </a:r>
            <a:r>
              <a:rPr lang="en-GB" sz="3400" dirty="0" smtClean="0">
                <a:latin typeface="Calibri" pitchFamily="34" charset="0"/>
                <a:cs typeface="Calibri" pitchFamily="34" charset="0"/>
              </a:rPr>
              <a:t>C Georgiou</a:t>
            </a:r>
            <a:endParaRPr lang="en-GB" sz="3400" dirty="0">
              <a:latin typeface="Calibri" pitchFamily="34" charset="0"/>
              <a:cs typeface="Calibri" pitchFamily="34" charset="0"/>
            </a:endParaRPr>
          </a:p>
          <a:p>
            <a:pPr lvl="0">
              <a:buFont typeface="Arial" pitchFamily="34" charset="0"/>
              <a:buChar char="•"/>
            </a:pPr>
            <a:r>
              <a:rPr lang="en-GB" sz="3400" dirty="0" smtClean="0">
                <a:solidFill>
                  <a:srgbClr val="000000"/>
                </a:solidFill>
                <a:latin typeface="Calibri" pitchFamily="34" charset="0"/>
                <a:cs typeface="Calibri" pitchFamily="34" charset="0"/>
              </a:rPr>
              <a:t> School </a:t>
            </a:r>
            <a:r>
              <a:rPr lang="en-GB" sz="3400" dirty="0">
                <a:solidFill>
                  <a:srgbClr val="000000"/>
                </a:solidFill>
                <a:latin typeface="Calibri" pitchFamily="34" charset="0"/>
                <a:cs typeface="Calibri" pitchFamily="34" charset="0"/>
              </a:rPr>
              <a:t>Business Officer </a:t>
            </a:r>
            <a:r>
              <a:rPr lang="en-GB" sz="3400" dirty="0" smtClean="0">
                <a:solidFill>
                  <a:srgbClr val="000000"/>
                </a:solidFill>
                <a:latin typeface="Calibri" pitchFamily="34" charset="0"/>
                <a:cs typeface="Calibri" pitchFamily="34" charset="0"/>
              </a:rPr>
              <a:t>- </a:t>
            </a:r>
            <a:r>
              <a:rPr lang="en-GB" sz="3400" dirty="0">
                <a:solidFill>
                  <a:srgbClr val="000000"/>
                </a:solidFill>
                <a:latin typeface="Calibri" pitchFamily="34" charset="0"/>
                <a:cs typeface="Calibri" pitchFamily="34" charset="0"/>
              </a:rPr>
              <a:t>Mrs </a:t>
            </a:r>
            <a:r>
              <a:rPr lang="en-GB" sz="3400" dirty="0" smtClean="0">
                <a:solidFill>
                  <a:srgbClr val="000000"/>
                </a:solidFill>
                <a:latin typeface="Calibri" pitchFamily="34" charset="0"/>
                <a:cs typeface="Calibri" pitchFamily="34" charset="0"/>
              </a:rPr>
              <a:t>N Moody</a:t>
            </a:r>
            <a:endParaRPr lang="en-GB" sz="3400" dirty="0">
              <a:solidFill>
                <a:srgbClr val="000000"/>
              </a:solidFill>
              <a:latin typeface="Calibri" pitchFamily="34" charset="0"/>
              <a:cs typeface="Calibri" pitchFamily="34" charset="0"/>
            </a:endParaRPr>
          </a:p>
          <a:p>
            <a:pPr>
              <a:buFont typeface="Arial" pitchFamily="34" charset="0"/>
              <a:buChar char="•"/>
            </a:pPr>
            <a:endParaRPr lang="en-GB" sz="3600" dirty="0">
              <a:latin typeface="Calibri" pitchFamily="34" charset="0"/>
              <a:cs typeface="Calibri" pitchFamily="34" charset="0"/>
            </a:endParaRPr>
          </a:p>
        </p:txBody>
      </p:sp>
    </p:spTree>
    <p:extLst>
      <p:ext uri="{BB962C8B-B14F-4D97-AF65-F5344CB8AC3E}">
        <p14:creationId xmlns:p14="http://schemas.microsoft.com/office/powerpoint/2010/main" val="244615960"/>
      </p:ext>
    </p:extLst>
  </p:cSld>
  <p:clrMapOvr>
    <a:masterClrMapping/>
  </p:clrMapOvr>
  <p:transition>
    <p:zoom/>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5800" y="609600"/>
            <a:ext cx="7696200" cy="5410200"/>
          </a:xfrm>
        </p:spPr>
        <p:txBody>
          <a:bodyPr/>
          <a:lstStyle/>
          <a:p>
            <a:pPr marL="0" indent="0" algn="ctr">
              <a:buNone/>
            </a:pPr>
            <a:r>
              <a:rPr lang="en-GB" sz="1800" b="1" u="sng" dirty="0" smtClean="0"/>
              <a:t>‘Broadening Horizons’</a:t>
            </a:r>
            <a:r>
              <a:rPr lang="en-GB" sz="1600" b="1" u="sng" dirty="0" smtClean="0"/>
              <a:t> </a:t>
            </a:r>
          </a:p>
          <a:p>
            <a:pPr marL="0" indent="0" algn="ctr">
              <a:buNone/>
            </a:pPr>
            <a:endParaRPr lang="en-GB" sz="1600" b="1" u="sng" dirty="0" smtClean="0"/>
          </a:p>
          <a:p>
            <a:pPr marL="0" indent="0" algn="ctr">
              <a:spcBef>
                <a:spcPts val="0"/>
              </a:spcBef>
              <a:spcAft>
                <a:spcPts val="600"/>
              </a:spcAft>
              <a:buNone/>
            </a:pPr>
            <a:r>
              <a:rPr lang="en-GB" sz="1600" dirty="0" smtClean="0"/>
              <a:t>Broadening Horizons represents the schools passion for providing our children with the experiences, skills and attitudes they need to make informed choices. </a:t>
            </a:r>
          </a:p>
          <a:p>
            <a:pPr marL="0" indent="0" algn="ctr">
              <a:spcBef>
                <a:spcPts val="0"/>
              </a:spcBef>
              <a:spcAft>
                <a:spcPts val="600"/>
              </a:spcAft>
              <a:buNone/>
            </a:pPr>
            <a:r>
              <a:rPr lang="en-GB" sz="1600" dirty="0" smtClean="0"/>
              <a:t>We believe that our children deserve to be encouraged to be curious and that curiosity leads to debate and a greater understanding of the world.</a:t>
            </a:r>
          </a:p>
          <a:p>
            <a:pPr marL="0" indent="0" algn="ctr">
              <a:spcBef>
                <a:spcPts val="0"/>
              </a:spcBef>
              <a:spcAft>
                <a:spcPts val="600"/>
              </a:spcAft>
              <a:buNone/>
            </a:pPr>
            <a:r>
              <a:rPr lang="en-GB" sz="1600" dirty="0"/>
              <a:t>W</a:t>
            </a:r>
            <a:r>
              <a:rPr lang="en-GB" sz="1600" dirty="0" smtClean="0"/>
              <a:t>e encourage our children to aspire to be the best that they can be; we don’t put limits on their learning.</a:t>
            </a:r>
          </a:p>
          <a:p>
            <a:pPr marL="0" indent="0" algn="ctr">
              <a:buNone/>
            </a:pPr>
            <a:endParaRPr lang="en-GB" sz="1600" dirty="0" smtClean="0"/>
          </a:p>
          <a:p>
            <a:pPr marL="0" indent="0" algn="ctr">
              <a:buNone/>
            </a:pPr>
            <a:r>
              <a:rPr lang="en-GB" sz="1800" b="1" u="sng" dirty="0" smtClean="0"/>
              <a:t>What this </a:t>
            </a:r>
            <a:r>
              <a:rPr lang="en-GB" sz="1800" b="1" u="sng" dirty="0"/>
              <a:t>L</a:t>
            </a:r>
            <a:r>
              <a:rPr lang="en-GB" sz="1800" b="1" u="sng" dirty="0" smtClean="0"/>
              <a:t>ooks Like</a:t>
            </a:r>
          </a:p>
          <a:p>
            <a:pPr marL="0" indent="0" algn="ctr">
              <a:spcBef>
                <a:spcPts val="0"/>
              </a:spcBef>
              <a:spcAft>
                <a:spcPts val="600"/>
              </a:spcAft>
              <a:buNone/>
            </a:pPr>
            <a:r>
              <a:rPr lang="en-GB" sz="1600" dirty="0" smtClean="0"/>
              <a:t>In our everyday interactions we enable and seek to extend children’s thinking, we challenge them and inspire them.</a:t>
            </a:r>
          </a:p>
          <a:p>
            <a:pPr marL="0" indent="0" algn="ctr">
              <a:spcBef>
                <a:spcPts val="0"/>
              </a:spcBef>
              <a:spcAft>
                <a:spcPts val="600"/>
              </a:spcAft>
              <a:buNone/>
            </a:pPr>
            <a:r>
              <a:rPr lang="en-GB" sz="1600" dirty="0" smtClean="0"/>
              <a:t>We orchestrate experiences that build confidence and show children new things; including language skills, technology and scientific enquiry. </a:t>
            </a:r>
          </a:p>
          <a:p>
            <a:pPr marL="0" indent="0" algn="ctr">
              <a:spcBef>
                <a:spcPts val="0"/>
              </a:spcBef>
              <a:spcAft>
                <a:spcPts val="600"/>
              </a:spcAft>
              <a:buNone/>
            </a:pPr>
            <a:r>
              <a:rPr lang="en-GB" sz="1600" dirty="0" smtClean="0"/>
              <a:t>We have classical music that children will become familiar with as well and selecting visits and activities to provide new experiences knowledge and skills.</a:t>
            </a:r>
          </a:p>
          <a:p>
            <a:pPr marL="0" indent="0" algn="ctr">
              <a:spcBef>
                <a:spcPts val="0"/>
              </a:spcBef>
              <a:spcAft>
                <a:spcPts val="600"/>
              </a:spcAft>
              <a:buNone/>
            </a:pPr>
            <a:r>
              <a:rPr lang="en-GB" sz="1600" dirty="0" smtClean="0"/>
              <a:t>11 before 11- outlines our schools commitment to broadening horizons.</a:t>
            </a:r>
          </a:p>
          <a:p>
            <a:pPr marL="0" indent="0" algn="ctr">
              <a:spcBef>
                <a:spcPts val="0"/>
              </a:spcBef>
              <a:spcAft>
                <a:spcPts val="600"/>
              </a:spcAft>
              <a:buNone/>
            </a:pPr>
            <a:r>
              <a:rPr lang="en-GB" sz="1600" i="1" dirty="0" smtClean="0"/>
              <a:t>Our curriculum reflects our aspirations.</a:t>
            </a:r>
            <a:endParaRPr lang="en-GB" sz="1600" i="1" dirty="0"/>
          </a:p>
        </p:txBody>
      </p:sp>
    </p:spTree>
    <p:extLst>
      <p:ext uri="{BB962C8B-B14F-4D97-AF65-F5344CB8AC3E}">
        <p14:creationId xmlns:p14="http://schemas.microsoft.com/office/powerpoint/2010/main" val="2226174640"/>
      </p:ext>
    </p:extLst>
  </p:cSld>
  <p:clrMapOvr>
    <a:masterClrMapping/>
  </p:clrMapOvr>
  <p:transition>
    <p:zoom/>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noFill/>
          <a:ln>
            <a:noFill/>
          </a:ln>
        </p:spPr>
        <p:txBody>
          <a:bodyPr/>
          <a:lstStyle/>
          <a:p>
            <a:r>
              <a:rPr lang="en-GB" dirty="0"/>
              <a:t>Aims</a:t>
            </a:r>
          </a:p>
        </p:txBody>
      </p:sp>
      <p:sp>
        <p:nvSpPr>
          <p:cNvPr id="3" name="Content Placeholder 2"/>
          <p:cNvSpPr>
            <a:spLocks noGrp="1"/>
          </p:cNvSpPr>
          <p:nvPr>
            <p:ph idx="4294967295"/>
          </p:nvPr>
        </p:nvSpPr>
        <p:spPr>
          <a:xfrm>
            <a:off x="650789" y="1708150"/>
            <a:ext cx="7183524" cy="4097338"/>
          </a:xfrm>
        </p:spPr>
        <p:txBody>
          <a:bodyPr>
            <a:normAutofit/>
          </a:bodyPr>
          <a:lstStyle/>
          <a:p>
            <a:pPr marL="0" indent="0">
              <a:buNone/>
            </a:pPr>
            <a:endParaRPr lang="en-GB" sz="2000" dirty="0" smtClean="0"/>
          </a:p>
          <a:p>
            <a:pPr marL="0" indent="0">
              <a:buNone/>
            </a:pPr>
            <a:r>
              <a:rPr lang="en-GB" sz="2000" dirty="0" smtClean="0"/>
              <a:t>To </a:t>
            </a:r>
            <a:r>
              <a:rPr lang="en-GB" sz="2000" dirty="0" smtClean="0"/>
              <a:t>give you an overview of </a:t>
            </a:r>
          </a:p>
          <a:p>
            <a:pPr marL="0" indent="0">
              <a:buNone/>
            </a:pPr>
            <a:r>
              <a:rPr lang="en-GB" sz="2000" dirty="0" smtClean="0"/>
              <a:t>Early </a:t>
            </a:r>
            <a:r>
              <a:rPr lang="en-GB" sz="2000" dirty="0"/>
              <a:t>Years Foundation Stage (EYFS</a:t>
            </a:r>
            <a:r>
              <a:rPr lang="en-GB" sz="2000" dirty="0" smtClean="0"/>
              <a:t>)</a:t>
            </a:r>
          </a:p>
          <a:p>
            <a:pPr marL="0" indent="0">
              <a:buNone/>
            </a:pPr>
            <a:r>
              <a:rPr lang="en-GB" sz="2000" dirty="0" smtClean="0"/>
              <a:t>and what your child will be learning </a:t>
            </a:r>
            <a:endParaRPr lang="en-GB" sz="2000" dirty="0"/>
          </a:p>
          <a:p>
            <a:pPr marL="0" indent="0" algn="r">
              <a:buNone/>
            </a:pPr>
            <a:endParaRPr lang="en-GB" sz="1800" dirty="0"/>
          </a:p>
          <a:p>
            <a:pPr marL="0" indent="0" algn="just">
              <a:buNone/>
            </a:pPr>
            <a:r>
              <a:rPr lang="en-GB" sz="2000" dirty="0" smtClean="0"/>
              <a:t>To </a:t>
            </a:r>
            <a:r>
              <a:rPr lang="en-GB" sz="2000" dirty="0"/>
              <a:t>provide ideas we can effectively work together</a:t>
            </a:r>
          </a:p>
          <a:p>
            <a:pPr marL="0" indent="0" algn="just">
              <a:buNone/>
            </a:pPr>
            <a:r>
              <a:rPr lang="en-GB" sz="2000" dirty="0"/>
              <a:t>a</a:t>
            </a:r>
            <a:r>
              <a:rPr lang="en-GB" sz="2000" dirty="0" smtClean="0"/>
              <a:t>nd how you can best support your child </a:t>
            </a:r>
            <a:r>
              <a:rPr lang="en-GB" sz="2000" dirty="0"/>
              <a:t>at </a:t>
            </a:r>
            <a:r>
              <a:rPr lang="en-GB" sz="2000" dirty="0" smtClean="0"/>
              <a:t>home</a:t>
            </a:r>
          </a:p>
          <a:p>
            <a:pPr marL="0" indent="0">
              <a:buNone/>
            </a:pPr>
            <a:endParaRPr lang="en-GB" sz="1800" dirty="0"/>
          </a:p>
          <a:p>
            <a:pPr marL="0" indent="0">
              <a:buNone/>
            </a:pPr>
            <a:r>
              <a:rPr lang="en-GB" sz="2000" dirty="0" smtClean="0"/>
              <a:t>To </a:t>
            </a:r>
            <a:r>
              <a:rPr lang="en-GB" sz="2000" dirty="0" smtClean="0"/>
              <a:t>help you understand what to </a:t>
            </a:r>
          </a:p>
          <a:p>
            <a:pPr marL="0" indent="0">
              <a:buNone/>
            </a:pPr>
            <a:r>
              <a:rPr lang="en-GB" sz="2000" dirty="0" smtClean="0"/>
              <a:t>expect </a:t>
            </a:r>
            <a:r>
              <a:rPr lang="en-GB" sz="2000" dirty="0"/>
              <a:t>from </a:t>
            </a:r>
            <a:r>
              <a:rPr lang="en-GB" sz="2000" dirty="0" smtClean="0"/>
              <a:t>us</a:t>
            </a:r>
            <a:endParaRPr lang="en-GB" sz="2000" dirty="0"/>
          </a:p>
        </p:txBody>
      </p:sp>
      <p:pic>
        <p:nvPicPr>
          <p:cNvPr id="5" name="Picture 4"/>
          <p:cNvPicPr>
            <a:picLocks noChangeAspect="1"/>
          </p:cNvPicPr>
          <p:nvPr/>
        </p:nvPicPr>
        <p:blipFill>
          <a:blip r:embed="rId3"/>
          <a:stretch>
            <a:fillRect/>
          </a:stretch>
        </p:blipFill>
        <p:spPr>
          <a:xfrm>
            <a:off x="5557855" y="1512276"/>
            <a:ext cx="1228725" cy="1735819"/>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77057" y="4945445"/>
            <a:ext cx="2209523" cy="1476341"/>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096142" y="2730935"/>
            <a:ext cx="1476341" cy="2214510"/>
          </a:xfrm>
          <a:prstGeom prst="rect">
            <a:avLst/>
          </a:prstGeom>
        </p:spPr>
      </p:pic>
    </p:spTree>
    <p:extLst>
      <p:ext uri="{BB962C8B-B14F-4D97-AF65-F5344CB8AC3E}">
        <p14:creationId xmlns:p14="http://schemas.microsoft.com/office/powerpoint/2010/main" val="37157935"/>
      </p:ext>
    </p:extLst>
  </p:cSld>
  <p:clrMapOvr>
    <a:masterClrMapping/>
  </p:clrMapOvr>
  <p:transition>
    <p:zo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normAutofit/>
          </a:bodyPr>
          <a:lstStyle/>
          <a:p>
            <a:r>
              <a:rPr lang="en-GB" dirty="0" smtClean="0"/>
              <a:t>What will my child be learning?</a:t>
            </a:r>
            <a:endParaRPr lang="en-GB" altLang="en-US" sz="2200" b="1" dirty="0">
              <a:solidFill>
                <a:srgbClr val="7BCBB7"/>
              </a:solidFill>
            </a:endParaRPr>
          </a:p>
        </p:txBody>
      </p:sp>
      <p:graphicFrame>
        <p:nvGraphicFramePr>
          <p:cNvPr id="7171" name="Group 3"/>
          <p:cNvGraphicFramePr>
            <a:graphicFrameLocks noGrp="1"/>
          </p:cNvGraphicFramePr>
          <p:nvPr>
            <p:ph idx="4294967295"/>
            <p:extLst/>
          </p:nvPr>
        </p:nvGraphicFramePr>
        <p:xfrm>
          <a:off x="808105" y="1936955"/>
          <a:ext cx="7185521" cy="3423318"/>
        </p:xfrm>
        <a:graphic>
          <a:graphicData uri="http://schemas.openxmlformats.org/drawingml/2006/table">
            <a:tbl>
              <a:tblPr/>
              <a:tblGrid>
                <a:gridCol w="3503498">
                  <a:extLst>
                    <a:ext uri="{9D8B030D-6E8A-4147-A177-3AD203B41FA5}">
                      <a16:colId xmlns:a16="http://schemas.microsoft.com/office/drawing/2014/main" val="20000"/>
                    </a:ext>
                  </a:extLst>
                </a:gridCol>
                <a:gridCol w="3682023">
                  <a:extLst>
                    <a:ext uri="{9D8B030D-6E8A-4147-A177-3AD203B41FA5}">
                      <a16:colId xmlns:a16="http://schemas.microsoft.com/office/drawing/2014/main" val="20001"/>
                    </a:ext>
                  </a:extLst>
                </a:gridCol>
              </a:tblGrid>
              <a:tr h="629264">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altLang="en-US" sz="2000" b="1" i="0" u="none" strike="noStrike" cap="none" normalizeH="0" baseline="0" dirty="0">
                          <a:ln>
                            <a:noFill/>
                          </a:ln>
                          <a:solidFill>
                            <a:schemeClr val="bg1"/>
                          </a:solidFill>
                          <a:effectLst/>
                          <a:latin typeface="Arial" charset="0"/>
                        </a:rPr>
                        <a:t>Prime Areas of Learning</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A0A522"/>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altLang="en-US" sz="2000" b="1" i="0" u="none" strike="noStrike" cap="none" normalizeH="0" baseline="0" dirty="0">
                          <a:ln>
                            <a:noFill/>
                          </a:ln>
                          <a:solidFill>
                            <a:schemeClr val="bg1"/>
                          </a:solidFill>
                          <a:effectLst/>
                          <a:latin typeface="Arial" charset="0"/>
                        </a:rPr>
                        <a:t>Specific Areas of Learning</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altLang="en-US" sz="1600" b="0" i="0" u="none" strike="noStrike" cap="none" normalizeH="0" baseline="0" dirty="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A0A522"/>
                    </a:solidFill>
                  </a:tcPr>
                </a:tc>
                <a:extLst>
                  <a:ext uri="{0D108BD9-81ED-4DB2-BD59-A6C34878D82A}">
                    <a16:rowId xmlns:a16="http://schemas.microsoft.com/office/drawing/2014/main" val="10000"/>
                  </a:ext>
                </a:extLst>
              </a:tr>
              <a:tr h="699154">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en-US" sz="1600" b="0" i="0" u="none" strike="noStrike" cap="none" normalizeH="0" baseline="0" dirty="0">
                          <a:ln>
                            <a:noFill/>
                          </a:ln>
                          <a:solidFill>
                            <a:schemeClr val="tx1"/>
                          </a:solidFill>
                          <a:effectLst/>
                          <a:latin typeface="Arial" charset="0"/>
                        </a:rPr>
                        <a:t>Personal, Social and Emotional</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GB" altLang="en-US" sz="1600" b="0" i="0" u="none" strike="noStrike" cap="none" normalizeH="0" baseline="0" dirty="0">
                          <a:ln>
                            <a:noFill/>
                          </a:ln>
                          <a:solidFill>
                            <a:schemeClr val="tx1"/>
                          </a:solidFill>
                          <a:effectLst/>
                          <a:latin typeface="Arial" charset="0"/>
                        </a:rPr>
                        <a:t>Literacy</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altLang="en-US" sz="1600" b="0" i="0" u="none" strike="noStrike" cap="none" normalizeH="0" baseline="0" dirty="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699154">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en-US" sz="1600" b="0" i="0" u="none" strike="noStrike" cap="none" normalizeH="0" baseline="0" dirty="0">
                          <a:ln>
                            <a:noFill/>
                          </a:ln>
                          <a:solidFill>
                            <a:schemeClr val="tx1"/>
                          </a:solidFill>
                          <a:effectLst/>
                          <a:latin typeface="Arial" charset="0"/>
                        </a:rPr>
                        <a:t>Communication and Language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GB" altLang="en-US" sz="1600" b="0" i="0" u="none" strike="noStrike" cap="none" normalizeH="0" baseline="0" dirty="0">
                          <a:ln>
                            <a:noFill/>
                          </a:ln>
                          <a:solidFill>
                            <a:schemeClr val="tx1"/>
                          </a:solidFill>
                          <a:effectLst/>
                          <a:latin typeface="Arial" charset="0"/>
                        </a:rPr>
                        <a:t>Mathematics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altLang="en-US" sz="1600" b="0" i="0" u="none" strike="noStrike" cap="none" normalizeH="0" baseline="0" dirty="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668081">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en-US" sz="1600" b="0" i="0" u="none" strike="noStrike" cap="none" normalizeH="0" baseline="0" dirty="0">
                          <a:ln>
                            <a:noFill/>
                          </a:ln>
                          <a:solidFill>
                            <a:schemeClr val="tx1"/>
                          </a:solidFill>
                          <a:effectLst/>
                          <a:latin typeface="Arial" charset="0"/>
                        </a:rPr>
                        <a:t>Physical Development</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GB" altLang="en-US" sz="1600" b="0" i="0" u="none" strike="noStrike" cap="none" normalizeH="0" baseline="0" dirty="0">
                          <a:ln>
                            <a:noFill/>
                          </a:ln>
                          <a:solidFill>
                            <a:schemeClr val="tx1"/>
                          </a:solidFill>
                          <a:effectLst/>
                          <a:latin typeface="Arial" charset="0"/>
                        </a:rPr>
                        <a:t>Understanding the </a:t>
                      </a:r>
                      <a:r>
                        <a:rPr kumimoji="0" lang="en-GB" altLang="en-US" sz="1600" b="0" i="0" u="none" strike="noStrike" cap="none" normalizeH="0" baseline="0" dirty="0" smtClean="0">
                          <a:ln>
                            <a:noFill/>
                          </a:ln>
                          <a:solidFill>
                            <a:schemeClr val="tx1"/>
                          </a:solidFill>
                          <a:effectLst/>
                          <a:latin typeface="Arial" charset="0"/>
                        </a:rPr>
                        <a:t>World</a:t>
                      </a:r>
                      <a:endParaRPr kumimoji="0" lang="en-GB" altLang="en-US" sz="1600" b="0" i="0" u="none" strike="noStrike" cap="none" normalizeH="0" baseline="0" dirty="0">
                        <a:ln>
                          <a:noFill/>
                        </a:ln>
                        <a:solidFill>
                          <a:schemeClr val="tx1"/>
                        </a:solidFill>
                        <a:effectLst/>
                        <a:latin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altLang="en-US" sz="1600" b="0" i="0" u="none" strike="noStrike" cap="none" normalizeH="0" baseline="0" dirty="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668081">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altLang="en-US" sz="1600" b="0" i="0" u="none" strike="noStrike" cap="none" normalizeH="0" baseline="0" dirty="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GB" altLang="en-US" sz="1600" b="0" i="0" u="none" strike="noStrike" cap="none" normalizeH="0" baseline="0" dirty="0">
                          <a:ln>
                            <a:noFill/>
                          </a:ln>
                          <a:solidFill>
                            <a:schemeClr val="tx1"/>
                          </a:solidFill>
                          <a:effectLst/>
                          <a:latin typeface="Arial" charset="0"/>
                        </a:rPr>
                        <a:t>Expressive </a:t>
                      </a:r>
                      <a:r>
                        <a:rPr kumimoji="0" lang="en-GB" altLang="en-US" sz="1600" b="0" i="0" u="none" strike="noStrike" cap="none" normalizeH="0" baseline="0" dirty="0" smtClean="0">
                          <a:ln>
                            <a:noFill/>
                          </a:ln>
                          <a:solidFill>
                            <a:schemeClr val="tx1"/>
                          </a:solidFill>
                          <a:effectLst/>
                          <a:latin typeface="Arial" charset="0"/>
                        </a:rPr>
                        <a:t>Arts </a:t>
                      </a:r>
                      <a:r>
                        <a:rPr kumimoji="0" lang="en-GB" altLang="en-US" sz="1600" b="0" i="0" u="none" strike="noStrike" cap="none" normalizeH="0" baseline="0" dirty="0">
                          <a:ln>
                            <a:noFill/>
                          </a:ln>
                          <a:solidFill>
                            <a:schemeClr val="tx1"/>
                          </a:solidFill>
                          <a:effectLst/>
                          <a:latin typeface="Arial" charset="0"/>
                        </a:rPr>
                        <a:t>and </a:t>
                      </a:r>
                      <a:r>
                        <a:rPr kumimoji="0" lang="en-GB" altLang="en-US" sz="1600" b="0" i="0" u="none" strike="noStrike" cap="none" normalizeH="0" baseline="0" dirty="0" smtClean="0">
                          <a:ln>
                            <a:noFill/>
                          </a:ln>
                          <a:solidFill>
                            <a:schemeClr val="tx1"/>
                          </a:solidFill>
                          <a:effectLst/>
                          <a:latin typeface="Arial" charset="0"/>
                        </a:rPr>
                        <a:t>Design</a:t>
                      </a:r>
                      <a:endParaRPr kumimoji="0" lang="en-GB" altLang="en-US" sz="1600" b="0" i="0" u="none" strike="noStrike" cap="none" normalizeH="0" baseline="0" dirty="0">
                        <a:ln>
                          <a:noFill/>
                        </a:ln>
                        <a:solidFill>
                          <a:schemeClr val="tx1"/>
                        </a:solidFill>
                        <a:effectLst/>
                        <a:latin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altLang="en-US" sz="1600" b="0" i="0" u="none" strike="noStrike" cap="none" normalizeH="0" baseline="0" dirty="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82021294"/>
                  </a:ext>
                </a:extLst>
              </a:tr>
            </a:tbl>
          </a:graphicData>
        </a:graphic>
      </p:graphicFrame>
    </p:spTree>
    <p:extLst>
      <p:ext uri="{BB962C8B-B14F-4D97-AF65-F5344CB8AC3E}">
        <p14:creationId xmlns:p14="http://schemas.microsoft.com/office/powerpoint/2010/main" val="4180018395"/>
      </p:ext>
    </p:extLst>
  </p:cSld>
  <p:clrMapOvr>
    <a:masterClrMapping/>
  </p:clrMapOvr>
  <p:transition>
    <p:zo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1805" y="191841"/>
            <a:ext cx="6870358" cy="1143000"/>
          </a:xfrm>
        </p:spPr>
        <p:txBody>
          <a:bodyPr>
            <a:normAutofit/>
          </a:bodyPr>
          <a:lstStyle/>
          <a:p>
            <a:r>
              <a:rPr lang="en-GB"/>
              <a:t>How does my child learn? </a:t>
            </a:r>
            <a:r>
              <a:rPr lang="en-GB" sz="1600"/>
              <a:t/>
            </a:r>
            <a:br>
              <a:rPr lang="en-GB" sz="1600"/>
            </a:br>
            <a:r>
              <a:rPr lang="en-GB" sz="2200"/>
              <a:t>Characteristics of Effective Learning</a:t>
            </a:r>
          </a:p>
        </p:txBody>
      </p:sp>
      <p:sp>
        <p:nvSpPr>
          <p:cNvPr id="4" name="Slide Number Placeholder 3"/>
          <p:cNvSpPr>
            <a:spLocks noGrp="1"/>
          </p:cNvSpPr>
          <p:nvPr>
            <p:ph type="sldNum" sz="quarter" idx="4294967295"/>
          </p:nvPr>
        </p:nvSpPr>
        <p:spPr>
          <a:xfrm>
            <a:off x="0" y="6356350"/>
            <a:ext cx="2057400" cy="365125"/>
          </a:xfrm>
        </p:spPr>
        <p:txBody>
          <a:bodyPr/>
          <a:lstStyle/>
          <a:p>
            <a:fld id="{CF20716B-0596-48BD-87E3-308481B7FC12}" type="slidenum">
              <a:rPr lang="en-GB" altLang="en-US" smtClean="0"/>
              <a:pPr/>
              <a:t>6</a:t>
            </a:fld>
            <a:endParaRPr lang="en-GB" altLang="en-US"/>
          </a:p>
        </p:txBody>
      </p:sp>
      <p:pic>
        <p:nvPicPr>
          <p:cNvPr id="6" name="Picture 5"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10552" y="1500650"/>
            <a:ext cx="4057859" cy="5137414"/>
          </a:xfrm>
          <a:prstGeom prst="rect">
            <a:avLst/>
          </a:prstGeom>
        </p:spPr>
      </p:pic>
    </p:spTree>
    <p:extLst>
      <p:ext uri="{BB962C8B-B14F-4D97-AF65-F5344CB8AC3E}">
        <p14:creationId xmlns:p14="http://schemas.microsoft.com/office/powerpoint/2010/main" val="1376815039"/>
      </p:ext>
    </p:extLst>
  </p:cSld>
  <p:clrMapOvr>
    <a:masterClrMapping/>
  </p:clrMapOvr>
  <p:transition>
    <p:zo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idx="4294967295"/>
          </p:nvPr>
        </p:nvSpPr>
        <p:spPr>
          <a:xfrm>
            <a:off x="0" y="-152400"/>
            <a:ext cx="6870700" cy="1752600"/>
          </a:xfrm>
        </p:spPr>
        <p:txBody>
          <a:bodyPr anchor="ctr"/>
          <a:lstStyle/>
          <a:p>
            <a:pPr eaLnBrk="1" hangingPunct="1"/>
            <a:r>
              <a:rPr lang="en-US" altLang="en-US" dirty="0" smtClean="0">
                <a:latin typeface="+mn-lt"/>
              </a:rPr>
              <a:t/>
            </a:r>
            <a:br>
              <a:rPr lang="en-US" altLang="en-US" dirty="0" smtClean="0">
                <a:latin typeface="+mn-lt"/>
              </a:rPr>
            </a:br>
            <a:r>
              <a:rPr lang="en-US" altLang="en-US" dirty="0" smtClean="0">
                <a:latin typeface="+mn-lt"/>
              </a:rPr>
              <a:t>C&amp;L</a:t>
            </a:r>
            <a:r>
              <a:rPr lang="en-US" altLang="en-US" dirty="0">
                <a:latin typeface="+mn-lt"/>
              </a:rPr>
              <a:t/>
            </a:r>
            <a:br>
              <a:rPr lang="en-US" altLang="en-US" dirty="0">
                <a:latin typeface="+mn-lt"/>
              </a:rPr>
            </a:br>
            <a:r>
              <a:rPr lang="en-US" altLang="en-US" sz="2800" dirty="0">
                <a:latin typeface="+mn-lt"/>
              </a:rPr>
              <a:t>Communication and Language</a:t>
            </a:r>
            <a:endParaRPr lang="en-US" altLang="en-US" dirty="0">
              <a:latin typeface="+mn-lt"/>
            </a:endParaRPr>
          </a:p>
        </p:txBody>
      </p:sp>
      <p:sp>
        <p:nvSpPr>
          <p:cNvPr id="12291" name="Rectangle 3"/>
          <p:cNvSpPr>
            <a:spLocks noGrp="1" noChangeArrowheads="1"/>
          </p:cNvSpPr>
          <p:nvPr>
            <p:ph type="body" sz="half" idx="4294967295"/>
          </p:nvPr>
        </p:nvSpPr>
        <p:spPr>
          <a:xfrm>
            <a:off x="914400" y="1828800"/>
            <a:ext cx="2209800" cy="2438400"/>
          </a:xfrm>
        </p:spPr>
        <p:txBody>
          <a:bodyPr/>
          <a:lstStyle/>
          <a:p>
            <a:pPr eaLnBrk="1" hangingPunct="1">
              <a:buFontTx/>
              <a:buBlip>
                <a:blip r:embed="rId3"/>
              </a:buBlip>
            </a:pPr>
            <a:r>
              <a:rPr lang="en-US" altLang="en-US" sz="2400" dirty="0"/>
              <a:t> </a:t>
            </a:r>
            <a:r>
              <a:rPr lang="en-US" altLang="en-US" sz="2400" dirty="0" smtClean="0"/>
              <a:t> Stories</a:t>
            </a:r>
            <a:endParaRPr lang="en-US" altLang="en-US" sz="2400" dirty="0"/>
          </a:p>
          <a:p>
            <a:pPr eaLnBrk="1" hangingPunct="1">
              <a:buFontTx/>
              <a:buBlip>
                <a:blip r:embed="rId3"/>
              </a:buBlip>
            </a:pPr>
            <a:r>
              <a:rPr lang="en-US" altLang="en-US" sz="2400" dirty="0"/>
              <a:t> </a:t>
            </a:r>
            <a:r>
              <a:rPr lang="en-US" altLang="en-US" sz="2400" dirty="0" smtClean="0"/>
              <a:t> Speaking</a:t>
            </a:r>
            <a:endParaRPr lang="en-US" altLang="en-US" sz="2400" dirty="0"/>
          </a:p>
          <a:p>
            <a:pPr eaLnBrk="1" hangingPunct="1">
              <a:buFontTx/>
              <a:buBlip>
                <a:blip r:embed="rId3"/>
              </a:buBlip>
            </a:pPr>
            <a:r>
              <a:rPr lang="en-US" altLang="en-US" sz="2400" dirty="0"/>
              <a:t>  </a:t>
            </a:r>
            <a:r>
              <a:rPr lang="en-US" altLang="en-US" sz="2400" dirty="0" smtClean="0"/>
              <a:t>Listening</a:t>
            </a:r>
            <a:endParaRPr lang="en-US" altLang="en-US" sz="2400" dirty="0"/>
          </a:p>
          <a:p>
            <a:pPr eaLnBrk="1" hangingPunct="1">
              <a:buFontTx/>
              <a:buBlip>
                <a:blip r:embed="rId3"/>
              </a:buBlip>
            </a:pPr>
            <a:r>
              <a:rPr lang="en-US" altLang="en-US" sz="2400" dirty="0"/>
              <a:t>  </a:t>
            </a:r>
            <a:r>
              <a:rPr lang="en-US" altLang="en-US" sz="2400" dirty="0" smtClean="0"/>
              <a:t>Role </a:t>
            </a:r>
            <a:r>
              <a:rPr lang="en-US" altLang="en-US" sz="2400" dirty="0"/>
              <a:t>play</a:t>
            </a:r>
          </a:p>
          <a:p>
            <a:pPr eaLnBrk="1" hangingPunct="1">
              <a:buFontTx/>
              <a:buBlip>
                <a:blip r:embed="rId3"/>
              </a:buBlip>
            </a:pPr>
            <a:r>
              <a:rPr lang="en-US" altLang="en-US" sz="2400" dirty="0"/>
              <a:t>  </a:t>
            </a:r>
            <a:r>
              <a:rPr lang="en-US" altLang="en-US" sz="2400" dirty="0" smtClean="0"/>
              <a:t>Singing</a:t>
            </a:r>
            <a:endParaRPr lang="en-US" altLang="en-US" sz="2400" dirty="0"/>
          </a:p>
        </p:txBody>
      </p:sp>
      <p:pic>
        <p:nvPicPr>
          <p:cNvPr id="7" name="Picture 6" descr="C:\Users\ann.staines\Local Settings\Temporary Internet Files\Content.Word\IMG_2375.jp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352800" y="2057400"/>
            <a:ext cx="4724400" cy="3429000"/>
          </a:xfrm>
          <a:prstGeom prst="rect">
            <a:avLst/>
          </a:prstGeom>
          <a:noFill/>
          <a:ln>
            <a:noFill/>
          </a:ln>
        </p:spPr>
      </p:pic>
    </p:spTree>
    <p:extLst>
      <p:ext uri="{BB962C8B-B14F-4D97-AF65-F5344CB8AC3E}">
        <p14:creationId xmlns:p14="http://schemas.microsoft.com/office/powerpoint/2010/main" val="1899753488"/>
      </p:ext>
    </p:extLst>
  </p:cSld>
  <p:clrMapOvr>
    <a:masterClrMapping/>
  </p:clrMapOvr>
  <p:transition>
    <p:zoom/>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idx="4294967295"/>
          </p:nvPr>
        </p:nvSpPr>
        <p:spPr>
          <a:xfrm>
            <a:off x="15874" y="-76200"/>
            <a:ext cx="7772400" cy="1676400"/>
          </a:xfrm>
        </p:spPr>
        <p:txBody>
          <a:bodyPr anchor="ctr"/>
          <a:lstStyle/>
          <a:p>
            <a:pPr eaLnBrk="1" hangingPunct="1"/>
            <a:r>
              <a:rPr lang="en-US" altLang="en-US" dirty="0" smtClean="0">
                <a:latin typeface="+mn-lt"/>
              </a:rPr>
              <a:t>C&amp;L </a:t>
            </a:r>
            <a:r>
              <a:rPr lang="en-US" altLang="en-US" dirty="0">
                <a:latin typeface="+mn-lt"/>
              </a:rPr>
              <a:t>– How you can help?</a:t>
            </a:r>
          </a:p>
        </p:txBody>
      </p:sp>
      <p:sp>
        <p:nvSpPr>
          <p:cNvPr id="12291" name="Rectangle 3"/>
          <p:cNvSpPr>
            <a:spLocks noGrp="1" noChangeArrowheads="1"/>
          </p:cNvSpPr>
          <p:nvPr>
            <p:ph type="body" sz="half" idx="4294967295"/>
          </p:nvPr>
        </p:nvSpPr>
        <p:spPr>
          <a:xfrm>
            <a:off x="304800" y="1447800"/>
            <a:ext cx="7848600" cy="3733800"/>
          </a:xfrm>
        </p:spPr>
        <p:txBody>
          <a:bodyPr/>
          <a:lstStyle/>
          <a:p>
            <a:pPr eaLnBrk="1" hangingPunct="1">
              <a:buFontTx/>
              <a:buBlip>
                <a:blip r:embed="rId3"/>
              </a:buBlip>
              <a:defRPr/>
            </a:pPr>
            <a:r>
              <a:rPr lang="en-GB" sz="2400" dirty="0"/>
              <a:t>Singing songs and nursery </a:t>
            </a:r>
            <a:r>
              <a:rPr lang="en-GB" sz="2400" dirty="0" smtClean="0"/>
              <a:t>rhymes.</a:t>
            </a:r>
            <a:endParaRPr lang="en-GB" sz="2400" dirty="0"/>
          </a:p>
          <a:p>
            <a:pPr eaLnBrk="1" hangingPunct="1">
              <a:buFontTx/>
              <a:buBlip>
                <a:blip r:embed="rId3"/>
              </a:buBlip>
              <a:defRPr/>
            </a:pPr>
            <a:r>
              <a:rPr lang="en-GB" sz="2400" dirty="0"/>
              <a:t>Taking time to listen to them talking </a:t>
            </a:r>
            <a:br>
              <a:rPr lang="en-GB" sz="2400" dirty="0"/>
            </a:br>
            <a:r>
              <a:rPr lang="en-GB" sz="2400" dirty="0"/>
              <a:t>about things they’ve done and answering</a:t>
            </a:r>
            <a:br>
              <a:rPr lang="en-GB" sz="2400" dirty="0"/>
            </a:br>
            <a:r>
              <a:rPr lang="en-GB" sz="2400" dirty="0"/>
              <a:t>their questions.</a:t>
            </a:r>
          </a:p>
          <a:p>
            <a:pPr eaLnBrk="1" hangingPunct="1">
              <a:buFontTx/>
              <a:buBlip>
                <a:blip r:embed="rId3"/>
              </a:buBlip>
              <a:defRPr/>
            </a:pPr>
            <a:r>
              <a:rPr lang="en-GB" sz="2400" dirty="0"/>
              <a:t>Share books together everyday.</a:t>
            </a:r>
          </a:p>
          <a:p>
            <a:pPr eaLnBrk="1" hangingPunct="1">
              <a:buFontTx/>
              <a:buBlip>
                <a:blip r:embed="rId3"/>
              </a:buBlip>
              <a:defRPr/>
            </a:pPr>
            <a:r>
              <a:rPr lang="en-GB" sz="2400" dirty="0"/>
              <a:t>Visit the library for story sessions.</a:t>
            </a:r>
          </a:p>
          <a:p>
            <a:pPr eaLnBrk="1" hangingPunct="1">
              <a:buFontTx/>
              <a:buBlip>
                <a:blip r:embed="rId3"/>
              </a:buBlip>
              <a:defRPr/>
            </a:pPr>
            <a:r>
              <a:rPr lang="en-GB" sz="2400" dirty="0"/>
              <a:t>Asking for well-known stories to </a:t>
            </a:r>
            <a:r>
              <a:rPr lang="en-GB" sz="2400" dirty="0" smtClean="0"/>
              <a:t>be                                   </a:t>
            </a:r>
            <a:r>
              <a:rPr lang="en-GB" sz="2400" dirty="0"/>
              <a:t>retold in your child’s own words.</a:t>
            </a:r>
          </a:p>
          <a:p>
            <a:pPr marL="0" indent="0" eaLnBrk="1" hangingPunct="1">
              <a:buFontTx/>
              <a:buNone/>
              <a:defRPr/>
            </a:pPr>
            <a:endParaRPr lang="en-GB" sz="2400" dirty="0"/>
          </a:p>
          <a:p>
            <a:pPr eaLnBrk="1" hangingPunct="1">
              <a:defRPr/>
            </a:pPr>
            <a:endParaRPr lang="en-US" sz="2400" dirty="0">
              <a:effectLst>
                <a:outerShdw blurRad="38100" dist="38100" dir="2700000" algn="tl">
                  <a:srgbClr val="C0C0C0"/>
                </a:outerShdw>
              </a:effectLst>
            </a:endParaRPr>
          </a:p>
        </p:txBody>
      </p:sp>
      <p:pic>
        <p:nvPicPr>
          <p:cNvPr id="2" name="Picture 1"/>
          <p:cNvPicPr>
            <a:picLocks noChangeAspect="1"/>
          </p:cNvPicPr>
          <p:nvPr/>
        </p:nvPicPr>
        <p:blipFill rotWithShape="1">
          <a:blip r:embed="rId4" cstate="print">
            <a:extLst>
              <a:ext uri="{28A0092B-C50C-407E-A947-70E740481C1C}">
                <a14:useLocalDpi xmlns:a14="http://schemas.microsoft.com/office/drawing/2010/main" val="0"/>
              </a:ext>
            </a:extLst>
          </a:blip>
          <a:srcRect l="12766"/>
          <a:stretch/>
        </p:blipFill>
        <p:spPr>
          <a:xfrm rot="5400000">
            <a:off x="5790038" y="3180188"/>
            <a:ext cx="2971800" cy="2555023"/>
          </a:xfrm>
          <a:prstGeom prst="rect">
            <a:avLst/>
          </a:prstGeom>
        </p:spPr>
      </p:pic>
    </p:spTree>
    <p:extLst>
      <p:ext uri="{BB962C8B-B14F-4D97-AF65-F5344CB8AC3E}">
        <p14:creationId xmlns:p14="http://schemas.microsoft.com/office/powerpoint/2010/main" val="986230075"/>
      </p:ext>
    </p:extLst>
  </p:cSld>
  <p:clrMapOvr>
    <a:masterClrMapping/>
  </p:clrMapOvr>
  <p:transition>
    <p:zoom/>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idx="4294967295"/>
          </p:nvPr>
        </p:nvSpPr>
        <p:spPr>
          <a:xfrm>
            <a:off x="228600" y="0"/>
            <a:ext cx="8077200" cy="1600200"/>
          </a:xfrm>
        </p:spPr>
        <p:txBody>
          <a:bodyPr anchor="ctr"/>
          <a:lstStyle/>
          <a:p>
            <a:pPr eaLnBrk="1" hangingPunct="1"/>
            <a:r>
              <a:rPr lang="en-US" altLang="en-US" dirty="0">
                <a:latin typeface="+mn-lt"/>
              </a:rPr>
              <a:t>PSED</a:t>
            </a:r>
            <a:br>
              <a:rPr lang="en-US" altLang="en-US" dirty="0">
                <a:latin typeface="+mn-lt"/>
              </a:rPr>
            </a:br>
            <a:r>
              <a:rPr lang="en-US" altLang="en-US" sz="2800" dirty="0">
                <a:latin typeface="+mn-lt"/>
              </a:rPr>
              <a:t>Personal, Social and Emotional Development</a:t>
            </a:r>
            <a:endParaRPr lang="en-US" altLang="en-US" dirty="0">
              <a:latin typeface="+mn-lt"/>
            </a:endParaRPr>
          </a:p>
        </p:txBody>
      </p:sp>
      <p:sp>
        <p:nvSpPr>
          <p:cNvPr id="10243" name="Rectangle 3"/>
          <p:cNvSpPr>
            <a:spLocks noGrp="1" noChangeArrowheads="1"/>
          </p:cNvSpPr>
          <p:nvPr>
            <p:ph type="body" sz="half" idx="4294967295"/>
          </p:nvPr>
        </p:nvSpPr>
        <p:spPr>
          <a:xfrm>
            <a:off x="228600" y="1600200"/>
            <a:ext cx="4876800" cy="3962400"/>
          </a:xfrm>
        </p:spPr>
        <p:txBody>
          <a:bodyPr/>
          <a:lstStyle/>
          <a:p>
            <a:pPr eaLnBrk="1" hangingPunct="1">
              <a:buFontTx/>
              <a:buBlip>
                <a:blip r:embed="rId3"/>
              </a:buBlip>
              <a:defRPr/>
            </a:pPr>
            <a:r>
              <a:rPr lang="en-US" sz="2400" dirty="0"/>
              <a:t>Making friends</a:t>
            </a:r>
          </a:p>
          <a:p>
            <a:pPr eaLnBrk="1" hangingPunct="1">
              <a:buFontTx/>
              <a:buBlip>
                <a:blip r:embed="rId3"/>
              </a:buBlip>
              <a:defRPr/>
            </a:pPr>
            <a:r>
              <a:rPr lang="en-US" sz="2400" dirty="0"/>
              <a:t>Learning rules </a:t>
            </a:r>
          </a:p>
          <a:p>
            <a:pPr eaLnBrk="1" hangingPunct="1">
              <a:buFontTx/>
              <a:buBlip>
                <a:blip r:embed="rId3"/>
              </a:buBlip>
              <a:defRPr/>
            </a:pPr>
            <a:r>
              <a:rPr lang="en-US" sz="2400" dirty="0"/>
              <a:t>Learning daily routines</a:t>
            </a:r>
          </a:p>
          <a:p>
            <a:pPr eaLnBrk="1" hangingPunct="1">
              <a:buFontTx/>
              <a:buBlip>
                <a:blip r:embed="rId3"/>
              </a:buBlip>
              <a:defRPr/>
            </a:pPr>
            <a:r>
              <a:rPr lang="en-US" sz="2400" dirty="0"/>
              <a:t>Learning about </a:t>
            </a:r>
            <a:r>
              <a:rPr lang="en-US" sz="2400" dirty="0" smtClean="0"/>
              <a:t>other  cultures </a:t>
            </a:r>
            <a:r>
              <a:rPr lang="en-US" sz="2400" dirty="0"/>
              <a:t>and respect</a:t>
            </a:r>
          </a:p>
          <a:p>
            <a:pPr eaLnBrk="1" hangingPunct="1">
              <a:buFontTx/>
              <a:buBlip>
                <a:blip r:embed="rId3"/>
              </a:buBlip>
              <a:defRPr/>
            </a:pPr>
            <a:r>
              <a:rPr lang="en-US" sz="2400" dirty="0"/>
              <a:t>Understanding boundaries</a:t>
            </a:r>
          </a:p>
          <a:p>
            <a:pPr eaLnBrk="1" hangingPunct="1">
              <a:buFontTx/>
              <a:buBlip>
                <a:blip r:embed="rId3"/>
              </a:buBlip>
              <a:defRPr/>
            </a:pPr>
            <a:r>
              <a:rPr lang="en-US" sz="2400" dirty="0"/>
              <a:t>Making </a:t>
            </a:r>
            <a:r>
              <a:rPr lang="en-US" sz="2400" dirty="0" smtClean="0"/>
              <a:t>good relationships </a:t>
            </a:r>
            <a:r>
              <a:rPr lang="en-US" sz="2400" dirty="0"/>
              <a:t>with adults</a:t>
            </a:r>
          </a:p>
        </p:txBody>
      </p:sp>
      <p:pic>
        <p:nvPicPr>
          <p:cNvPr id="6" name="Picture 5" descr="C:\Users\ann.staines\Local Settings\Temporary Internet Files\Content.Word\IMG_4224.jp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739323" y="4191000"/>
            <a:ext cx="3322954" cy="2209800"/>
          </a:xfrm>
          <a:prstGeom prst="rect">
            <a:avLst/>
          </a:prstGeom>
          <a:ln>
            <a:noFill/>
          </a:ln>
          <a:effectLst>
            <a:softEdge rad="112500"/>
          </a:effectLst>
        </p:spPr>
      </p:pic>
      <p:pic>
        <p:nvPicPr>
          <p:cNvPr id="3" name="Picture 2"/>
          <p:cNvPicPr>
            <a:picLocks noChangeAspect="1"/>
          </p:cNvPicPr>
          <p:nvPr/>
        </p:nvPicPr>
        <p:blipFill rotWithShape="1">
          <a:blip r:embed="rId5" cstate="print">
            <a:extLst>
              <a:ext uri="{28A0092B-C50C-407E-A947-70E740481C1C}">
                <a14:useLocalDpi xmlns:a14="http://schemas.microsoft.com/office/drawing/2010/main" val="0"/>
              </a:ext>
            </a:extLst>
          </a:blip>
          <a:srcRect l="-2381" t="557" r="21429" b="-557"/>
          <a:stretch/>
        </p:blipFill>
        <p:spPr>
          <a:xfrm rot="5400000">
            <a:off x="5275186" y="1514475"/>
            <a:ext cx="2590800" cy="2457450"/>
          </a:xfrm>
          <a:prstGeom prst="rect">
            <a:avLst/>
          </a:prstGeom>
          <a:ln>
            <a:noFill/>
          </a:ln>
          <a:effectLst>
            <a:softEdge rad="112500"/>
          </a:effectLst>
        </p:spPr>
      </p:pic>
    </p:spTree>
    <p:extLst>
      <p:ext uri="{BB962C8B-B14F-4D97-AF65-F5344CB8AC3E}">
        <p14:creationId xmlns:p14="http://schemas.microsoft.com/office/powerpoint/2010/main" val="138026621"/>
      </p:ext>
    </p:extLst>
  </p:cSld>
  <p:clrMapOvr>
    <a:masterClrMapping/>
  </p:clrMapOvr>
  <p:transition>
    <p:zoom/>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idx="4294967295"/>
          </p:nvPr>
        </p:nvSpPr>
        <p:spPr>
          <a:xfrm>
            <a:off x="533400" y="152400"/>
            <a:ext cx="7391400" cy="1371600"/>
          </a:xfrm>
        </p:spPr>
        <p:txBody>
          <a:bodyPr anchor="ctr"/>
          <a:lstStyle/>
          <a:p>
            <a:pPr eaLnBrk="1" hangingPunct="1"/>
            <a:r>
              <a:rPr lang="en-US" altLang="en-US" sz="4000" dirty="0">
                <a:latin typeface="+mn-lt"/>
              </a:rPr>
              <a:t>PSED - How can you help?</a:t>
            </a:r>
          </a:p>
        </p:txBody>
      </p:sp>
      <p:sp>
        <p:nvSpPr>
          <p:cNvPr id="9219" name="Rectangle 3"/>
          <p:cNvSpPr>
            <a:spLocks noGrp="1" noChangeArrowheads="1"/>
          </p:cNvSpPr>
          <p:nvPr>
            <p:ph type="body" sz="half" idx="4294967295"/>
          </p:nvPr>
        </p:nvSpPr>
        <p:spPr>
          <a:xfrm>
            <a:off x="304800" y="1295400"/>
            <a:ext cx="7696200" cy="3962400"/>
          </a:xfrm>
        </p:spPr>
        <p:txBody>
          <a:bodyPr/>
          <a:lstStyle/>
          <a:p>
            <a:pPr eaLnBrk="1" hangingPunct="1">
              <a:buFontTx/>
              <a:buBlip>
                <a:blip r:embed="rId2"/>
              </a:buBlip>
            </a:pPr>
            <a:r>
              <a:rPr lang="en-GB" altLang="en-US" sz="2400" dirty="0"/>
              <a:t>You can help by encouraging your child to use the toilet </a:t>
            </a:r>
            <a:r>
              <a:rPr lang="en-GB" altLang="en-US" sz="2400" dirty="0" smtClean="0"/>
              <a:t>independently, and to wash </a:t>
            </a:r>
            <a:r>
              <a:rPr lang="en-GB" altLang="en-US" sz="2400" dirty="0"/>
              <a:t>their hands.</a:t>
            </a:r>
          </a:p>
          <a:p>
            <a:pPr eaLnBrk="1" hangingPunct="1">
              <a:buFontTx/>
              <a:buBlip>
                <a:blip r:embed="rId2"/>
              </a:buBlip>
            </a:pPr>
            <a:r>
              <a:rPr lang="en-GB" altLang="en-US" sz="2400" dirty="0"/>
              <a:t>Put on and fasten their coats, clothes and shoes.</a:t>
            </a:r>
          </a:p>
          <a:p>
            <a:pPr eaLnBrk="1" hangingPunct="1">
              <a:buFontTx/>
              <a:buBlip>
                <a:blip r:embed="rId2"/>
              </a:buBlip>
            </a:pPr>
            <a:r>
              <a:rPr lang="en-GB" altLang="en-US" sz="2400" dirty="0"/>
              <a:t>Eat with a knife and fork.</a:t>
            </a:r>
          </a:p>
          <a:p>
            <a:pPr eaLnBrk="1" hangingPunct="1">
              <a:buFontTx/>
              <a:buBlip>
                <a:blip r:embed="rId2"/>
              </a:buBlip>
            </a:pPr>
            <a:r>
              <a:rPr lang="en-GB" altLang="en-US" sz="2400" dirty="0"/>
              <a:t>Playing games which encourage sharing and turn taking will help your child to build their social skills.</a:t>
            </a:r>
          </a:p>
        </p:txBody>
      </p:sp>
      <p:pic>
        <p:nvPicPr>
          <p:cNvPr id="3" name="Picture 3" descr="F:\DCIM\130D7000\DSC_9037.JPG"/>
          <p:cNvPicPr>
            <a:picLocks noChangeAspect="1" noChangeArrowheads="1"/>
          </p:cNvPicPr>
          <p:nvPr/>
        </p:nvPicPr>
        <p:blipFill>
          <a:blip r:embed="rId3" cstate="print">
            <a:extLst>
              <a:ext uri="{BEBA8EAE-BF5A-486C-A8C5-ECC9F3942E4B}">
                <a14:imgProps xmlns:a14="http://schemas.microsoft.com/office/drawing/2010/main">
                  <a14:imgLayer r:embed="rId4">
                    <a14:imgEffect>
                      <a14:brightnessContrast bright="20000" contrast="20000"/>
                    </a14:imgEffect>
                  </a14:imgLayer>
                </a14:imgProps>
              </a:ext>
              <a:ext uri="{28A0092B-C50C-407E-A947-70E740481C1C}">
                <a14:useLocalDpi xmlns:a14="http://schemas.microsoft.com/office/drawing/2010/main" val="0"/>
              </a:ext>
            </a:extLst>
          </a:blip>
          <a:srcRect/>
          <a:stretch>
            <a:fillRect/>
          </a:stretch>
        </p:blipFill>
        <p:spPr bwMode="auto">
          <a:xfrm>
            <a:off x="2209800" y="4041143"/>
            <a:ext cx="1639543" cy="2359657"/>
          </a:xfrm>
          <a:prstGeom prst="rect">
            <a:avLst/>
          </a:prstGeom>
          <a:ln>
            <a:noFill/>
          </a:ln>
          <a:effectLst>
            <a:softEdge rad="112500"/>
          </a:effectLst>
          <a:extLst/>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4765454" y="4364364"/>
            <a:ext cx="2382496" cy="1786872"/>
          </a:xfrm>
          <a:prstGeom prst="rect">
            <a:avLst/>
          </a:prstGeom>
          <a:ln>
            <a:noFill/>
          </a:ln>
          <a:effectLst>
            <a:softEdge rad="112500"/>
          </a:effectLst>
        </p:spPr>
      </p:pic>
    </p:spTree>
    <p:extLst>
      <p:ext uri="{BB962C8B-B14F-4D97-AF65-F5344CB8AC3E}">
        <p14:creationId xmlns:p14="http://schemas.microsoft.com/office/powerpoint/2010/main" val="1876589241"/>
      </p:ext>
    </p:extLst>
  </p:cSld>
  <p:clrMapOvr>
    <a:masterClrMapping/>
  </p:clrMapOvr>
  <p:transition>
    <p:zoom/>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idx="4294967295"/>
          </p:nvPr>
        </p:nvSpPr>
        <p:spPr>
          <a:xfrm>
            <a:off x="0" y="152400"/>
            <a:ext cx="6870700" cy="1371600"/>
          </a:xfrm>
        </p:spPr>
        <p:txBody>
          <a:bodyPr anchor="ctr"/>
          <a:lstStyle/>
          <a:p>
            <a:pPr algn="l" eaLnBrk="1" hangingPunct="1"/>
            <a:r>
              <a:rPr lang="en-US" altLang="en-US" dirty="0">
                <a:latin typeface="+mn-lt"/>
              </a:rPr>
              <a:t>Physical Development</a:t>
            </a:r>
            <a:r>
              <a:rPr lang="en-US" altLang="en-US" dirty="0">
                <a:latin typeface="Calibri" pitchFamily="34" charset="0"/>
              </a:rPr>
              <a:t/>
            </a:r>
            <a:br>
              <a:rPr lang="en-US" altLang="en-US" dirty="0">
                <a:latin typeface="Calibri" pitchFamily="34" charset="0"/>
              </a:rPr>
            </a:br>
            <a:endParaRPr lang="en-US" altLang="en-US" dirty="0">
              <a:latin typeface="Calibri" pitchFamily="34" charset="0"/>
            </a:endParaRPr>
          </a:p>
        </p:txBody>
      </p:sp>
      <p:sp>
        <p:nvSpPr>
          <p:cNvPr id="10243" name="Rectangle 3"/>
          <p:cNvSpPr>
            <a:spLocks noGrp="1" noChangeArrowheads="1"/>
          </p:cNvSpPr>
          <p:nvPr>
            <p:ph type="body" sz="half" idx="4294967295"/>
          </p:nvPr>
        </p:nvSpPr>
        <p:spPr>
          <a:xfrm>
            <a:off x="4654550" y="1295400"/>
            <a:ext cx="3879850" cy="4267200"/>
          </a:xfrm>
        </p:spPr>
        <p:txBody>
          <a:bodyPr/>
          <a:lstStyle/>
          <a:p>
            <a:pPr eaLnBrk="1" hangingPunct="1">
              <a:buFontTx/>
              <a:buBlip>
                <a:blip r:embed="rId2"/>
              </a:buBlip>
              <a:defRPr/>
            </a:pPr>
            <a:r>
              <a:rPr lang="en-US" altLang="en-US" sz="2400" dirty="0" smtClean="0"/>
              <a:t>Gross and Fine Motor</a:t>
            </a:r>
          </a:p>
          <a:p>
            <a:pPr eaLnBrk="1" hangingPunct="1">
              <a:buFontTx/>
              <a:buBlip>
                <a:blip r:embed="rId2"/>
              </a:buBlip>
              <a:defRPr/>
            </a:pPr>
            <a:r>
              <a:rPr lang="en-US" altLang="en-US" sz="2400" dirty="0" smtClean="0"/>
              <a:t>Malleable </a:t>
            </a:r>
            <a:r>
              <a:rPr lang="en-US" altLang="en-US" sz="2400" dirty="0"/>
              <a:t>resources (play dough and construction kits)</a:t>
            </a:r>
          </a:p>
          <a:p>
            <a:pPr eaLnBrk="1" hangingPunct="1">
              <a:buFontTx/>
              <a:buBlip>
                <a:blip r:embed="rId2"/>
              </a:buBlip>
              <a:defRPr/>
            </a:pPr>
            <a:r>
              <a:rPr lang="en-US" altLang="en-US" sz="2400" dirty="0"/>
              <a:t>Fasten shoes and coats</a:t>
            </a:r>
          </a:p>
          <a:p>
            <a:pPr marL="0" indent="0" eaLnBrk="1" hangingPunct="1">
              <a:buFontTx/>
              <a:buNone/>
              <a:defRPr/>
            </a:pPr>
            <a:r>
              <a:rPr lang="en-US" altLang="en-US" sz="2400" dirty="0"/>
              <a:t>    </a:t>
            </a:r>
            <a:r>
              <a:rPr lang="en-US" altLang="en-US" sz="2400" dirty="0" smtClean="0"/>
              <a:t>P.E. </a:t>
            </a:r>
            <a:r>
              <a:rPr lang="en-US" altLang="en-US" sz="2400" dirty="0"/>
              <a:t>– getting changed </a:t>
            </a:r>
          </a:p>
          <a:p>
            <a:pPr eaLnBrk="1" hangingPunct="1">
              <a:buFontTx/>
              <a:buBlip>
                <a:blip r:embed="rId2"/>
              </a:buBlip>
              <a:defRPr/>
            </a:pPr>
            <a:r>
              <a:rPr lang="en-US" altLang="en-US" sz="2400" dirty="0"/>
              <a:t>Outdoor area, tree house climbing frame </a:t>
            </a:r>
          </a:p>
          <a:p>
            <a:pPr eaLnBrk="1" hangingPunct="1">
              <a:buFontTx/>
              <a:buBlip>
                <a:blip r:embed="rId2"/>
              </a:buBlip>
              <a:defRPr/>
            </a:pPr>
            <a:r>
              <a:rPr lang="en-US" altLang="en-US" sz="2400" dirty="0"/>
              <a:t>Pencil control</a:t>
            </a:r>
          </a:p>
          <a:p>
            <a:pPr eaLnBrk="1" hangingPunct="1">
              <a:buFontTx/>
              <a:buBlip>
                <a:blip r:embed="rId2"/>
              </a:buBlip>
              <a:defRPr/>
            </a:pPr>
            <a:r>
              <a:rPr lang="en-US" altLang="en-US" sz="2400" dirty="0"/>
              <a:t>ICT navigation</a:t>
            </a: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165100" y="1435100"/>
            <a:ext cx="2946400" cy="2209800"/>
          </a:xfrm>
          <a:prstGeom prst="rect">
            <a:avLst/>
          </a:prstGeom>
        </p:spPr>
      </p:pic>
      <p:pic>
        <p:nvPicPr>
          <p:cNvPr id="10" name="Picture 9"/>
          <p:cNvPicPr>
            <a:picLocks noChangeAspect="1"/>
          </p:cNvPicPr>
          <p:nvPr/>
        </p:nvPicPr>
        <p:blipFill rotWithShape="1">
          <a:blip r:embed="rId4" cstate="print">
            <a:extLst>
              <a:ext uri="{28A0092B-C50C-407E-A947-70E740481C1C}">
                <a14:useLocalDpi xmlns:a14="http://schemas.microsoft.com/office/drawing/2010/main" val="0"/>
              </a:ext>
            </a:extLst>
          </a:blip>
          <a:srcRect l="17073"/>
          <a:stretch/>
        </p:blipFill>
        <p:spPr>
          <a:xfrm rot="5400000">
            <a:off x="2087291" y="3481659"/>
            <a:ext cx="2696117" cy="2438400"/>
          </a:xfrm>
          <a:prstGeom prst="rect">
            <a:avLst/>
          </a:prstGeom>
        </p:spPr>
      </p:pic>
    </p:spTree>
    <p:extLst>
      <p:ext uri="{BB962C8B-B14F-4D97-AF65-F5344CB8AC3E}">
        <p14:creationId xmlns:p14="http://schemas.microsoft.com/office/powerpoint/2010/main" val="2281082923"/>
      </p:ext>
    </p:extLst>
  </p:cSld>
  <p:clrMapOvr>
    <a:masterClrMapping/>
  </p:clrMapOvr>
  <p:transition>
    <p:zoom/>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idx="4294967295"/>
          </p:nvPr>
        </p:nvSpPr>
        <p:spPr>
          <a:xfrm>
            <a:off x="533400" y="152400"/>
            <a:ext cx="7086600" cy="1600200"/>
          </a:xfrm>
        </p:spPr>
        <p:txBody>
          <a:bodyPr anchor="ctr"/>
          <a:lstStyle/>
          <a:p>
            <a:pPr eaLnBrk="1" hangingPunct="1"/>
            <a:r>
              <a:rPr lang="en-US" altLang="en-US" dirty="0">
                <a:latin typeface="+mn-lt"/>
              </a:rPr>
              <a:t>Physical Development</a:t>
            </a:r>
            <a:br>
              <a:rPr lang="en-US" altLang="en-US" dirty="0">
                <a:latin typeface="+mn-lt"/>
              </a:rPr>
            </a:br>
            <a:r>
              <a:rPr lang="en-US" altLang="en-US" dirty="0">
                <a:latin typeface="+mn-lt"/>
              </a:rPr>
              <a:t>How can you help?</a:t>
            </a:r>
          </a:p>
        </p:txBody>
      </p:sp>
      <p:sp>
        <p:nvSpPr>
          <p:cNvPr id="11267" name="Rectangle 3"/>
          <p:cNvSpPr>
            <a:spLocks noGrp="1" noChangeArrowheads="1"/>
          </p:cNvSpPr>
          <p:nvPr>
            <p:ph type="body" sz="half" idx="4294967295"/>
          </p:nvPr>
        </p:nvSpPr>
        <p:spPr>
          <a:xfrm>
            <a:off x="457200" y="1828800"/>
            <a:ext cx="7543800" cy="3657600"/>
          </a:xfrm>
        </p:spPr>
        <p:txBody>
          <a:bodyPr/>
          <a:lstStyle/>
          <a:p>
            <a:pPr eaLnBrk="1" hangingPunct="1">
              <a:buFontTx/>
              <a:buBlip>
                <a:blip r:embed="rId2"/>
              </a:buBlip>
            </a:pPr>
            <a:r>
              <a:rPr lang="en-GB" altLang="en-US" sz="2200" dirty="0"/>
              <a:t>Give children time to run, jump, climb and play outdoors.</a:t>
            </a:r>
          </a:p>
          <a:p>
            <a:pPr eaLnBrk="1" hangingPunct="1">
              <a:buFontTx/>
              <a:buBlip>
                <a:blip r:embed="rId2"/>
              </a:buBlip>
            </a:pPr>
            <a:r>
              <a:rPr lang="en-GB" altLang="en-US" sz="2200" dirty="0"/>
              <a:t>Encourage children to take part in activities such as building, drawing, threading beads, or filling and emptying containers in the water.</a:t>
            </a:r>
            <a:endParaRPr lang="en-US" altLang="en-US" sz="2200" dirty="0"/>
          </a:p>
        </p:txBody>
      </p:sp>
      <p:pic>
        <p:nvPicPr>
          <p:cNvPr id="8" name="Picture 7" descr="C:\Users\ann.staines\Local Settings\Temporary Internet Files\Content.Word\IMG_2555.jpg"/>
          <p:cNvPicPr/>
          <p:nvPr/>
        </p:nvPicPr>
        <p:blipFill rotWithShape="1">
          <a:blip r:embed="rId3" cstate="print">
            <a:extLst>
              <a:ext uri="{28A0092B-C50C-407E-A947-70E740481C1C}">
                <a14:useLocalDpi xmlns:a14="http://schemas.microsoft.com/office/drawing/2010/main" val="0"/>
              </a:ext>
            </a:extLst>
          </a:blip>
          <a:srcRect l="19983" r="5432"/>
          <a:stretch/>
        </p:blipFill>
        <p:spPr bwMode="auto">
          <a:xfrm rot="5400000">
            <a:off x="2275761" y="3734515"/>
            <a:ext cx="2687478" cy="29718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5410200" y="3897154"/>
            <a:ext cx="3048000" cy="22860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494298679"/>
      </p:ext>
    </p:extLst>
  </p:cSld>
  <p:clrMapOvr>
    <a:masterClrMapping/>
  </p:clrMapOvr>
  <p:transition>
    <p:zoom/>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ChangeArrowheads="1"/>
          </p:cNvSpPr>
          <p:nvPr/>
        </p:nvSpPr>
        <p:spPr bwMode="auto">
          <a:xfrm>
            <a:off x="694362" y="304800"/>
            <a:ext cx="5791200" cy="769938"/>
          </a:xfrm>
          <a:prstGeom prst="rect">
            <a:avLst/>
          </a:prstGeom>
          <a:noFill/>
          <a:ln w="9525">
            <a:noFill/>
            <a:miter lim="800000"/>
            <a:headEnd/>
            <a:tailEnd/>
          </a:ln>
        </p:spPr>
        <p:txBody>
          <a:bodyPr>
            <a:spAutoFit/>
          </a:bodyPr>
          <a:lstStyle/>
          <a:p>
            <a:r>
              <a:rPr lang="en-GB" altLang="en-US" sz="4400" dirty="0">
                <a:latin typeface="+mn-lt"/>
              </a:rPr>
              <a:t>Literacy</a:t>
            </a:r>
          </a:p>
        </p:txBody>
      </p:sp>
      <p:sp>
        <p:nvSpPr>
          <p:cNvPr id="16387" name="Rectangle 3"/>
          <p:cNvSpPr>
            <a:spLocks noChangeArrowheads="1"/>
          </p:cNvSpPr>
          <p:nvPr/>
        </p:nvSpPr>
        <p:spPr bwMode="auto">
          <a:xfrm>
            <a:off x="376238" y="1295855"/>
            <a:ext cx="4826000" cy="522287"/>
          </a:xfrm>
          <a:prstGeom prst="rect">
            <a:avLst/>
          </a:prstGeom>
          <a:noFill/>
          <a:ln w="9525">
            <a:noFill/>
            <a:miter lim="800000"/>
            <a:headEnd/>
            <a:tailEnd/>
          </a:ln>
        </p:spPr>
        <p:txBody>
          <a:bodyPr>
            <a:spAutoFit/>
          </a:bodyPr>
          <a:lstStyle/>
          <a:p>
            <a:r>
              <a:rPr lang="en-US" altLang="en-US" sz="2800" dirty="0">
                <a:latin typeface="+mn-lt"/>
              </a:rPr>
              <a:t>Reading and Writing</a:t>
            </a:r>
          </a:p>
        </p:txBody>
      </p:sp>
      <p:sp>
        <p:nvSpPr>
          <p:cNvPr id="16388" name="Rectangle 4"/>
          <p:cNvSpPr>
            <a:spLocks noChangeArrowheads="1"/>
          </p:cNvSpPr>
          <p:nvPr/>
        </p:nvSpPr>
        <p:spPr bwMode="auto">
          <a:xfrm>
            <a:off x="1686942" y="5112928"/>
            <a:ext cx="7634287" cy="1865313"/>
          </a:xfrm>
          <a:prstGeom prst="rect">
            <a:avLst/>
          </a:prstGeom>
          <a:noFill/>
          <a:ln w="9525">
            <a:noFill/>
            <a:miter lim="800000"/>
            <a:headEnd/>
            <a:tailEnd/>
          </a:ln>
        </p:spPr>
        <p:txBody>
          <a:bodyPr>
            <a:spAutoFit/>
          </a:bodyPr>
          <a:lstStyle/>
          <a:p>
            <a:pPr eaLnBrk="1" hangingPunct="1">
              <a:lnSpc>
                <a:spcPct val="90000"/>
              </a:lnSpc>
              <a:buFontTx/>
              <a:buBlip>
                <a:blip r:embed="rId2"/>
              </a:buBlip>
            </a:pPr>
            <a:r>
              <a:rPr lang="en-US" altLang="en-US" sz="2000" dirty="0" smtClean="0">
                <a:latin typeface="+mn-lt"/>
              </a:rPr>
              <a:t> Phonics (letters </a:t>
            </a:r>
            <a:r>
              <a:rPr lang="en-US" altLang="en-US" sz="2000" dirty="0">
                <a:latin typeface="+mn-lt"/>
              </a:rPr>
              <a:t>and </a:t>
            </a:r>
            <a:r>
              <a:rPr lang="en-US" altLang="en-US" sz="2000" dirty="0" smtClean="0">
                <a:latin typeface="+mn-lt"/>
              </a:rPr>
              <a:t>sounds</a:t>
            </a:r>
            <a:r>
              <a:rPr lang="en-US" altLang="en-US" sz="2000" dirty="0">
                <a:latin typeface="Calibri" pitchFamily="34" charset="0"/>
              </a:rPr>
              <a:t>)</a:t>
            </a:r>
            <a:endParaRPr lang="en-US" altLang="en-US" sz="2000" dirty="0">
              <a:latin typeface="+mn-lt"/>
            </a:endParaRPr>
          </a:p>
          <a:p>
            <a:pPr eaLnBrk="1" hangingPunct="1">
              <a:lnSpc>
                <a:spcPct val="90000"/>
              </a:lnSpc>
              <a:buFontTx/>
              <a:buBlip>
                <a:blip r:embed="rId2"/>
              </a:buBlip>
            </a:pPr>
            <a:r>
              <a:rPr lang="en-US" altLang="en-US" sz="2000" dirty="0" smtClean="0">
                <a:latin typeface="+mn-lt"/>
              </a:rPr>
              <a:t> </a:t>
            </a:r>
            <a:r>
              <a:rPr lang="en-US" altLang="en-US" sz="2000" dirty="0" err="1" smtClean="0">
                <a:latin typeface="+mn-lt"/>
              </a:rPr>
              <a:t>Recognising</a:t>
            </a:r>
            <a:r>
              <a:rPr lang="en-US" altLang="en-US" sz="2000" dirty="0" smtClean="0">
                <a:latin typeface="+mn-lt"/>
              </a:rPr>
              <a:t> </a:t>
            </a:r>
            <a:r>
              <a:rPr lang="en-US" altLang="en-US" sz="2000" dirty="0">
                <a:latin typeface="+mn-lt"/>
              </a:rPr>
              <a:t>and writing own name</a:t>
            </a:r>
          </a:p>
          <a:p>
            <a:pPr eaLnBrk="1" hangingPunct="1">
              <a:lnSpc>
                <a:spcPct val="90000"/>
              </a:lnSpc>
              <a:buFontTx/>
              <a:buBlip>
                <a:blip r:embed="rId2"/>
              </a:buBlip>
            </a:pPr>
            <a:r>
              <a:rPr lang="en-US" altLang="en-US" sz="2000" dirty="0" smtClean="0">
                <a:latin typeface="+mn-lt"/>
              </a:rPr>
              <a:t> Key </a:t>
            </a:r>
            <a:r>
              <a:rPr lang="en-US" altLang="en-US" sz="2000" dirty="0">
                <a:latin typeface="+mn-lt"/>
              </a:rPr>
              <a:t>reading and writing words</a:t>
            </a:r>
          </a:p>
          <a:p>
            <a:pPr eaLnBrk="1" hangingPunct="1">
              <a:lnSpc>
                <a:spcPct val="90000"/>
              </a:lnSpc>
              <a:buFontTx/>
              <a:buBlip>
                <a:blip r:embed="rId2"/>
              </a:buBlip>
            </a:pPr>
            <a:r>
              <a:rPr lang="en-US" altLang="en-US" sz="2000" dirty="0" smtClean="0">
                <a:latin typeface="+mn-lt"/>
              </a:rPr>
              <a:t> Reading </a:t>
            </a:r>
            <a:r>
              <a:rPr lang="en-US" altLang="en-US" sz="2000" dirty="0">
                <a:latin typeface="+mn-lt"/>
              </a:rPr>
              <a:t>books and labels</a:t>
            </a:r>
          </a:p>
          <a:p>
            <a:pPr eaLnBrk="1" hangingPunct="1">
              <a:lnSpc>
                <a:spcPct val="90000"/>
              </a:lnSpc>
              <a:buFontTx/>
              <a:buBlip>
                <a:blip r:embed="rId2"/>
              </a:buBlip>
            </a:pPr>
            <a:r>
              <a:rPr lang="en-US" altLang="en-US" sz="2000" dirty="0" smtClean="0">
                <a:latin typeface="+mn-lt"/>
              </a:rPr>
              <a:t> </a:t>
            </a:r>
            <a:r>
              <a:rPr lang="en-US" altLang="en-US" sz="2000" dirty="0" err="1" smtClean="0">
                <a:latin typeface="+mn-lt"/>
              </a:rPr>
              <a:t>Indpendent</a:t>
            </a:r>
            <a:r>
              <a:rPr lang="en-US" altLang="en-US" sz="2000" dirty="0" smtClean="0">
                <a:latin typeface="+mn-lt"/>
              </a:rPr>
              <a:t> </a:t>
            </a:r>
            <a:r>
              <a:rPr lang="en-US" altLang="en-US" sz="2000" dirty="0">
                <a:latin typeface="+mn-lt"/>
              </a:rPr>
              <a:t>mark-making</a:t>
            </a:r>
            <a:r>
              <a:rPr lang="en-US" altLang="en-US" sz="2400" dirty="0">
                <a:latin typeface="+mn-lt"/>
              </a:rPr>
              <a:t>.</a:t>
            </a:r>
          </a:p>
          <a:p>
            <a:pPr eaLnBrk="1" hangingPunct="1">
              <a:lnSpc>
                <a:spcPct val="90000"/>
              </a:lnSpc>
            </a:pPr>
            <a:endParaRPr lang="en-US" altLang="en-US" sz="2400" dirty="0"/>
          </a:p>
        </p:txBody>
      </p:sp>
      <p:pic>
        <p:nvPicPr>
          <p:cNvPr id="2" name="Picture 2" descr="A picture containing grass, outdoor&#10;&#10;Description generated with very high confidence">
            <a:extLst>
              <a:ext uri="{FF2B5EF4-FFF2-40B4-BE49-F238E27FC236}">
                <a16:creationId xmlns:a16="http://schemas.microsoft.com/office/drawing/2014/main" id="{C0D9D2D0-3267-4A16-9E27-8E37D95D40CE}"/>
              </a:ext>
            </a:extLst>
          </p:cNvPr>
          <p:cNvPicPr>
            <a:picLocks noChangeAspect="1"/>
          </p:cNvPicPr>
          <p:nvPr/>
        </p:nvPicPr>
        <p:blipFill>
          <a:blip r:embed="rId3"/>
          <a:stretch>
            <a:fillRect/>
          </a:stretch>
        </p:blipFill>
        <p:spPr>
          <a:xfrm rot="10800000">
            <a:off x="5169108" y="2672209"/>
            <a:ext cx="3185112" cy="229330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7" name="Picture 6" descr="C:\Users\ann.staines\Local Settings\Temporary Internet Files\Content.Word\IMG_4213.jpg"/>
          <p:cNvPicPr/>
          <p:nvPr/>
        </p:nvPicPr>
        <p:blipFill rotWithShape="1">
          <a:blip r:embed="rId4" cstate="print">
            <a:extLst>
              <a:ext uri="{28A0092B-C50C-407E-A947-70E740481C1C}">
                <a14:useLocalDpi xmlns:a14="http://schemas.microsoft.com/office/drawing/2010/main" val="0"/>
              </a:ext>
            </a:extLst>
          </a:blip>
          <a:srcRect/>
          <a:stretch/>
        </p:blipFill>
        <p:spPr bwMode="auto">
          <a:xfrm rot="5400000">
            <a:off x="935464" y="2115459"/>
            <a:ext cx="2590800" cy="24384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style>
          <a:lnRef idx="2">
            <a:schemeClr val="accent3">
              <a:shade val="50000"/>
            </a:schemeClr>
          </a:lnRef>
          <a:fillRef idx="1">
            <a:schemeClr val="accent3"/>
          </a:fillRef>
          <a:effectRef idx="0">
            <a:schemeClr val="accent3"/>
          </a:effectRef>
          <a:fontRef idx="minor">
            <a:schemeClr val="lt1"/>
          </a:fontRef>
        </p:style>
      </p:pic>
      <p:pic>
        <p:nvPicPr>
          <p:cNvPr id="4" name="Picture 4" descr="A picture containing child, person, indoor, boy&#10;&#10;Description generated with very high confidence">
            <a:extLst>
              <a:ext uri="{FF2B5EF4-FFF2-40B4-BE49-F238E27FC236}">
                <a16:creationId xmlns:a16="http://schemas.microsoft.com/office/drawing/2014/main" id="{3D4C2AE7-39BD-42CB-90B3-49753320C23D}"/>
              </a:ext>
            </a:extLst>
          </p:cNvPr>
          <p:cNvPicPr>
            <a:picLocks noChangeAspect="1"/>
          </p:cNvPicPr>
          <p:nvPr/>
        </p:nvPicPr>
        <p:blipFill>
          <a:blip r:embed="rId5"/>
          <a:stretch>
            <a:fillRect/>
          </a:stretch>
        </p:blipFill>
        <p:spPr>
          <a:xfrm>
            <a:off x="4151749" y="160485"/>
            <a:ext cx="2704672" cy="237094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754183433"/>
      </p:ext>
    </p:extLst>
  </p:cSld>
  <p:clrMapOvr>
    <a:masterClrMapping/>
  </p:clrMapOvr>
  <p:transition>
    <p:zoom/>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1"/>
          <p:cNvSpPr>
            <a:spLocks noChangeArrowheads="1"/>
          </p:cNvSpPr>
          <p:nvPr/>
        </p:nvSpPr>
        <p:spPr bwMode="auto">
          <a:xfrm>
            <a:off x="457200" y="304800"/>
            <a:ext cx="7315200" cy="1323439"/>
          </a:xfrm>
          <a:prstGeom prst="rect">
            <a:avLst/>
          </a:prstGeom>
          <a:noFill/>
          <a:ln w="9525">
            <a:noFill/>
            <a:miter lim="800000"/>
            <a:headEnd/>
            <a:tailEnd/>
          </a:ln>
        </p:spPr>
        <p:txBody>
          <a:bodyPr wrap="square">
            <a:spAutoFit/>
          </a:bodyPr>
          <a:lstStyle/>
          <a:p>
            <a:pPr algn="ctr"/>
            <a:r>
              <a:rPr lang="en-US" altLang="en-US" sz="4000" dirty="0" smtClean="0">
                <a:latin typeface="+mn-lt"/>
                <a:cs typeface="Calibri" pitchFamily="34" charset="0"/>
              </a:rPr>
              <a:t>Literacy </a:t>
            </a:r>
            <a:r>
              <a:rPr lang="en-US" altLang="en-US" sz="4000" dirty="0">
                <a:latin typeface="+mn-lt"/>
                <a:cs typeface="Calibri" pitchFamily="34" charset="0"/>
              </a:rPr>
              <a:t>– </a:t>
            </a:r>
            <a:br>
              <a:rPr lang="en-US" altLang="en-US" sz="4000" dirty="0">
                <a:latin typeface="+mn-lt"/>
                <a:cs typeface="Calibri" pitchFamily="34" charset="0"/>
              </a:rPr>
            </a:br>
            <a:r>
              <a:rPr lang="en-US" altLang="en-US" sz="4000" dirty="0">
                <a:latin typeface="+mn-lt"/>
                <a:cs typeface="Calibri" pitchFamily="34" charset="0"/>
              </a:rPr>
              <a:t>How can you help?</a:t>
            </a:r>
            <a:endParaRPr lang="en-GB" altLang="en-US" sz="4000" dirty="0">
              <a:latin typeface="+mn-lt"/>
              <a:cs typeface="Calibri" pitchFamily="34" charset="0"/>
            </a:endParaRPr>
          </a:p>
        </p:txBody>
      </p:sp>
      <p:sp>
        <p:nvSpPr>
          <p:cNvPr id="17411" name="Rectangle 2"/>
          <p:cNvSpPr>
            <a:spLocks noChangeArrowheads="1"/>
          </p:cNvSpPr>
          <p:nvPr/>
        </p:nvSpPr>
        <p:spPr bwMode="auto">
          <a:xfrm>
            <a:off x="609600" y="1752600"/>
            <a:ext cx="7620000" cy="4339650"/>
          </a:xfrm>
          <a:prstGeom prst="rect">
            <a:avLst/>
          </a:prstGeom>
          <a:noFill/>
          <a:ln w="9525">
            <a:noFill/>
            <a:miter lim="800000"/>
            <a:headEnd/>
            <a:tailEnd/>
          </a:ln>
        </p:spPr>
        <p:txBody>
          <a:bodyPr wrap="square">
            <a:spAutoFit/>
          </a:bodyPr>
          <a:lstStyle/>
          <a:p>
            <a:pPr eaLnBrk="1" hangingPunct="1"/>
            <a:endParaRPr lang="en-GB" altLang="en-US" sz="2000" dirty="0"/>
          </a:p>
          <a:p>
            <a:pPr eaLnBrk="1" hangingPunct="1">
              <a:buFontTx/>
              <a:buBlip>
                <a:blip r:embed="rId2"/>
              </a:buBlip>
            </a:pPr>
            <a:r>
              <a:rPr lang="en-GB" altLang="en-US" sz="2000" dirty="0" smtClean="0">
                <a:latin typeface="+mn-lt"/>
              </a:rPr>
              <a:t> Encourage </a:t>
            </a:r>
            <a:r>
              <a:rPr lang="en-GB" altLang="en-US" sz="2000" dirty="0">
                <a:latin typeface="+mn-lt"/>
              </a:rPr>
              <a:t>formation of lower case letters </a:t>
            </a:r>
            <a:r>
              <a:rPr lang="en-GB" altLang="en-US" sz="2000" dirty="0" smtClean="0">
                <a:latin typeface="+mn-lt"/>
              </a:rPr>
              <a:t>to </a:t>
            </a:r>
            <a:r>
              <a:rPr lang="en-GB" altLang="en-US" sz="2000" dirty="0">
                <a:latin typeface="+mn-lt"/>
              </a:rPr>
              <a:t>write name </a:t>
            </a:r>
            <a:endParaRPr lang="en-GB" altLang="en-US" sz="2000" dirty="0">
              <a:latin typeface="+mn-lt"/>
            </a:endParaRPr>
          </a:p>
          <a:p>
            <a:pPr eaLnBrk="1" hangingPunct="1"/>
            <a:r>
              <a:rPr lang="en-GB" altLang="en-US" sz="2000" dirty="0">
                <a:latin typeface="+mn-lt"/>
              </a:rPr>
              <a:t> </a:t>
            </a:r>
            <a:r>
              <a:rPr lang="en-GB" altLang="en-US" sz="2000" dirty="0" smtClean="0">
                <a:latin typeface="+mn-lt"/>
              </a:rPr>
              <a:t>  </a:t>
            </a:r>
            <a:r>
              <a:rPr lang="en-GB" altLang="en-US" sz="2000" dirty="0" smtClean="0">
                <a:latin typeface="+mn-lt"/>
              </a:rPr>
              <a:t>and </a:t>
            </a:r>
            <a:r>
              <a:rPr lang="en-GB" altLang="en-US" sz="2000" dirty="0">
                <a:latin typeface="+mn-lt"/>
              </a:rPr>
              <a:t>all letters of the alphabet. </a:t>
            </a:r>
          </a:p>
          <a:p>
            <a:pPr eaLnBrk="1" hangingPunct="1">
              <a:buFontTx/>
              <a:buBlip>
                <a:blip r:embed="rId2"/>
              </a:buBlip>
            </a:pPr>
            <a:r>
              <a:rPr lang="en-GB" altLang="en-US" sz="2000" dirty="0" smtClean="0">
                <a:latin typeface="+mn-lt"/>
              </a:rPr>
              <a:t> Reading </a:t>
            </a:r>
            <a:r>
              <a:rPr lang="en-GB" altLang="en-US" sz="2000" dirty="0">
                <a:latin typeface="+mn-lt"/>
              </a:rPr>
              <a:t>a range of books (stories, information books, </a:t>
            </a:r>
            <a:endParaRPr lang="en-GB" altLang="en-US" sz="2000" dirty="0" smtClean="0">
              <a:latin typeface="+mn-lt"/>
            </a:endParaRPr>
          </a:p>
          <a:p>
            <a:pPr eaLnBrk="1" hangingPunct="1"/>
            <a:r>
              <a:rPr lang="en-GB" altLang="en-US" sz="2000" dirty="0">
                <a:latin typeface="+mn-lt"/>
              </a:rPr>
              <a:t> </a:t>
            </a:r>
            <a:r>
              <a:rPr lang="en-GB" altLang="en-US" sz="2000" dirty="0" smtClean="0">
                <a:latin typeface="+mn-lt"/>
              </a:rPr>
              <a:t>  </a:t>
            </a:r>
            <a:r>
              <a:rPr lang="en-GB" altLang="en-US" sz="2000" dirty="0" smtClean="0">
                <a:latin typeface="+mn-lt"/>
              </a:rPr>
              <a:t>newspapers</a:t>
            </a:r>
            <a:r>
              <a:rPr lang="en-GB" altLang="en-US" sz="2000" dirty="0">
                <a:latin typeface="+mn-lt"/>
              </a:rPr>
              <a:t>, magazines, comics etc), encouraging your </a:t>
            </a:r>
            <a:endParaRPr lang="en-GB" altLang="en-US" sz="2000" dirty="0" smtClean="0">
              <a:latin typeface="+mn-lt"/>
            </a:endParaRPr>
          </a:p>
          <a:p>
            <a:pPr eaLnBrk="1" hangingPunct="1"/>
            <a:r>
              <a:rPr lang="en-GB" altLang="en-US" sz="2000" dirty="0">
                <a:latin typeface="+mn-lt"/>
              </a:rPr>
              <a:t> </a:t>
            </a:r>
            <a:r>
              <a:rPr lang="en-GB" altLang="en-US" sz="2000" dirty="0" smtClean="0">
                <a:latin typeface="+mn-lt"/>
              </a:rPr>
              <a:t>  </a:t>
            </a:r>
            <a:r>
              <a:rPr lang="en-GB" altLang="en-US" sz="2000" dirty="0" smtClean="0">
                <a:latin typeface="+mn-lt"/>
              </a:rPr>
              <a:t>child </a:t>
            </a:r>
            <a:r>
              <a:rPr lang="en-GB" altLang="en-US" sz="2000" dirty="0">
                <a:latin typeface="+mn-lt"/>
              </a:rPr>
              <a:t>to join in and talk about books.</a:t>
            </a:r>
          </a:p>
          <a:p>
            <a:pPr eaLnBrk="1" hangingPunct="1">
              <a:buFontTx/>
              <a:buBlip>
                <a:blip r:embed="rId2"/>
              </a:buBlip>
            </a:pPr>
            <a:r>
              <a:rPr lang="en-GB" altLang="en-US" sz="2000" dirty="0" smtClean="0">
                <a:latin typeface="+mn-lt"/>
              </a:rPr>
              <a:t> Read </a:t>
            </a:r>
            <a:r>
              <a:rPr lang="en-GB" altLang="en-US" sz="2000" dirty="0">
                <a:latin typeface="+mn-lt"/>
              </a:rPr>
              <a:t>daily and write comments about your child’s </a:t>
            </a:r>
            <a:r>
              <a:rPr lang="en-GB" altLang="en-US" sz="2000" dirty="0" smtClean="0">
                <a:latin typeface="+mn-lt"/>
              </a:rPr>
              <a:t>reading </a:t>
            </a:r>
            <a:r>
              <a:rPr lang="en-GB" altLang="en-US" sz="2000" dirty="0">
                <a:latin typeface="+mn-lt"/>
              </a:rPr>
              <a:t>in </a:t>
            </a:r>
            <a:endParaRPr lang="en-GB" altLang="en-US" sz="2000" dirty="0" smtClean="0">
              <a:latin typeface="+mn-lt"/>
            </a:endParaRPr>
          </a:p>
          <a:p>
            <a:pPr eaLnBrk="1" hangingPunct="1"/>
            <a:r>
              <a:rPr lang="en-GB" altLang="en-US" sz="2000" dirty="0">
                <a:latin typeface="+mn-lt"/>
              </a:rPr>
              <a:t> </a:t>
            </a:r>
            <a:r>
              <a:rPr lang="en-GB" altLang="en-US" sz="2000" dirty="0" smtClean="0">
                <a:latin typeface="+mn-lt"/>
              </a:rPr>
              <a:t>  </a:t>
            </a:r>
            <a:r>
              <a:rPr lang="en-GB" altLang="en-US" sz="2000" dirty="0" smtClean="0">
                <a:latin typeface="+mn-lt"/>
              </a:rPr>
              <a:t>their </a:t>
            </a:r>
            <a:r>
              <a:rPr lang="en-GB" altLang="en-US" sz="2000" dirty="0">
                <a:latin typeface="+mn-lt"/>
              </a:rPr>
              <a:t>school reading diary</a:t>
            </a:r>
            <a:r>
              <a:rPr lang="en-GB" altLang="en-US" sz="2400" dirty="0">
                <a:latin typeface="+mn-lt"/>
              </a:rPr>
              <a:t>. </a:t>
            </a:r>
            <a:endParaRPr lang="en-GB" altLang="en-US" sz="2400" dirty="0" smtClean="0">
              <a:latin typeface="+mn-lt"/>
            </a:endParaRPr>
          </a:p>
          <a:p>
            <a:pPr eaLnBrk="1" hangingPunct="1"/>
            <a:r>
              <a:rPr lang="en-GB" altLang="en-US" sz="2400" dirty="0" smtClean="0">
                <a:latin typeface="+mn-lt"/>
              </a:rPr>
              <a:t>   (</a:t>
            </a:r>
            <a:r>
              <a:rPr lang="en-GB" altLang="en-US" sz="2000" dirty="0">
                <a:latin typeface="+mn-lt"/>
              </a:rPr>
              <a:t>Please send this in daily).</a:t>
            </a:r>
          </a:p>
          <a:p>
            <a:pPr eaLnBrk="1" hangingPunct="1">
              <a:buFontTx/>
              <a:buBlip>
                <a:blip r:embed="rId2"/>
              </a:buBlip>
            </a:pPr>
            <a:r>
              <a:rPr lang="en-GB" altLang="en-US" sz="2000" dirty="0" smtClean="0">
                <a:latin typeface="+mn-lt"/>
              </a:rPr>
              <a:t> Teach </a:t>
            </a:r>
            <a:r>
              <a:rPr lang="en-GB" altLang="en-US" sz="2000" dirty="0">
                <a:latin typeface="+mn-lt"/>
              </a:rPr>
              <a:t>the letter ‘sounds’ known as </a:t>
            </a:r>
            <a:endParaRPr lang="en-GB" altLang="en-US" sz="2000" dirty="0" smtClean="0">
              <a:latin typeface="+mn-lt"/>
            </a:endParaRPr>
          </a:p>
          <a:p>
            <a:pPr eaLnBrk="1" hangingPunct="1"/>
            <a:r>
              <a:rPr lang="en-GB" altLang="en-US" sz="2000" dirty="0" smtClean="0">
                <a:latin typeface="+mn-lt"/>
              </a:rPr>
              <a:t>    phonemes </a:t>
            </a:r>
            <a:r>
              <a:rPr lang="en-GB" altLang="en-US" sz="2000" dirty="0">
                <a:latin typeface="+mn-lt"/>
              </a:rPr>
              <a:t>to blend words together. </a:t>
            </a:r>
          </a:p>
          <a:p>
            <a:pPr eaLnBrk="1" hangingPunct="1"/>
            <a:endParaRPr lang="en-GB" altLang="en-US" sz="2400" dirty="0"/>
          </a:p>
          <a:p>
            <a:pPr eaLnBrk="1" hangingPunct="1">
              <a:buFontTx/>
              <a:buBlip>
                <a:blip r:embed="rId2"/>
              </a:buBlip>
            </a:pPr>
            <a:endParaRPr lang="en-GB" altLang="en-US" sz="2400" dirty="0"/>
          </a:p>
        </p:txBody>
      </p:sp>
      <p:pic>
        <p:nvPicPr>
          <p:cNvPr id="5" name="Picture 4" descr="C:\Users\ann.staines\Local Settings\Temporary Internet Files\Content.Word\IMG_4215.jpg"/>
          <p:cNvPicPr/>
          <p:nvPr/>
        </p:nvPicPr>
        <p:blipFill rotWithShape="1">
          <a:blip r:embed="rId3" cstate="print">
            <a:extLst>
              <a:ext uri="{28A0092B-C50C-407E-A947-70E740481C1C}">
                <a14:useLocalDpi xmlns:a14="http://schemas.microsoft.com/office/drawing/2010/main" val="0"/>
              </a:ext>
            </a:extLst>
          </a:blip>
          <a:srcRect t="6002" r="14643" b="5826"/>
          <a:stretch/>
        </p:blipFill>
        <p:spPr bwMode="auto">
          <a:xfrm>
            <a:off x="5638800" y="4191000"/>
            <a:ext cx="2819400" cy="2402175"/>
          </a:xfrm>
          <a:prstGeom prst="ellipse">
            <a:avLst/>
          </a:prstGeom>
          <a:ln>
            <a:noFill/>
          </a:ln>
          <a:effectLst>
            <a:softEdge rad="112500"/>
          </a:effectLst>
        </p:spPr>
      </p:pic>
    </p:spTree>
    <p:extLst>
      <p:ext uri="{BB962C8B-B14F-4D97-AF65-F5344CB8AC3E}">
        <p14:creationId xmlns:p14="http://schemas.microsoft.com/office/powerpoint/2010/main" val="3686529636"/>
      </p:ext>
    </p:extLst>
  </p:cSld>
  <p:clrMapOvr>
    <a:masterClrMapping/>
  </p:clrMapOvr>
  <p:transition>
    <p:zoom/>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idx="4294967295"/>
          </p:nvPr>
        </p:nvSpPr>
        <p:spPr>
          <a:xfrm>
            <a:off x="381000" y="152400"/>
            <a:ext cx="7315200" cy="1524000"/>
          </a:xfrm>
        </p:spPr>
        <p:txBody>
          <a:bodyPr anchor="ctr"/>
          <a:lstStyle/>
          <a:p>
            <a:pPr eaLnBrk="1" hangingPunct="1"/>
            <a:r>
              <a:rPr lang="en-US" altLang="en-US" dirty="0">
                <a:latin typeface="+mn-lt"/>
              </a:rPr>
              <a:t>Mathematics </a:t>
            </a:r>
            <a:br>
              <a:rPr lang="en-US" altLang="en-US" dirty="0">
                <a:latin typeface="+mn-lt"/>
              </a:rPr>
            </a:br>
            <a:r>
              <a:rPr lang="en-US" altLang="en-US" sz="2800" dirty="0">
                <a:latin typeface="+mn-lt"/>
              </a:rPr>
              <a:t>Numbers, Shapes, Space, and Measures</a:t>
            </a:r>
          </a:p>
        </p:txBody>
      </p:sp>
      <p:sp>
        <p:nvSpPr>
          <p:cNvPr id="12291" name="Rectangle 3"/>
          <p:cNvSpPr>
            <a:spLocks noGrp="1" noChangeArrowheads="1"/>
          </p:cNvSpPr>
          <p:nvPr>
            <p:ph type="body" sz="half" idx="4294967295"/>
          </p:nvPr>
        </p:nvSpPr>
        <p:spPr>
          <a:xfrm>
            <a:off x="228600" y="2057400"/>
            <a:ext cx="6858000" cy="4114800"/>
          </a:xfrm>
        </p:spPr>
        <p:txBody>
          <a:bodyPr/>
          <a:lstStyle/>
          <a:p>
            <a:pPr eaLnBrk="1" hangingPunct="1">
              <a:lnSpc>
                <a:spcPct val="90000"/>
              </a:lnSpc>
              <a:buFontTx/>
              <a:buBlip>
                <a:blip r:embed="rId2"/>
              </a:buBlip>
              <a:defRPr/>
            </a:pPr>
            <a:r>
              <a:rPr lang="en-US" sz="2400" dirty="0"/>
              <a:t>Counting</a:t>
            </a:r>
          </a:p>
          <a:p>
            <a:pPr eaLnBrk="1" hangingPunct="1">
              <a:lnSpc>
                <a:spcPct val="90000"/>
              </a:lnSpc>
              <a:buFontTx/>
              <a:buBlip>
                <a:blip r:embed="rId2"/>
              </a:buBlip>
              <a:defRPr/>
            </a:pPr>
            <a:r>
              <a:rPr lang="en-US" sz="2400" dirty="0" err="1"/>
              <a:t>Recognising</a:t>
            </a:r>
            <a:r>
              <a:rPr lang="en-US" sz="2400" dirty="0"/>
              <a:t> numbers and </a:t>
            </a:r>
          </a:p>
          <a:p>
            <a:pPr marL="0" indent="0" eaLnBrk="1" hangingPunct="1">
              <a:lnSpc>
                <a:spcPct val="90000"/>
              </a:lnSpc>
              <a:buFontTx/>
              <a:buNone/>
              <a:defRPr/>
            </a:pPr>
            <a:r>
              <a:rPr lang="en-US" sz="2400" dirty="0"/>
              <a:t>     what they mean</a:t>
            </a:r>
          </a:p>
          <a:p>
            <a:pPr eaLnBrk="1" hangingPunct="1">
              <a:lnSpc>
                <a:spcPct val="90000"/>
              </a:lnSpc>
              <a:buFontTx/>
              <a:buBlip>
                <a:blip r:embed="rId2"/>
              </a:buBlip>
              <a:defRPr/>
            </a:pPr>
            <a:r>
              <a:rPr lang="en-US" sz="2400" dirty="0"/>
              <a:t>Calculation</a:t>
            </a:r>
          </a:p>
          <a:p>
            <a:pPr eaLnBrk="1" hangingPunct="1">
              <a:lnSpc>
                <a:spcPct val="90000"/>
              </a:lnSpc>
              <a:buFontTx/>
              <a:buBlip>
                <a:blip r:embed="rId2"/>
              </a:buBlip>
              <a:defRPr/>
            </a:pPr>
            <a:r>
              <a:rPr lang="en-US" sz="2400" dirty="0"/>
              <a:t>Shape</a:t>
            </a:r>
          </a:p>
          <a:p>
            <a:pPr eaLnBrk="1" hangingPunct="1">
              <a:lnSpc>
                <a:spcPct val="90000"/>
              </a:lnSpc>
              <a:buFontTx/>
              <a:buBlip>
                <a:blip r:embed="rId2"/>
              </a:buBlip>
              <a:defRPr/>
            </a:pPr>
            <a:r>
              <a:rPr lang="en-US" sz="2400" dirty="0"/>
              <a:t>Pattern</a:t>
            </a:r>
          </a:p>
          <a:p>
            <a:pPr eaLnBrk="1" hangingPunct="1">
              <a:lnSpc>
                <a:spcPct val="90000"/>
              </a:lnSpc>
              <a:buFontTx/>
              <a:buBlip>
                <a:blip r:embed="rId2"/>
              </a:buBlip>
              <a:defRPr/>
            </a:pPr>
            <a:r>
              <a:rPr lang="en-US" sz="2400" dirty="0"/>
              <a:t>Problem solving</a:t>
            </a:r>
          </a:p>
          <a:p>
            <a:pPr eaLnBrk="1" hangingPunct="1">
              <a:lnSpc>
                <a:spcPct val="90000"/>
              </a:lnSpc>
              <a:buFontTx/>
              <a:buBlip>
                <a:blip r:embed="rId2"/>
              </a:buBlip>
              <a:defRPr/>
            </a:pPr>
            <a:r>
              <a:rPr lang="en-US" sz="2400" dirty="0"/>
              <a:t>Measuring </a:t>
            </a:r>
          </a:p>
        </p:txBody>
      </p:sp>
      <p:pic>
        <p:nvPicPr>
          <p:cNvPr id="2" name="Picture 2" descr="A group of young children sitting on a table&#10;&#10;Description generated with high confidence">
            <a:extLst>
              <a:ext uri="{FF2B5EF4-FFF2-40B4-BE49-F238E27FC236}">
                <a16:creationId xmlns:a16="http://schemas.microsoft.com/office/drawing/2014/main" id="{BC2E9CC6-3A01-4869-8494-5802D71EA5E8}"/>
              </a:ext>
            </a:extLst>
          </p:cNvPr>
          <p:cNvPicPr>
            <a:picLocks noChangeAspect="1"/>
          </p:cNvPicPr>
          <p:nvPr/>
        </p:nvPicPr>
        <p:blipFill>
          <a:blip r:embed="rId3"/>
          <a:stretch>
            <a:fillRect/>
          </a:stretch>
        </p:blipFill>
        <p:spPr>
          <a:xfrm>
            <a:off x="4275414" y="1600199"/>
            <a:ext cx="3218379" cy="1905991"/>
          </a:xfrm>
          <a:prstGeom prst="rect">
            <a:avLst/>
          </a:prstGeom>
          <a:ln>
            <a:noFill/>
          </a:ln>
          <a:effectLst>
            <a:softEdge rad="112500"/>
          </a:effectLst>
        </p:spPr>
      </p:pic>
      <p:pic>
        <p:nvPicPr>
          <p:cNvPr id="8" name="Picture 7" descr="C:\Users\ann.staines\Local Settings\Temporary Internet Files\Content.Word\IMG_4229.jp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048000" y="3657600"/>
            <a:ext cx="3042068" cy="2362200"/>
          </a:xfrm>
          <a:prstGeom prst="rect">
            <a:avLst/>
          </a:prstGeom>
          <a:ln>
            <a:noFill/>
          </a:ln>
          <a:effectLst>
            <a:softEdge rad="112500"/>
          </a:effectLst>
        </p:spPr>
      </p:pic>
      <p:pic>
        <p:nvPicPr>
          <p:cNvPr id="6" name="Picture 5" descr="C:\Users\ann.staines\Local Settings\Temporary Internet Files\Content.Word\IMG_2590.jpg"/>
          <p:cNvPicPr/>
          <p:nvPr/>
        </p:nvPicPr>
        <p:blipFill rotWithShape="1">
          <a:blip r:embed="rId5" cstate="print">
            <a:extLst>
              <a:ext uri="{28A0092B-C50C-407E-A947-70E740481C1C}">
                <a14:useLocalDpi xmlns:a14="http://schemas.microsoft.com/office/drawing/2010/main" val="0"/>
              </a:ext>
            </a:extLst>
          </a:blip>
          <a:srcRect l="16431" t="7459" r="5129" b="8567"/>
          <a:stretch/>
        </p:blipFill>
        <p:spPr bwMode="auto">
          <a:xfrm rot="5400000">
            <a:off x="5900735" y="3806229"/>
            <a:ext cx="3186115" cy="2547937"/>
          </a:xfrm>
          <a:prstGeom prst="rect">
            <a:avLst/>
          </a:prstGeom>
          <a:ln>
            <a:noFill/>
          </a:ln>
          <a:effectLst>
            <a:softEdge rad="112500"/>
          </a:effectLst>
        </p:spPr>
      </p:pic>
    </p:spTree>
    <p:extLst>
      <p:ext uri="{BB962C8B-B14F-4D97-AF65-F5344CB8AC3E}">
        <p14:creationId xmlns:p14="http://schemas.microsoft.com/office/powerpoint/2010/main" val="3545983311"/>
      </p:ext>
    </p:extLst>
  </p:cSld>
  <p:clrMapOvr>
    <a:masterClrMapping/>
  </p:clrMapOvr>
  <p:transition>
    <p:zoom/>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idx="4294967295"/>
          </p:nvPr>
        </p:nvSpPr>
        <p:spPr>
          <a:xfrm>
            <a:off x="609600" y="0"/>
            <a:ext cx="7010400" cy="1447800"/>
          </a:xfrm>
        </p:spPr>
        <p:txBody>
          <a:bodyPr anchor="ctr"/>
          <a:lstStyle/>
          <a:p>
            <a:pPr eaLnBrk="1" hangingPunct="1"/>
            <a:r>
              <a:rPr lang="en-US" altLang="en-US" dirty="0">
                <a:latin typeface="+mn-lt"/>
              </a:rPr>
              <a:t>Mathematics– </a:t>
            </a:r>
            <a:br>
              <a:rPr lang="en-US" altLang="en-US" dirty="0">
                <a:latin typeface="+mn-lt"/>
              </a:rPr>
            </a:br>
            <a:r>
              <a:rPr lang="en-US" altLang="en-US" dirty="0">
                <a:latin typeface="+mn-lt"/>
              </a:rPr>
              <a:t>How can you help?</a:t>
            </a:r>
          </a:p>
        </p:txBody>
      </p:sp>
      <p:sp>
        <p:nvSpPr>
          <p:cNvPr id="19459" name="Rectangle 3"/>
          <p:cNvSpPr>
            <a:spLocks noGrp="1" noChangeArrowheads="1"/>
          </p:cNvSpPr>
          <p:nvPr>
            <p:ph type="body" sz="half" idx="4294967295"/>
          </p:nvPr>
        </p:nvSpPr>
        <p:spPr>
          <a:xfrm>
            <a:off x="457200" y="1600200"/>
            <a:ext cx="7772400" cy="3810000"/>
          </a:xfrm>
        </p:spPr>
        <p:txBody>
          <a:bodyPr/>
          <a:lstStyle/>
          <a:p>
            <a:pPr eaLnBrk="1" hangingPunct="1">
              <a:buFontTx/>
              <a:buBlip>
                <a:blip r:embed="rId2"/>
              </a:buBlip>
            </a:pPr>
            <a:r>
              <a:rPr lang="en-GB" altLang="en-US" sz="2400" dirty="0"/>
              <a:t>Talk about the shapes you can see in the </a:t>
            </a:r>
            <a:r>
              <a:rPr lang="en-GB" altLang="en-US" sz="2400" dirty="0" smtClean="0"/>
              <a:t>environment.</a:t>
            </a:r>
            <a:endParaRPr lang="en-GB" altLang="en-US" sz="2400" dirty="0"/>
          </a:p>
          <a:p>
            <a:pPr eaLnBrk="1" hangingPunct="1">
              <a:buFontTx/>
              <a:buBlip>
                <a:blip r:embed="rId2"/>
              </a:buBlip>
            </a:pPr>
            <a:r>
              <a:rPr lang="en-GB" altLang="en-US" sz="2400" dirty="0"/>
              <a:t>Comparing things which are heavy and light or long and </a:t>
            </a:r>
            <a:r>
              <a:rPr lang="en-GB" altLang="en-US" sz="2400" dirty="0" smtClean="0"/>
              <a:t>short.</a:t>
            </a:r>
            <a:endParaRPr lang="en-GB" altLang="en-US" sz="2400" dirty="0"/>
          </a:p>
          <a:p>
            <a:pPr eaLnBrk="1" hangingPunct="1">
              <a:buFontTx/>
              <a:buBlip>
                <a:blip r:embed="rId2"/>
              </a:buBlip>
            </a:pPr>
            <a:r>
              <a:rPr lang="en-GB" altLang="en-US" sz="2400" dirty="0"/>
              <a:t>Pointing out numbers all </a:t>
            </a:r>
            <a:r>
              <a:rPr lang="en-GB" altLang="en-US" sz="2400" dirty="0" smtClean="0"/>
              <a:t>around.</a:t>
            </a:r>
            <a:endParaRPr lang="en-GB" altLang="en-US" sz="2400" dirty="0"/>
          </a:p>
          <a:p>
            <a:pPr eaLnBrk="1" hangingPunct="1">
              <a:buFontTx/>
              <a:buBlip>
                <a:blip r:embed="rId2"/>
              </a:buBlip>
            </a:pPr>
            <a:r>
              <a:rPr lang="en-GB" altLang="en-US" sz="2400" dirty="0"/>
              <a:t>Singing counting songs and </a:t>
            </a:r>
            <a:r>
              <a:rPr lang="en-GB" altLang="en-US" sz="2400" dirty="0" smtClean="0"/>
              <a:t>rhymes.</a:t>
            </a:r>
            <a:endParaRPr lang="en-GB" altLang="en-US" sz="2400" dirty="0"/>
          </a:p>
          <a:p>
            <a:pPr eaLnBrk="1" hangingPunct="1">
              <a:buFontTx/>
              <a:buBlip>
                <a:blip r:embed="rId2"/>
              </a:buBlip>
            </a:pPr>
            <a:r>
              <a:rPr lang="en-GB" altLang="en-US" sz="2400" dirty="0"/>
              <a:t>Counting, adding and subtracting </a:t>
            </a:r>
            <a:r>
              <a:rPr lang="en-GB" altLang="en-US" sz="2400" dirty="0" smtClean="0"/>
              <a:t>anything                           and </a:t>
            </a:r>
            <a:r>
              <a:rPr lang="en-GB" altLang="en-US" sz="2400" dirty="0"/>
              <a:t>everything - socks, cars, shopping, </a:t>
            </a:r>
            <a:r>
              <a:rPr lang="en-GB" altLang="en-US" sz="2400" dirty="0" smtClean="0"/>
              <a:t>                        cutlery</a:t>
            </a:r>
            <a:r>
              <a:rPr lang="en-GB" altLang="en-US" sz="2400" dirty="0"/>
              <a:t>, </a:t>
            </a:r>
            <a:r>
              <a:rPr lang="en-GB" altLang="en-US" sz="2400" dirty="0" smtClean="0"/>
              <a:t>fingers </a:t>
            </a:r>
            <a:r>
              <a:rPr lang="en-GB" altLang="en-US" sz="2400" dirty="0"/>
              <a:t>and toes!</a:t>
            </a:r>
          </a:p>
        </p:txBody>
      </p:sp>
      <p:pic>
        <p:nvPicPr>
          <p:cNvPr id="5" name="Picture 4" descr="C:\Users\ann.staines\Local Settings\Temporary Internet Files\Content.Word\IMG_4323.jpg"/>
          <p:cNvPicPr/>
          <p:nvPr/>
        </p:nvPicPr>
        <p:blipFill rotWithShape="1">
          <a:blip r:embed="rId3" cstate="print">
            <a:extLst>
              <a:ext uri="{28A0092B-C50C-407E-A947-70E740481C1C}">
                <a14:useLocalDpi xmlns:a14="http://schemas.microsoft.com/office/drawing/2010/main" val="0"/>
              </a:ext>
            </a:extLst>
          </a:blip>
          <a:srcRect t="8124" r="5794"/>
          <a:stretch/>
        </p:blipFill>
        <p:spPr bwMode="auto">
          <a:xfrm rot="5400000">
            <a:off x="6438899" y="3956385"/>
            <a:ext cx="2971801" cy="21336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73165250"/>
      </p:ext>
    </p:extLst>
  </p:cSld>
  <p:clrMapOvr>
    <a:masterClrMapping/>
  </p:clrMapOvr>
  <p:transition>
    <p:zoom/>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idx="4294967295"/>
          </p:nvPr>
        </p:nvSpPr>
        <p:spPr>
          <a:xfrm>
            <a:off x="0" y="152400"/>
            <a:ext cx="6870700" cy="1143000"/>
          </a:xfrm>
        </p:spPr>
        <p:txBody>
          <a:bodyPr anchor="ctr"/>
          <a:lstStyle/>
          <a:p>
            <a:pPr eaLnBrk="1" hangingPunct="1"/>
            <a:r>
              <a:rPr lang="en-US" altLang="en-US" sz="3600" dirty="0">
                <a:latin typeface="+mn-lt"/>
              </a:rPr>
              <a:t>Expressive Arts and Design </a:t>
            </a:r>
          </a:p>
        </p:txBody>
      </p:sp>
      <p:sp>
        <p:nvSpPr>
          <p:cNvPr id="20483" name="Rectangle 7"/>
          <p:cNvSpPr>
            <a:spLocks noGrp="1" noChangeArrowheads="1"/>
          </p:cNvSpPr>
          <p:nvPr>
            <p:ph type="body" sz="half" idx="4294967295"/>
          </p:nvPr>
        </p:nvSpPr>
        <p:spPr>
          <a:xfrm>
            <a:off x="0" y="1524000"/>
            <a:ext cx="3776663" cy="3657600"/>
          </a:xfrm>
        </p:spPr>
        <p:txBody>
          <a:bodyPr/>
          <a:lstStyle/>
          <a:p>
            <a:pPr eaLnBrk="1" hangingPunct="1">
              <a:buFontTx/>
              <a:buBlip>
                <a:blip r:embed="rId2"/>
              </a:buBlip>
            </a:pPr>
            <a:r>
              <a:rPr lang="en-US" altLang="en-US" sz="2400" dirty="0"/>
              <a:t>Role play</a:t>
            </a:r>
          </a:p>
          <a:p>
            <a:pPr eaLnBrk="1" hangingPunct="1">
              <a:buFontTx/>
              <a:buBlip>
                <a:blip r:embed="rId2"/>
              </a:buBlip>
            </a:pPr>
            <a:r>
              <a:rPr lang="en-US" altLang="en-US" sz="2400" dirty="0"/>
              <a:t>Art</a:t>
            </a:r>
          </a:p>
          <a:p>
            <a:pPr eaLnBrk="1" hangingPunct="1">
              <a:buFontTx/>
              <a:buBlip>
                <a:blip r:embed="rId2"/>
              </a:buBlip>
            </a:pPr>
            <a:r>
              <a:rPr lang="en-US" altLang="en-US" sz="2400" dirty="0"/>
              <a:t>Painting</a:t>
            </a:r>
          </a:p>
          <a:p>
            <a:pPr eaLnBrk="1" hangingPunct="1">
              <a:buFontTx/>
              <a:buBlip>
                <a:blip r:embed="rId2"/>
              </a:buBlip>
            </a:pPr>
            <a:r>
              <a:rPr lang="en-US" altLang="en-US" sz="2400" dirty="0"/>
              <a:t>Drawing</a:t>
            </a:r>
          </a:p>
          <a:p>
            <a:pPr eaLnBrk="1" hangingPunct="1">
              <a:buFontTx/>
              <a:buBlip>
                <a:blip r:embed="rId2"/>
              </a:buBlip>
            </a:pPr>
            <a:r>
              <a:rPr lang="en-US" altLang="en-US" sz="2400" dirty="0"/>
              <a:t>Dance</a:t>
            </a:r>
          </a:p>
          <a:p>
            <a:pPr eaLnBrk="1" hangingPunct="1">
              <a:buFontTx/>
              <a:buBlip>
                <a:blip r:embed="rId2"/>
              </a:buBlip>
            </a:pPr>
            <a:r>
              <a:rPr lang="en-US" altLang="en-US" sz="2400" dirty="0"/>
              <a:t>Music</a:t>
            </a:r>
          </a:p>
          <a:p>
            <a:pPr eaLnBrk="1" hangingPunct="1">
              <a:buFontTx/>
              <a:buBlip>
                <a:blip r:embed="rId2"/>
              </a:buBlip>
            </a:pPr>
            <a:r>
              <a:rPr lang="en-US" altLang="en-US" sz="2400" dirty="0"/>
              <a:t>Singing</a:t>
            </a:r>
          </a:p>
          <a:p>
            <a:pPr eaLnBrk="1" hangingPunct="1">
              <a:buFontTx/>
              <a:buBlip>
                <a:blip r:embed="rId2"/>
              </a:buBlip>
            </a:pPr>
            <a:r>
              <a:rPr lang="en-US" altLang="en-US" sz="2400" dirty="0"/>
              <a:t>Story</a:t>
            </a:r>
          </a:p>
          <a:p>
            <a:pPr eaLnBrk="1" hangingPunct="1">
              <a:buFontTx/>
              <a:buBlip>
                <a:blip r:embed="rId2"/>
              </a:buBlip>
            </a:pPr>
            <a:r>
              <a:rPr lang="en-US" altLang="en-US" sz="2400" dirty="0"/>
              <a:t>Imagination</a:t>
            </a:r>
          </a:p>
        </p:txBody>
      </p:sp>
      <p:pic>
        <p:nvPicPr>
          <p:cNvPr id="18435" name="Picture 3" descr="F:\DCIM\130D7000\DSC_9035.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84512" y="1371600"/>
            <a:ext cx="3120887" cy="2875808"/>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a:extLst/>
        </p:spPr>
      </p:pic>
      <p:pic>
        <p:nvPicPr>
          <p:cNvPr id="18436" name="Picture 4" descr="F:\DCIM\130D7000\DSC_9055.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65383" y="4240385"/>
            <a:ext cx="2386130" cy="2312815"/>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a:extLst>
            <a:ext uri="{909E8E84-426E-40DD-AFC4-6F175D3DCCD1}">
              <a14:hiddenFill xmlns:a14="http://schemas.microsoft.com/office/drawing/2010/main">
                <a:solidFill>
                  <a:srgbClr val="FFFFFF"/>
                </a:solidFill>
              </a14:hiddenFill>
            </a:ext>
          </a:extLst>
        </p:spPr>
      </p:pic>
      <p:pic>
        <p:nvPicPr>
          <p:cNvPr id="18437" name="Picture 5" descr="F:\DCIM\130D7000\DSC_9058.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715000" y="1295400"/>
            <a:ext cx="2187330" cy="341748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18434" name="Picture 2" descr="F:\Reception\DSC_8983.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257800" y="4419600"/>
            <a:ext cx="2698378" cy="2286000"/>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6667543"/>
      </p:ext>
    </p:extLst>
  </p:cSld>
  <p:clrMapOvr>
    <a:masterClrMapping/>
  </p:clrMapOvr>
  <p:transition>
    <p:zoom/>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idx="4294967295"/>
          </p:nvPr>
        </p:nvSpPr>
        <p:spPr>
          <a:xfrm>
            <a:off x="457200" y="152400"/>
            <a:ext cx="7239000" cy="1600200"/>
          </a:xfrm>
        </p:spPr>
        <p:txBody>
          <a:bodyPr anchor="ctr"/>
          <a:lstStyle/>
          <a:p>
            <a:pPr eaLnBrk="1" hangingPunct="1"/>
            <a:r>
              <a:rPr lang="en-US" altLang="en-US" dirty="0">
                <a:latin typeface="+mn-lt"/>
              </a:rPr>
              <a:t>Expressive Arts and Design– How can you help?</a:t>
            </a:r>
          </a:p>
        </p:txBody>
      </p:sp>
      <p:sp>
        <p:nvSpPr>
          <p:cNvPr id="21507" name="Rectangle 7"/>
          <p:cNvSpPr>
            <a:spLocks noGrp="1" noChangeArrowheads="1"/>
          </p:cNvSpPr>
          <p:nvPr>
            <p:ph type="body" sz="half" idx="4294967295"/>
          </p:nvPr>
        </p:nvSpPr>
        <p:spPr>
          <a:xfrm>
            <a:off x="304800" y="2057400"/>
            <a:ext cx="8305800" cy="2895600"/>
          </a:xfrm>
        </p:spPr>
        <p:txBody>
          <a:bodyPr/>
          <a:lstStyle/>
          <a:p>
            <a:pPr eaLnBrk="1" hangingPunct="1">
              <a:buFontTx/>
              <a:buBlip>
                <a:blip r:embed="rId2"/>
              </a:buBlip>
            </a:pPr>
            <a:r>
              <a:rPr lang="en-GB" altLang="en-US" sz="2400" dirty="0"/>
              <a:t>Talk with your child about their imaginative play and join in if possible!</a:t>
            </a:r>
          </a:p>
          <a:p>
            <a:pPr eaLnBrk="1" hangingPunct="1">
              <a:buFontTx/>
              <a:buBlip>
                <a:blip r:embed="rId2"/>
              </a:buBlip>
            </a:pPr>
            <a:r>
              <a:rPr lang="en-GB" altLang="en-US" sz="2400" dirty="0"/>
              <a:t>Encourage them to be flexible in their thinking and use </a:t>
            </a:r>
            <a:r>
              <a:rPr lang="en-GB" altLang="en-US" sz="2400" dirty="0" smtClean="0"/>
              <a:t>of materials </a:t>
            </a:r>
            <a:r>
              <a:rPr lang="en-GB" altLang="en-US" sz="2400" dirty="0"/>
              <a:t>and praising them for their efforts or ideas as well as the end </a:t>
            </a:r>
            <a:r>
              <a:rPr lang="en-GB" altLang="en-US" sz="2400" dirty="0" smtClean="0"/>
              <a:t>product.</a:t>
            </a:r>
            <a:endParaRPr lang="en-GB" altLang="en-US" sz="2400" dirty="0"/>
          </a:p>
          <a:p>
            <a:pPr eaLnBrk="1" hangingPunct="1">
              <a:buFontTx/>
              <a:buBlip>
                <a:blip r:embed="rId2"/>
              </a:buBlip>
            </a:pPr>
            <a:r>
              <a:rPr lang="en-GB" altLang="en-US" sz="2400" dirty="0"/>
              <a:t>Singing </a:t>
            </a:r>
            <a:r>
              <a:rPr lang="en-GB" altLang="en-US" sz="2400" dirty="0" smtClean="0"/>
              <a:t>songs.</a:t>
            </a:r>
            <a:endParaRPr lang="en-GB" altLang="en-US" sz="2400" dirty="0"/>
          </a:p>
        </p:txBody>
      </p:sp>
      <p:pic>
        <p:nvPicPr>
          <p:cNvPr id="6" name="Picture 5" descr="C:\Users\ann.staines\Local Settings\Temporary Internet Files\Content.Word\IMG_4095.jpg"/>
          <p:cNvPicPr/>
          <p:nvPr/>
        </p:nvPicPr>
        <p:blipFill rotWithShape="1">
          <a:blip r:embed="rId3" cstate="print">
            <a:extLst>
              <a:ext uri="{28A0092B-C50C-407E-A947-70E740481C1C}">
                <a14:useLocalDpi xmlns:a14="http://schemas.microsoft.com/office/drawing/2010/main" val="0"/>
              </a:ext>
            </a:extLst>
          </a:blip>
          <a:srcRect t="14754" b="4050"/>
          <a:stretch/>
        </p:blipFill>
        <p:spPr bwMode="auto">
          <a:xfrm>
            <a:off x="4724400" y="4073525"/>
            <a:ext cx="3627755" cy="2368550"/>
          </a:xfrm>
          <a:prstGeom prst="rect">
            <a:avLst/>
          </a:prstGeom>
          <a:noFill/>
          <a:ln>
            <a:noFill/>
          </a:ln>
        </p:spPr>
      </p:pic>
    </p:spTree>
    <p:extLst>
      <p:ext uri="{BB962C8B-B14F-4D97-AF65-F5344CB8AC3E}">
        <p14:creationId xmlns:p14="http://schemas.microsoft.com/office/powerpoint/2010/main" val="1510759260"/>
      </p:ext>
    </p:extLst>
  </p:cSld>
  <p:clrMapOvr>
    <a:masterClrMapping/>
  </p:clrMapOvr>
  <p:transition>
    <p:zoom/>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idx="4294967295"/>
          </p:nvPr>
        </p:nvSpPr>
        <p:spPr>
          <a:xfrm>
            <a:off x="0" y="76200"/>
            <a:ext cx="8153400" cy="1600200"/>
          </a:xfrm>
        </p:spPr>
        <p:txBody>
          <a:bodyPr anchor="ctr"/>
          <a:lstStyle/>
          <a:p>
            <a:pPr eaLnBrk="1" hangingPunct="1"/>
            <a:r>
              <a:rPr lang="en-US" altLang="en-US" sz="4000" dirty="0">
                <a:latin typeface="+mn-lt"/>
              </a:rPr>
              <a:t>Understanding </a:t>
            </a:r>
            <a:br>
              <a:rPr lang="en-US" altLang="en-US" sz="4000" dirty="0">
                <a:latin typeface="+mn-lt"/>
              </a:rPr>
            </a:br>
            <a:r>
              <a:rPr lang="en-US" altLang="en-US" sz="4000" dirty="0">
                <a:latin typeface="+mn-lt"/>
              </a:rPr>
              <a:t>the World</a:t>
            </a:r>
          </a:p>
        </p:txBody>
      </p:sp>
      <p:sp>
        <p:nvSpPr>
          <p:cNvPr id="22531" name="Rectangle 3"/>
          <p:cNvSpPr>
            <a:spLocks noGrp="1" noChangeArrowheads="1"/>
          </p:cNvSpPr>
          <p:nvPr>
            <p:ph type="body" sz="half" idx="4294967295"/>
          </p:nvPr>
        </p:nvSpPr>
        <p:spPr>
          <a:xfrm>
            <a:off x="0" y="1676400"/>
            <a:ext cx="6705600" cy="3794919"/>
          </a:xfrm>
        </p:spPr>
        <p:txBody>
          <a:bodyPr/>
          <a:lstStyle/>
          <a:p>
            <a:pPr eaLnBrk="1" hangingPunct="1">
              <a:lnSpc>
                <a:spcPct val="90000"/>
              </a:lnSpc>
              <a:buFontTx/>
              <a:buBlip>
                <a:blip r:embed="rId3"/>
              </a:buBlip>
            </a:pPr>
            <a:r>
              <a:rPr lang="en-US" altLang="en-US" sz="2400" dirty="0"/>
              <a:t>Exploring</a:t>
            </a:r>
          </a:p>
          <a:p>
            <a:pPr eaLnBrk="1" hangingPunct="1">
              <a:lnSpc>
                <a:spcPct val="90000"/>
              </a:lnSpc>
              <a:buFontTx/>
              <a:buBlip>
                <a:blip r:embed="rId3"/>
              </a:buBlip>
            </a:pPr>
            <a:r>
              <a:rPr lang="en-US" altLang="en-US" sz="2400" dirty="0"/>
              <a:t>Investigating</a:t>
            </a:r>
          </a:p>
          <a:p>
            <a:pPr eaLnBrk="1" hangingPunct="1">
              <a:lnSpc>
                <a:spcPct val="90000"/>
              </a:lnSpc>
              <a:buFontTx/>
              <a:buBlip>
                <a:blip r:embed="rId3"/>
              </a:buBlip>
            </a:pPr>
            <a:r>
              <a:rPr lang="en-US" altLang="en-US" sz="2400" dirty="0"/>
              <a:t>Learning about other cultures, places, </a:t>
            </a:r>
            <a:r>
              <a:rPr lang="en-US" altLang="en-US" sz="2400" dirty="0" smtClean="0"/>
              <a:t>things that </a:t>
            </a:r>
            <a:r>
              <a:rPr lang="en-US" altLang="en-US" sz="2400" dirty="0"/>
              <a:t>happened in the past </a:t>
            </a:r>
            <a:endParaRPr lang="en-US" altLang="en-US" sz="2400" dirty="0" smtClean="0"/>
          </a:p>
          <a:p>
            <a:pPr marL="0" indent="0" eaLnBrk="1" hangingPunct="1">
              <a:lnSpc>
                <a:spcPct val="90000"/>
              </a:lnSpc>
              <a:buNone/>
            </a:pPr>
            <a:r>
              <a:rPr lang="en-US" altLang="en-US" sz="2400" dirty="0"/>
              <a:t> </a:t>
            </a:r>
            <a:r>
              <a:rPr lang="en-US" altLang="en-US" sz="2400" dirty="0" smtClean="0"/>
              <a:t>   and </a:t>
            </a:r>
            <a:r>
              <a:rPr lang="en-US" altLang="en-US" sz="2400" dirty="0"/>
              <a:t>living things</a:t>
            </a:r>
          </a:p>
          <a:p>
            <a:pPr eaLnBrk="1" hangingPunct="1">
              <a:lnSpc>
                <a:spcPct val="90000"/>
              </a:lnSpc>
              <a:buFontTx/>
              <a:buBlip>
                <a:blip r:embed="rId3"/>
              </a:buBlip>
            </a:pPr>
            <a:r>
              <a:rPr lang="en-US" altLang="en-US" sz="2400" dirty="0"/>
              <a:t>ICT</a:t>
            </a:r>
          </a:p>
          <a:p>
            <a:pPr eaLnBrk="1" hangingPunct="1">
              <a:lnSpc>
                <a:spcPct val="90000"/>
              </a:lnSpc>
              <a:buFontTx/>
              <a:buBlip>
                <a:blip r:embed="rId3"/>
              </a:buBlip>
            </a:pPr>
            <a:r>
              <a:rPr lang="en-US" altLang="en-US" sz="2400" dirty="0"/>
              <a:t>Constructing</a:t>
            </a:r>
            <a:endParaRPr lang="en-GB" altLang="en-US" sz="2400" dirty="0"/>
          </a:p>
          <a:p>
            <a:pPr eaLnBrk="1" hangingPunct="1">
              <a:lnSpc>
                <a:spcPct val="90000"/>
              </a:lnSpc>
              <a:buFontTx/>
              <a:buBlip>
                <a:blip r:embed="rId3"/>
              </a:buBlip>
            </a:pPr>
            <a:r>
              <a:rPr lang="en-GB" altLang="en-US" sz="2400" dirty="0"/>
              <a:t>Educational visits</a:t>
            </a:r>
          </a:p>
          <a:p>
            <a:pPr eaLnBrk="1" hangingPunct="1">
              <a:lnSpc>
                <a:spcPct val="90000"/>
              </a:lnSpc>
              <a:buFontTx/>
              <a:buBlip>
                <a:blip r:embed="rId3"/>
              </a:buBlip>
            </a:pPr>
            <a:r>
              <a:rPr lang="en-GB" altLang="en-US" sz="2400" dirty="0"/>
              <a:t>Outdoors area</a:t>
            </a:r>
            <a:endParaRPr lang="en-US" altLang="en-US" sz="2400" dirty="0"/>
          </a:p>
        </p:txBody>
      </p:sp>
      <p:pic>
        <p:nvPicPr>
          <p:cNvPr id="7" name="Picture 6" descr="C:\Users\ann.staines\Local Settings\Temporary Internet Files\Content.Word\IMG_4099.jpg"/>
          <p:cNvPicPr/>
          <p:nvPr/>
        </p:nvPicPr>
        <p:blipFill rotWithShape="1">
          <a:blip r:embed="rId4" cstate="print">
            <a:extLst>
              <a:ext uri="{28A0092B-C50C-407E-A947-70E740481C1C}">
                <a14:useLocalDpi xmlns:a14="http://schemas.microsoft.com/office/drawing/2010/main" val="0"/>
              </a:ext>
            </a:extLst>
          </a:blip>
          <a:srcRect l="-1300" r="17188"/>
          <a:stretch/>
        </p:blipFill>
        <p:spPr bwMode="auto">
          <a:xfrm rot="5400000">
            <a:off x="5942753" y="3572750"/>
            <a:ext cx="2527461" cy="26670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53640926-AAD7-44D8-BBD7-CCE9431645EC}">
              <a14:shadowObscured xmlns:a14="http://schemas.microsoft.com/office/drawing/2010/main"/>
            </a:ext>
          </a:extLst>
        </p:spPr>
      </p:pic>
      <p:pic>
        <p:nvPicPr>
          <p:cNvPr id="8" name="Picture 7" descr="C:\Users\ann.staines\Local Settings\Temporary Internet Files\Content.Word\IMG_4110.jpg"/>
          <p:cNvPicPr/>
          <p:nvPr/>
        </p:nvPicPr>
        <p:blipFill rotWithShape="1">
          <a:blip r:embed="rId5" cstate="print">
            <a:extLst>
              <a:ext uri="{28A0092B-C50C-407E-A947-70E740481C1C}">
                <a14:useLocalDpi xmlns:a14="http://schemas.microsoft.com/office/drawing/2010/main" val="0"/>
              </a:ext>
            </a:extLst>
          </a:blip>
          <a:srcRect l="7427" r="9204"/>
          <a:stretch/>
        </p:blipFill>
        <p:spPr bwMode="auto">
          <a:xfrm>
            <a:off x="2968450" y="3703641"/>
            <a:ext cx="2834640" cy="246634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53640926-AAD7-44D8-BBD7-CCE9431645EC}">
              <a14:shadowObscured xmlns:a14="http://schemas.microsoft.com/office/drawing/2010/main"/>
            </a:ext>
          </a:extLst>
        </p:spPr>
      </p:pic>
      <p:pic>
        <p:nvPicPr>
          <p:cNvPr id="9" name="Picture 8" descr="C:\Users\ann.staines\Local Settings\Temporary Internet Files\Content.Word\IMG_4210.jpg"/>
          <p:cNvPicPr/>
          <p:nvPr/>
        </p:nvPicPr>
        <p:blipFill rotWithShape="1">
          <a:blip r:embed="rId6" cstate="print">
            <a:extLst>
              <a:ext uri="{28A0092B-C50C-407E-A947-70E740481C1C}">
                <a14:useLocalDpi xmlns:a14="http://schemas.microsoft.com/office/drawing/2010/main" val="0"/>
              </a:ext>
            </a:extLst>
          </a:blip>
          <a:srcRect l="17286" b="9406"/>
          <a:stretch/>
        </p:blipFill>
        <p:spPr bwMode="auto">
          <a:xfrm rot="5400000">
            <a:off x="5722779" y="725648"/>
            <a:ext cx="2746693" cy="25146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53640926-AAD7-44D8-BBD7-CCE9431645EC}">
              <a14:shadowObscured xmlns:a14="http://schemas.microsoft.com/office/drawing/2010/main"/>
            </a:ext>
          </a:extLst>
        </p:spPr>
      </p:pic>
    </p:spTree>
    <p:extLst>
      <p:ext uri="{BB962C8B-B14F-4D97-AF65-F5344CB8AC3E}">
        <p14:creationId xmlns:p14="http://schemas.microsoft.com/office/powerpoint/2010/main" val="3044595227"/>
      </p:ext>
    </p:extLst>
  </p:cSld>
  <p:clrMapOvr>
    <a:masterClrMapping/>
  </p:clrMapOvr>
  <p:transition>
    <p:zoom/>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3"/>
          <p:cNvSpPr>
            <a:spLocks noGrp="1" noChangeArrowheads="1"/>
          </p:cNvSpPr>
          <p:nvPr>
            <p:ph type="body" sz="half" idx="4294967295"/>
          </p:nvPr>
        </p:nvSpPr>
        <p:spPr>
          <a:xfrm>
            <a:off x="228600" y="1905000"/>
            <a:ext cx="8077200" cy="3505200"/>
          </a:xfrm>
        </p:spPr>
        <p:txBody>
          <a:bodyPr/>
          <a:lstStyle/>
          <a:p>
            <a:pPr eaLnBrk="1" hangingPunct="1">
              <a:buFontTx/>
              <a:buBlip>
                <a:blip r:embed="rId3"/>
              </a:buBlip>
            </a:pPr>
            <a:r>
              <a:rPr lang="en-GB" altLang="en-US" sz="2300" dirty="0"/>
              <a:t>Talk with your child about the places they go and things they see in the world around </a:t>
            </a:r>
            <a:r>
              <a:rPr lang="en-GB" altLang="en-US" sz="2300" dirty="0" smtClean="0"/>
              <a:t>them.</a:t>
            </a:r>
            <a:endParaRPr lang="en-GB" altLang="en-US" sz="2300" dirty="0"/>
          </a:p>
          <a:p>
            <a:pPr eaLnBrk="1" hangingPunct="1">
              <a:buFontTx/>
              <a:buBlip>
                <a:blip r:embed="rId3"/>
              </a:buBlip>
            </a:pPr>
            <a:r>
              <a:rPr lang="en-GB" altLang="en-US" sz="2300" dirty="0"/>
              <a:t>Answering and asking questions - what if…? Why do you think…? How did you…?</a:t>
            </a:r>
          </a:p>
          <a:p>
            <a:pPr eaLnBrk="1" hangingPunct="1">
              <a:buFontTx/>
              <a:buBlip>
                <a:blip r:embed="rId3"/>
              </a:buBlip>
            </a:pPr>
            <a:r>
              <a:rPr lang="en-GB" altLang="en-US" sz="2300" dirty="0"/>
              <a:t>Letting children join in with everyday activities - washing up, cooking, shopping, helping in the </a:t>
            </a:r>
            <a:r>
              <a:rPr lang="en-GB" altLang="en-US" sz="2300" dirty="0" smtClean="0"/>
              <a:t>garden.</a:t>
            </a:r>
            <a:endParaRPr lang="en-GB" altLang="en-US" sz="2300" dirty="0"/>
          </a:p>
          <a:p>
            <a:pPr eaLnBrk="1" hangingPunct="1">
              <a:buFontTx/>
              <a:buBlip>
                <a:blip r:embed="rId3"/>
              </a:buBlip>
            </a:pPr>
            <a:r>
              <a:rPr lang="en-GB" altLang="en-US" sz="2300" dirty="0"/>
              <a:t>Let them have access to ICT,</a:t>
            </a:r>
            <a:br>
              <a:rPr lang="en-GB" altLang="en-US" sz="2300" dirty="0"/>
            </a:br>
            <a:r>
              <a:rPr lang="en-GB" altLang="en-US" sz="2300" dirty="0"/>
              <a:t>CD players, mobile phones, </a:t>
            </a:r>
            <a:r>
              <a:rPr lang="en-GB" altLang="en-US" sz="2300" dirty="0" smtClean="0"/>
              <a:t>tablets,</a:t>
            </a:r>
          </a:p>
          <a:p>
            <a:pPr marL="0" indent="0" eaLnBrk="1" hangingPunct="1">
              <a:buNone/>
            </a:pPr>
            <a:r>
              <a:rPr lang="en-GB" altLang="en-US" sz="2300" dirty="0"/>
              <a:t> </a:t>
            </a:r>
            <a:r>
              <a:rPr lang="en-GB" altLang="en-US" sz="2300" dirty="0" smtClean="0"/>
              <a:t>   </a:t>
            </a:r>
            <a:r>
              <a:rPr lang="en-GB" altLang="en-US" sz="2300" dirty="0" smtClean="0"/>
              <a:t>computers </a:t>
            </a:r>
            <a:r>
              <a:rPr lang="en-GB" altLang="en-US" sz="2300" dirty="0"/>
              <a:t>etc</a:t>
            </a:r>
          </a:p>
        </p:txBody>
      </p:sp>
      <p:sp>
        <p:nvSpPr>
          <p:cNvPr id="6" name="Rectangle 2"/>
          <p:cNvSpPr txBox="1">
            <a:spLocks noChangeArrowheads="1"/>
          </p:cNvSpPr>
          <p:nvPr/>
        </p:nvSpPr>
        <p:spPr bwMode="auto">
          <a:xfrm>
            <a:off x="0" y="0"/>
            <a:ext cx="8153400" cy="1600200"/>
          </a:xfrm>
          <a:prstGeom prst="rect">
            <a:avLst/>
          </a:prstGeom>
          <a:noFill/>
          <a:ln w="9525">
            <a:noFill/>
            <a:miter lim="800000"/>
            <a:headEnd/>
            <a:tailEnd/>
          </a:ln>
        </p:spPr>
        <p:txBody>
          <a:bodyPr anchor="ctr"/>
          <a:lstStyle/>
          <a:p>
            <a:pPr algn="ctr" eaLnBrk="1" hangingPunct="1">
              <a:defRPr/>
            </a:pPr>
            <a:r>
              <a:rPr lang="en-US" sz="4000" kern="0" dirty="0">
                <a:latin typeface="+mn-lt"/>
                <a:ea typeface="+mj-ea"/>
                <a:cs typeface="+mj-cs"/>
              </a:rPr>
              <a:t>Understanding </a:t>
            </a:r>
            <a:br>
              <a:rPr lang="en-US" sz="4000" kern="0" dirty="0">
                <a:latin typeface="+mn-lt"/>
                <a:ea typeface="+mj-ea"/>
                <a:cs typeface="+mj-cs"/>
              </a:rPr>
            </a:br>
            <a:r>
              <a:rPr lang="en-US" sz="4000" kern="0" dirty="0">
                <a:latin typeface="+mn-lt"/>
                <a:ea typeface="+mj-ea"/>
                <a:cs typeface="+mj-cs"/>
              </a:rPr>
              <a:t>the World – How can you help?</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6105525" y="4581525"/>
            <a:ext cx="2514600" cy="1885950"/>
          </a:xfrm>
          <a:prstGeom prst="rect">
            <a:avLst/>
          </a:prstGeom>
        </p:spPr>
      </p:pic>
    </p:spTree>
    <p:extLst>
      <p:ext uri="{BB962C8B-B14F-4D97-AF65-F5344CB8AC3E}">
        <p14:creationId xmlns:p14="http://schemas.microsoft.com/office/powerpoint/2010/main" val="1392126729"/>
      </p:ext>
    </p:extLst>
  </p:cSld>
  <p:clrMapOvr>
    <a:masterClrMapping/>
  </p:clrMapOvr>
  <p:transition>
    <p:zoom/>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90600" y="389415"/>
            <a:ext cx="7343274" cy="646331"/>
          </a:xfrm>
          <a:prstGeom prst="rect">
            <a:avLst/>
          </a:prstGeom>
          <a:noFill/>
        </p:spPr>
        <p:txBody>
          <a:bodyPr wrap="square" rtlCol="0">
            <a:spAutoFit/>
          </a:bodyPr>
          <a:lstStyle/>
          <a:p>
            <a:pPr algn="ctr"/>
            <a:r>
              <a:rPr lang="en-GB" sz="3600" u="sng" dirty="0" smtClean="0">
                <a:latin typeface="+mn-lt"/>
                <a:cs typeface="Calibri" pitchFamily="34" charset="0"/>
              </a:rPr>
              <a:t>Reception </a:t>
            </a:r>
            <a:r>
              <a:rPr lang="en-GB" sz="3600" u="sng" dirty="0">
                <a:latin typeface="+mn-lt"/>
                <a:cs typeface="Calibri" pitchFamily="34" charset="0"/>
              </a:rPr>
              <a:t>Timetable</a:t>
            </a:r>
          </a:p>
        </p:txBody>
      </p:sp>
      <p:sp>
        <p:nvSpPr>
          <p:cNvPr id="3" name="TextBox 2"/>
          <p:cNvSpPr txBox="1"/>
          <p:nvPr/>
        </p:nvSpPr>
        <p:spPr>
          <a:xfrm>
            <a:off x="381000" y="1221233"/>
            <a:ext cx="7924800" cy="4462760"/>
          </a:xfrm>
          <a:prstGeom prst="rect">
            <a:avLst/>
          </a:prstGeom>
          <a:noFill/>
        </p:spPr>
        <p:txBody>
          <a:bodyPr wrap="square" rtlCol="0">
            <a:spAutoFit/>
          </a:bodyPr>
          <a:lstStyle/>
          <a:p>
            <a:pPr marL="273050" lvl="0" indent="-273050" eaLnBrk="1" hangingPunct="1">
              <a:spcBef>
                <a:spcPct val="20000"/>
              </a:spcBef>
              <a:buClr>
                <a:srgbClr val="0BD0D9"/>
              </a:buClr>
              <a:buSzPct val="95000"/>
              <a:buFont typeface="Wingdings 2" pitchFamily="18" charset="2"/>
              <a:buChar char=""/>
              <a:defRPr/>
            </a:pPr>
            <a:r>
              <a:rPr lang="en-GB" sz="2000" dirty="0">
                <a:solidFill>
                  <a:prstClr val="black"/>
                </a:solidFill>
                <a:latin typeface="+mn-lt"/>
              </a:rPr>
              <a:t>Table top activities (FMS)</a:t>
            </a:r>
          </a:p>
          <a:p>
            <a:pPr marL="273050" lvl="0" indent="-273050" eaLnBrk="1" hangingPunct="1">
              <a:spcBef>
                <a:spcPct val="20000"/>
              </a:spcBef>
              <a:buClr>
                <a:srgbClr val="0BD0D9"/>
              </a:buClr>
              <a:buSzPct val="95000"/>
              <a:buFont typeface="Wingdings 2" pitchFamily="18" charset="2"/>
              <a:buChar char=""/>
              <a:defRPr/>
            </a:pPr>
            <a:r>
              <a:rPr lang="en-GB" sz="2000" dirty="0" smtClean="0">
                <a:solidFill>
                  <a:prstClr val="black"/>
                </a:solidFill>
                <a:latin typeface="+mn-lt"/>
              </a:rPr>
              <a:t>Register/whole </a:t>
            </a:r>
            <a:r>
              <a:rPr lang="en-GB" sz="2000" dirty="0">
                <a:solidFill>
                  <a:prstClr val="black"/>
                </a:solidFill>
                <a:latin typeface="+mn-lt"/>
              </a:rPr>
              <a:t>class time</a:t>
            </a:r>
          </a:p>
          <a:p>
            <a:pPr marL="273050" lvl="0" indent="-273050" eaLnBrk="1" hangingPunct="1">
              <a:spcBef>
                <a:spcPct val="20000"/>
              </a:spcBef>
              <a:buClr>
                <a:srgbClr val="0BD0D9"/>
              </a:buClr>
              <a:buSzPct val="95000"/>
              <a:buFont typeface="Wingdings 2" pitchFamily="18" charset="2"/>
              <a:buChar char=""/>
              <a:defRPr/>
            </a:pPr>
            <a:r>
              <a:rPr lang="en-GB" sz="2000" dirty="0" smtClean="0">
                <a:solidFill>
                  <a:prstClr val="black"/>
                </a:solidFill>
                <a:latin typeface="+mn-lt"/>
              </a:rPr>
              <a:t>Phonics/reading time</a:t>
            </a:r>
            <a:endParaRPr lang="en-GB" sz="2000" dirty="0">
              <a:solidFill>
                <a:prstClr val="black"/>
              </a:solidFill>
              <a:latin typeface="+mn-lt"/>
            </a:endParaRPr>
          </a:p>
          <a:p>
            <a:pPr marL="273050" lvl="0" indent="-273050" eaLnBrk="1" hangingPunct="1">
              <a:spcBef>
                <a:spcPct val="20000"/>
              </a:spcBef>
              <a:buClr>
                <a:srgbClr val="0BD0D9"/>
              </a:buClr>
              <a:buSzPct val="95000"/>
              <a:buFont typeface="Wingdings 2" pitchFamily="18" charset="2"/>
              <a:buChar char=""/>
              <a:defRPr/>
            </a:pPr>
            <a:r>
              <a:rPr lang="en-GB" sz="2000" dirty="0" smtClean="0">
                <a:solidFill>
                  <a:prstClr val="black"/>
                </a:solidFill>
                <a:latin typeface="+mn-lt"/>
              </a:rPr>
              <a:t>Child Initiated Learning </a:t>
            </a:r>
            <a:endParaRPr lang="en-GB" sz="2000" dirty="0">
              <a:solidFill>
                <a:prstClr val="black"/>
              </a:solidFill>
              <a:latin typeface="+mn-lt"/>
            </a:endParaRPr>
          </a:p>
          <a:p>
            <a:pPr marL="273050" lvl="0" indent="-273050" eaLnBrk="1" hangingPunct="1">
              <a:spcBef>
                <a:spcPct val="20000"/>
              </a:spcBef>
              <a:buClr>
                <a:srgbClr val="0BD0D9"/>
              </a:buClr>
              <a:buSzPct val="95000"/>
              <a:buFont typeface="Wingdings 2" pitchFamily="18" charset="2"/>
              <a:buChar char=""/>
              <a:defRPr/>
            </a:pPr>
            <a:r>
              <a:rPr lang="en-GB" sz="2000" dirty="0">
                <a:solidFill>
                  <a:prstClr val="black"/>
                </a:solidFill>
                <a:latin typeface="+mn-lt"/>
              </a:rPr>
              <a:t>Snack </a:t>
            </a:r>
            <a:r>
              <a:rPr lang="en-GB" sz="2000" dirty="0" smtClean="0">
                <a:solidFill>
                  <a:prstClr val="black"/>
                </a:solidFill>
                <a:latin typeface="+mn-lt"/>
              </a:rPr>
              <a:t>time</a:t>
            </a:r>
            <a:endParaRPr lang="en-GB" sz="2000" dirty="0">
              <a:solidFill>
                <a:prstClr val="black"/>
              </a:solidFill>
              <a:latin typeface="+mn-lt"/>
            </a:endParaRPr>
          </a:p>
          <a:p>
            <a:pPr marL="273050" lvl="0" indent="-273050" eaLnBrk="1" hangingPunct="1">
              <a:spcBef>
                <a:spcPct val="20000"/>
              </a:spcBef>
              <a:buClr>
                <a:srgbClr val="0BD0D9"/>
              </a:buClr>
              <a:buSzPct val="95000"/>
              <a:buFont typeface="Wingdings 2" pitchFamily="18" charset="2"/>
              <a:buChar char=""/>
              <a:defRPr/>
            </a:pPr>
            <a:r>
              <a:rPr lang="en-GB" sz="2000" dirty="0" smtClean="0">
                <a:solidFill>
                  <a:prstClr val="black"/>
                </a:solidFill>
                <a:latin typeface="+mn-lt"/>
              </a:rPr>
              <a:t>Literacy</a:t>
            </a:r>
            <a:endParaRPr lang="en-GB" sz="2000" dirty="0">
              <a:solidFill>
                <a:prstClr val="black"/>
              </a:solidFill>
              <a:latin typeface="+mn-lt"/>
            </a:endParaRPr>
          </a:p>
          <a:p>
            <a:pPr marL="273050" lvl="0" indent="-273050" eaLnBrk="1" hangingPunct="1">
              <a:spcBef>
                <a:spcPct val="20000"/>
              </a:spcBef>
              <a:buClr>
                <a:srgbClr val="0BD0D9"/>
              </a:buClr>
              <a:buSzPct val="95000"/>
              <a:buFont typeface="Wingdings 2" pitchFamily="18" charset="2"/>
              <a:buChar char=""/>
              <a:defRPr/>
            </a:pPr>
            <a:r>
              <a:rPr lang="en-GB" sz="2000" dirty="0" smtClean="0">
                <a:solidFill>
                  <a:prstClr val="black"/>
                </a:solidFill>
                <a:latin typeface="+mn-lt"/>
              </a:rPr>
              <a:t>Lunch </a:t>
            </a:r>
          </a:p>
          <a:p>
            <a:pPr marL="273050" lvl="0" indent="-273050" eaLnBrk="1" hangingPunct="1">
              <a:spcBef>
                <a:spcPct val="20000"/>
              </a:spcBef>
              <a:buClr>
                <a:srgbClr val="0BD0D9"/>
              </a:buClr>
              <a:buSzPct val="95000"/>
              <a:buFont typeface="Wingdings 2" pitchFamily="18" charset="2"/>
              <a:buChar char=""/>
              <a:defRPr/>
            </a:pPr>
            <a:r>
              <a:rPr lang="en-GB" sz="2000" dirty="0" smtClean="0">
                <a:solidFill>
                  <a:prstClr val="black"/>
                </a:solidFill>
                <a:latin typeface="+mn-lt"/>
              </a:rPr>
              <a:t>Maths</a:t>
            </a:r>
          </a:p>
          <a:p>
            <a:pPr marL="273050" lvl="0" indent="-273050" eaLnBrk="1" hangingPunct="1">
              <a:spcBef>
                <a:spcPct val="20000"/>
              </a:spcBef>
              <a:buClr>
                <a:srgbClr val="0BD0D9"/>
              </a:buClr>
              <a:buSzPct val="95000"/>
              <a:buFont typeface="Wingdings 2" pitchFamily="18" charset="2"/>
              <a:buChar char=""/>
              <a:defRPr/>
            </a:pPr>
            <a:r>
              <a:rPr lang="en-GB" sz="2000" dirty="0" smtClean="0">
                <a:solidFill>
                  <a:prstClr val="black"/>
                </a:solidFill>
                <a:latin typeface="+mn-lt"/>
              </a:rPr>
              <a:t>Child </a:t>
            </a:r>
            <a:r>
              <a:rPr lang="en-GB" sz="2000" dirty="0" smtClean="0">
                <a:solidFill>
                  <a:prstClr val="black"/>
                </a:solidFill>
                <a:latin typeface="+mn-lt"/>
              </a:rPr>
              <a:t>initiated learning</a:t>
            </a:r>
            <a:endParaRPr lang="en-GB" sz="2000" dirty="0" smtClean="0">
              <a:solidFill>
                <a:prstClr val="black"/>
              </a:solidFill>
              <a:latin typeface="+mn-lt"/>
            </a:endParaRPr>
          </a:p>
          <a:p>
            <a:pPr marL="273050" lvl="0" indent="-273050" eaLnBrk="1" hangingPunct="1">
              <a:spcBef>
                <a:spcPct val="20000"/>
              </a:spcBef>
              <a:buClr>
                <a:srgbClr val="0BD0D9"/>
              </a:buClr>
              <a:buSzPct val="95000"/>
              <a:buFont typeface="Wingdings 2" pitchFamily="18" charset="2"/>
              <a:buChar char=""/>
              <a:defRPr/>
            </a:pPr>
            <a:r>
              <a:rPr lang="en-GB" sz="2000" dirty="0" smtClean="0">
                <a:solidFill>
                  <a:prstClr val="black"/>
                </a:solidFill>
                <a:latin typeface="+mn-lt"/>
              </a:rPr>
              <a:t>P.E/woods</a:t>
            </a:r>
            <a:endParaRPr lang="en-GB" sz="2000" dirty="0" smtClean="0">
              <a:solidFill>
                <a:prstClr val="black"/>
              </a:solidFill>
              <a:latin typeface="+mn-lt"/>
            </a:endParaRPr>
          </a:p>
          <a:p>
            <a:pPr marL="273050" lvl="0" indent="-273050" eaLnBrk="1" hangingPunct="1">
              <a:spcBef>
                <a:spcPct val="20000"/>
              </a:spcBef>
              <a:buClr>
                <a:srgbClr val="0BD0D9"/>
              </a:buClr>
              <a:buSzPct val="95000"/>
              <a:buFont typeface="Wingdings 2" pitchFamily="18" charset="2"/>
              <a:buChar char=""/>
              <a:defRPr/>
            </a:pPr>
            <a:r>
              <a:rPr lang="en-GB" sz="2000" dirty="0" smtClean="0">
                <a:solidFill>
                  <a:prstClr val="black"/>
                </a:solidFill>
                <a:latin typeface="+mn-lt"/>
              </a:rPr>
              <a:t>Story</a:t>
            </a:r>
          </a:p>
          <a:p>
            <a:pPr marL="273050" lvl="0" indent="-273050" eaLnBrk="1" hangingPunct="1">
              <a:spcBef>
                <a:spcPct val="20000"/>
              </a:spcBef>
              <a:buClr>
                <a:srgbClr val="0BD0D9"/>
              </a:buClr>
              <a:buSzPct val="95000"/>
              <a:buFont typeface="Wingdings 2" pitchFamily="18" charset="2"/>
              <a:buChar char=""/>
              <a:defRPr/>
            </a:pPr>
            <a:r>
              <a:rPr lang="en-GB" sz="2000" dirty="0" smtClean="0">
                <a:solidFill>
                  <a:prstClr val="black"/>
                </a:solidFill>
                <a:latin typeface="+mn-lt"/>
              </a:rPr>
              <a:t>Home </a:t>
            </a:r>
            <a:r>
              <a:rPr lang="en-GB" sz="2000" dirty="0" smtClean="0">
                <a:solidFill>
                  <a:prstClr val="black"/>
                </a:solidFill>
                <a:latin typeface="+mn-lt"/>
              </a:rPr>
              <a:t>time </a:t>
            </a:r>
            <a:endParaRPr lang="en-GB" sz="2000" dirty="0">
              <a:solidFill>
                <a:prstClr val="black"/>
              </a:solidFill>
              <a:latin typeface="+mn-lt"/>
            </a:endParaRPr>
          </a:p>
        </p:txBody>
      </p:sp>
      <p:pic>
        <p:nvPicPr>
          <p:cNvPr id="8" name="Picture 7" descr="C:\Users\ann.staines\Local Settings\Temporary Internet Files\Content.Word\IMG_4311.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19800" y="3554773"/>
            <a:ext cx="2612373" cy="1805338"/>
          </a:xfrm>
          <a:prstGeom prst="rect">
            <a:avLst/>
          </a:prstGeom>
          <a:noFill/>
          <a:ln>
            <a:noFill/>
          </a:ln>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3825875" y="4493336"/>
            <a:ext cx="2311400" cy="1733550"/>
          </a:xfrm>
          <a:prstGeom prst="rect">
            <a:avLst/>
          </a:prstGeom>
        </p:spPr>
      </p:pic>
      <p:pic>
        <p:nvPicPr>
          <p:cNvPr id="7" name="Picture 4" descr="A small child sitting on a table&#10;&#10;Description generated with very high confidence">
            <a:extLst>
              <a:ext uri="{FF2B5EF4-FFF2-40B4-BE49-F238E27FC236}">
                <a16:creationId xmlns:a16="http://schemas.microsoft.com/office/drawing/2014/main" id="{F66DD86D-9EF6-4063-987F-0EFBC279AEAF}"/>
              </a:ext>
            </a:extLst>
          </p:cNvPr>
          <p:cNvPicPr>
            <a:picLocks noChangeAspect="1"/>
          </p:cNvPicPr>
          <p:nvPr/>
        </p:nvPicPr>
        <p:blipFill>
          <a:blip r:embed="rId4"/>
          <a:stretch>
            <a:fillRect/>
          </a:stretch>
        </p:blipFill>
        <p:spPr>
          <a:xfrm>
            <a:off x="5410200" y="1244562"/>
            <a:ext cx="2576245" cy="1926696"/>
          </a:xfrm>
          <a:prstGeom prst="rect">
            <a:avLst/>
          </a:prstGeom>
        </p:spPr>
      </p:pic>
    </p:spTree>
    <p:extLst>
      <p:ext uri="{BB962C8B-B14F-4D97-AF65-F5344CB8AC3E}">
        <p14:creationId xmlns:p14="http://schemas.microsoft.com/office/powerpoint/2010/main" val="497901834"/>
      </p:ext>
    </p:extLst>
  </p:cSld>
  <p:clrMapOvr>
    <a:masterClrMapping/>
  </p:clrMapOvr>
  <p:transition>
    <p:zoom/>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3"/>
          <p:cNvSpPr>
            <a:spLocks noGrp="1"/>
          </p:cNvSpPr>
          <p:nvPr>
            <p:ph type="title"/>
          </p:nvPr>
        </p:nvSpPr>
        <p:spPr>
          <a:xfrm>
            <a:off x="894133" y="-190500"/>
            <a:ext cx="6870700" cy="990600"/>
          </a:xfrm>
        </p:spPr>
        <p:txBody>
          <a:bodyPr/>
          <a:lstStyle/>
          <a:p>
            <a:r>
              <a:rPr lang="en-GB" altLang="en-US" sz="3600" u="sng" dirty="0" smtClean="0"/>
              <a:t>Lunch</a:t>
            </a:r>
          </a:p>
        </p:txBody>
      </p:sp>
      <p:pic>
        <p:nvPicPr>
          <p:cNvPr id="6147" name="Picture 3" descr="F:\Reception\DSC_8889.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33372" y="2209642"/>
            <a:ext cx="1379855" cy="1696494"/>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6148" name="Picture 4" descr="F:\Reception\DSC_889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3279" y="2895600"/>
            <a:ext cx="1849678" cy="1395142"/>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a:extLst>
            <a:ext uri="{909E8E84-426E-40DD-AFC4-6F175D3DCCD1}">
              <a14:hiddenFill xmlns:a14="http://schemas.microsoft.com/office/drawing/2010/main">
                <a:solidFill>
                  <a:srgbClr val="FFFFFF"/>
                </a:solidFill>
              </a14:hiddenFill>
            </a:ext>
          </a:extLst>
        </p:spPr>
      </p:pic>
      <p:pic>
        <p:nvPicPr>
          <p:cNvPr id="6149" name="Picture 5" descr="F:\Reception\DSC_8893.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6200" y="4807882"/>
            <a:ext cx="2508408" cy="1871733"/>
          </a:xfrm>
          <a:prstGeom prst="rect">
            <a:avLst/>
          </a:prstGeom>
          <a:solidFill>
            <a:srgbClr val="FFFFFF">
              <a:shade val="85000"/>
            </a:srgbClr>
          </a:solidFill>
          <a:ln w="190500" cap="sq">
            <a:solidFill>
              <a:srgbClr val="FFFFFF"/>
            </a:solidFill>
            <a:miter lim="800000"/>
          </a:ln>
          <a:effectLst>
            <a:outerShdw blurRad="55000" dist="18000" dir="5400000" algn="tl" rotWithShape="0">
              <a:srgbClr val="000000">
                <a:alpha val="40000"/>
              </a:srgbClr>
            </a:outerShdw>
          </a:effectLst>
          <a:scene3d>
            <a:camera prst="isometricOffAxis1Right"/>
            <a:lightRig rig="twoPt" dir="t">
              <a:rot lat="0" lon="0" rev="7200000"/>
            </a:lightRig>
          </a:scene3d>
          <a:sp3d>
            <a:bevelT w="25400" h="19050"/>
            <a:contourClr>
              <a:srgbClr val="FFFFFF"/>
            </a:contourClr>
          </a:sp3d>
          <a:extLst/>
        </p:spPr>
      </p:pic>
      <p:pic>
        <p:nvPicPr>
          <p:cNvPr id="6150" name="Picture 6" descr="F:\Reception\DSC_8910.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251515" y="4775226"/>
            <a:ext cx="1472830" cy="1796817"/>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a:extLst/>
        </p:spPr>
      </p:pic>
      <p:pic>
        <p:nvPicPr>
          <p:cNvPr id="6146" name="Picture 2" descr="F:\Reception\DSC_8881.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42669" y="304800"/>
            <a:ext cx="1237615" cy="186855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sp>
        <p:nvSpPr>
          <p:cNvPr id="3" name="TextBox 2"/>
          <p:cNvSpPr txBox="1"/>
          <p:nvPr/>
        </p:nvSpPr>
        <p:spPr>
          <a:xfrm>
            <a:off x="2022957" y="990600"/>
            <a:ext cx="4835043" cy="4939814"/>
          </a:xfrm>
          <a:prstGeom prst="rect">
            <a:avLst/>
          </a:prstGeom>
          <a:noFill/>
        </p:spPr>
        <p:txBody>
          <a:bodyPr wrap="square" rtlCol="0">
            <a:spAutoFit/>
          </a:bodyPr>
          <a:lstStyle/>
          <a:p>
            <a:pPr marL="342900" indent="-342900">
              <a:spcAft>
                <a:spcPts val="600"/>
              </a:spcAft>
              <a:buFont typeface="Wingdings" panose="05000000000000000000" pitchFamily="2" charset="2"/>
              <a:buChar char="Ø"/>
            </a:pPr>
            <a:r>
              <a:rPr lang="en-GB" sz="2000" dirty="0" smtClean="0"/>
              <a:t>You will receive a copy of the school dinner menu </a:t>
            </a:r>
            <a:r>
              <a:rPr lang="en-GB" sz="2000" dirty="0" smtClean="0"/>
              <a:t>twice a year.</a:t>
            </a:r>
            <a:endParaRPr lang="en-GB" sz="2000" dirty="0" smtClean="0"/>
          </a:p>
          <a:p>
            <a:pPr marL="342900" indent="-342900">
              <a:spcAft>
                <a:spcPts val="600"/>
              </a:spcAft>
              <a:buFont typeface="Wingdings" panose="05000000000000000000" pitchFamily="2" charset="2"/>
              <a:buChar char="Ø"/>
            </a:pPr>
            <a:r>
              <a:rPr lang="en-GB" sz="2000" dirty="0" smtClean="0"/>
              <a:t>Each morning, you will select and record your child’s dinner option on a board outside of the classroom. </a:t>
            </a:r>
          </a:p>
          <a:p>
            <a:pPr marL="342900" indent="-342900">
              <a:spcAft>
                <a:spcPts val="600"/>
              </a:spcAft>
              <a:buFont typeface="Wingdings" panose="05000000000000000000" pitchFamily="2" charset="2"/>
              <a:buChar char="Ø"/>
            </a:pPr>
            <a:r>
              <a:rPr lang="en-GB" sz="2000" dirty="0" smtClean="0"/>
              <a:t>Children then choose from a selection of vegetables or salad to accompany their dinner, along with a choice of dessert e.g. cheese &amp; crackers, fruit, home-made pudding.</a:t>
            </a:r>
          </a:p>
          <a:p>
            <a:pPr marL="342900" indent="-342900">
              <a:spcAft>
                <a:spcPts val="600"/>
              </a:spcAft>
              <a:buFont typeface="Wingdings" panose="05000000000000000000" pitchFamily="2" charset="2"/>
              <a:buChar char="Ø"/>
            </a:pPr>
            <a:r>
              <a:rPr lang="en-GB" sz="2000" dirty="0" smtClean="0"/>
              <a:t>We encourage children to use cutlery correctly from the beginning by supporting them to cut their own food. </a:t>
            </a:r>
            <a:r>
              <a:rPr lang="en-GB" sz="2000" dirty="0"/>
              <a:t>Mid-day supervisors are on hand to assist </a:t>
            </a:r>
            <a:r>
              <a:rPr lang="en-GB" sz="2000" dirty="0" smtClean="0"/>
              <a:t>children.</a:t>
            </a:r>
            <a:endParaRPr lang="en-GB" sz="2000" dirty="0"/>
          </a:p>
        </p:txBody>
      </p:sp>
    </p:spTree>
    <p:extLst>
      <p:ext uri="{BB962C8B-B14F-4D97-AF65-F5344CB8AC3E}">
        <p14:creationId xmlns:p14="http://schemas.microsoft.com/office/powerpoint/2010/main" val="2142566259"/>
      </p:ext>
    </p:extLst>
  </p:cSld>
  <p:clrMapOvr>
    <a:masterClrMapping/>
  </p:clrMapOvr>
  <p:transition>
    <p:zoom/>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36286"/>
            <a:ext cx="6870700" cy="838200"/>
          </a:xfrm>
        </p:spPr>
        <p:txBody>
          <a:bodyPr/>
          <a:lstStyle/>
          <a:p>
            <a:r>
              <a:rPr lang="en-GB" sz="3600" u="sng" dirty="0" smtClean="0">
                <a:latin typeface="+mn-lt"/>
                <a:cs typeface="Calibri" pitchFamily="34" charset="0"/>
              </a:rPr>
              <a:t>Routines and Procedures</a:t>
            </a:r>
            <a:endParaRPr lang="en-GB" sz="3600" u="sng" dirty="0">
              <a:latin typeface="+mn-lt"/>
              <a:cs typeface="Calibri" pitchFamily="34" charset="0"/>
            </a:endParaRPr>
          </a:p>
        </p:txBody>
      </p:sp>
      <p:sp>
        <p:nvSpPr>
          <p:cNvPr id="4" name="TextBox 3"/>
          <p:cNvSpPr txBox="1"/>
          <p:nvPr/>
        </p:nvSpPr>
        <p:spPr>
          <a:xfrm>
            <a:off x="304800" y="1066800"/>
            <a:ext cx="8382000" cy="4431983"/>
          </a:xfrm>
          <a:prstGeom prst="rect">
            <a:avLst/>
          </a:prstGeom>
          <a:noFill/>
        </p:spPr>
        <p:txBody>
          <a:bodyPr wrap="square" rtlCol="0">
            <a:spAutoFit/>
          </a:bodyPr>
          <a:lstStyle/>
          <a:p>
            <a:pPr marL="342900" indent="-342900">
              <a:spcAft>
                <a:spcPts val="600"/>
              </a:spcAft>
              <a:buFont typeface="Wingdings" panose="05000000000000000000" pitchFamily="2" charset="2"/>
              <a:buChar char="Ø"/>
            </a:pPr>
            <a:r>
              <a:rPr lang="en-GB" dirty="0" smtClean="0">
                <a:cs typeface="Calibri" pitchFamily="34" charset="0"/>
              </a:rPr>
              <a:t>Uniform- please ensure </a:t>
            </a:r>
            <a:r>
              <a:rPr lang="en-GB" u="sng" dirty="0" smtClean="0">
                <a:cs typeface="Calibri" pitchFamily="34" charset="0"/>
              </a:rPr>
              <a:t>all</a:t>
            </a:r>
            <a:r>
              <a:rPr lang="en-GB" dirty="0" smtClean="0">
                <a:cs typeface="Calibri" pitchFamily="34" charset="0"/>
              </a:rPr>
              <a:t> items of clothing are </a:t>
            </a:r>
            <a:r>
              <a:rPr lang="en-GB" u="sng" dirty="0" smtClean="0">
                <a:cs typeface="Calibri" pitchFamily="34" charset="0"/>
              </a:rPr>
              <a:t>clearly</a:t>
            </a:r>
            <a:r>
              <a:rPr lang="en-GB" dirty="0" smtClean="0">
                <a:cs typeface="Calibri" pitchFamily="34" charset="0"/>
              </a:rPr>
              <a:t> labelled.</a:t>
            </a:r>
          </a:p>
          <a:p>
            <a:pPr marL="342900" indent="-342900">
              <a:spcAft>
                <a:spcPts val="600"/>
              </a:spcAft>
              <a:buFont typeface="Wingdings" panose="05000000000000000000" pitchFamily="2" charset="2"/>
              <a:buChar char="Ø"/>
            </a:pPr>
            <a:r>
              <a:rPr lang="en-GB" dirty="0" smtClean="0">
                <a:cs typeface="Calibri" pitchFamily="34" charset="0"/>
              </a:rPr>
              <a:t>Outdoors – please provide children with wellies that can remain at </a:t>
            </a:r>
            <a:r>
              <a:rPr lang="en-GB" dirty="0" smtClean="0">
                <a:cs typeface="Calibri" pitchFamily="34" charset="0"/>
              </a:rPr>
              <a:t>      school as </a:t>
            </a:r>
            <a:r>
              <a:rPr lang="en-GB" dirty="0" smtClean="0">
                <a:cs typeface="Calibri" pitchFamily="34" charset="0"/>
              </a:rPr>
              <a:t>we encourage learning to be outdoors in all weather conditions. Suitable clothing expected to suit all weather conditions.</a:t>
            </a:r>
          </a:p>
          <a:p>
            <a:pPr marL="342900" indent="-342900">
              <a:spcAft>
                <a:spcPts val="600"/>
              </a:spcAft>
              <a:buFont typeface="Wingdings" panose="05000000000000000000" pitchFamily="2" charset="2"/>
              <a:buChar char="Ø"/>
            </a:pPr>
            <a:r>
              <a:rPr lang="en-GB" dirty="0" smtClean="0">
                <a:cs typeface="Calibri" pitchFamily="34" charset="0"/>
              </a:rPr>
              <a:t>P.E kit- plain white t-shirt, maroon </a:t>
            </a:r>
            <a:r>
              <a:rPr lang="en-GB" dirty="0" smtClean="0">
                <a:cs typeface="Calibri" pitchFamily="34" charset="0"/>
              </a:rPr>
              <a:t>P.E. </a:t>
            </a:r>
            <a:r>
              <a:rPr lang="en-GB" dirty="0" smtClean="0">
                <a:cs typeface="Calibri" pitchFamily="34" charset="0"/>
              </a:rPr>
              <a:t>shorts, indoor plimsolls. Summer: suitable outdoor trainers.</a:t>
            </a:r>
            <a:r>
              <a:rPr lang="en-GB" dirty="0">
                <a:cs typeface="Calibri" pitchFamily="34" charset="0"/>
              </a:rPr>
              <a:t> </a:t>
            </a:r>
            <a:r>
              <a:rPr lang="en-GB" dirty="0" smtClean="0">
                <a:cs typeface="Calibri" pitchFamily="34" charset="0"/>
              </a:rPr>
              <a:t>Winter: tracksuit bottoms are accepted. Provide </a:t>
            </a:r>
            <a:r>
              <a:rPr lang="en-GB" dirty="0" smtClean="0">
                <a:cs typeface="Calibri" pitchFamily="34" charset="0"/>
              </a:rPr>
              <a:t>P.E. </a:t>
            </a:r>
            <a:r>
              <a:rPr lang="en-GB" dirty="0" smtClean="0">
                <a:cs typeface="Calibri" pitchFamily="34" charset="0"/>
              </a:rPr>
              <a:t>kit in </a:t>
            </a:r>
            <a:r>
              <a:rPr lang="en-GB" dirty="0">
                <a:cs typeface="Calibri" pitchFamily="34" charset="0"/>
              </a:rPr>
              <a:t>a </a:t>
            </a:r>
            <a:r>
              <a:rPr lang="en-GB" dirty="0" smtClean="0">
                <a:cs typeface="Calibri" pitchFamily="34" charset="0"/>
              </a:rPr>
              <a:t>labelled, draw </a:t>
            </a:r>
            <a:r>
              <a:rPr lang="en-GB" dirty="0">
                <a:cs typeface="Calibri" pitchFamily="34" charset="0"/>
              </a:rPr>
              <a:t>string </a:t>
            </a:r>
            <a:r>
              <a:rPr lang="en-GB" dirty="0" smtClean="0">
                <a:cs typeface="Calibri" pitchFamily="34" charset="0"/>
              </a:rPr>
              <a:t>bag </a:t>
            </a:r>
            <a:r>
              <a:rPr lang="en-GB" dirty="0" smtClean="0">
                <a:cs typeface="Calibri" pitchFamily="34" charset="0"/>
              </a:rPr>
              <a:t>(available to purchase from the school office) – </a:t>
            </a:r>
            <a:r>
              <a:rPr lang="en-GB" dirty="0" smtClean="0">
                <a:cs typeface="Calibri" pitchFamily="34" charset="0"/>
              </a:rPr>
              <a:t>they will be returned half termly. </a:t>
            </a:r>
          </a:p>
          <a:p>
            <a:pPr marL="342900" indent="-342900">
              <a:spcAft>
                <a:spcPts val="600"/>
              </a:spcAft>
              <a:buFont typeface="Wingdings" panose="05000000000000000000" pitchFamily="2" charset="2"/>
              <a:buChar char="Ø"/>
            </a:pPr>
            <a:r>
              <a:rPr lang="en-GB" dirty="0" smtClean="0">
                <a:cs typeface="Calibri" pitchFamily="34" charset="0"/>
              </a:rPr>
              <a:t>Spare clothes kept in </a:t>
            </a:r>
            <a:r>
              <a:rPr lang="en-GB" dirty="0" smtClean="0">
                <a:cs typeface="Calibri" pitchFamily="34" charset="0"/>
              </a:rPr>
              <a:t>school.</a:t>
            </a:r>
            <a:endParaRPr lang="en-GB" dirty="0" smtClean="0">
              <a:cs typeface="Calibri" pitchFamily="34" charset="0"/>
            </a:endParaRPr>
          </a:p>
          <a:p>
            <a:pPr marL="342900" indent="-342900">
              <a:spcAft>
                <a:spcPts val="600"/>
              </a:spcAft>
              <a:buFont typeface="Wingdings" panose="05000000000000000000" pitchFamily="2" charset="2"/>
              <a:buChar char="Ø"/>
            </a:pPr>
            <a:r>
              <a:rPr lang="en-GB" dirty="0" smtClean="0">
                <a:cs typeface="Calibri" pitchFamily="34" charset="0"/>
              </a:rPr>
              <a:t>Book Bag </a:t>
            </a:r>
            <a:r>
              <a:rPr lang="en-GB" dirty="0" smtClean="0">
                <a:cs typeface="Calibri" pitchFamily="34" charset="0"/>
              </a:rPr>
              <a:t>(</a:t>
            </a:r>
            <a:r>
              <a:rPr lang="en-GB" dirty="0" smtClean="0">
                <a:cs typeface="Calibri" pitchFamily="34" charset="0"/>
              </a:rPr>
              <a:t>available to purchase from the school office) </a:t>
            </a:r>
            <a:r>
              <a:rPr lang="en-GB" dirty="0" smtClean="0">
                <a:cs typeface="Calibri" pitchFamily="34" charset="0"/>
              </a:rPr>
              <a:t>brought </a:t>
            </a:r>
            <a:r>
              <a:rPr lang="en-GB" dirty="0" smtClean="0">
                <a:cs typeface="Calibri" pitchFamily="34" charset="0"/>
              </a:rPr>
              <a:t>to school every day: key words, reading records + book, letters home, homework.</a:t>
            </a:r>
          </a:p>
          <a:p>
            <a:pPr marL="342900" indent="-342900">
              <a:spcAft>
                <a:spcPts val="600"/>
              </a:spcAft>
              <a:buFont typeface="Wingdings" panose="05000000000000000000" pitchFamily="2" charset="2"/>
              <a:buChar char="Ø"/>
            </a:pPr>
            <a:r>
              <a:rPr lang="en-GB" dirty="0" smtClean="0">
                <a:cs typeface="Calibri" pitchFamily="34" charset="0"/>
              </a:rPr>
              <a:t>Hair – long hair tied back. Accessories: small bows, head bands to be in line with Bonneygrove uniform colour (maroon).</a:t>
            </a:r>
          </a:p>
          <a:p>
            <a:pPr marL="342900" indent="-342900">
              <a:spcAft>
                <a:spcPts val="600"/>
              </a:spcAft>
              <a:buFont typeface="Wingdings" panose="05000000000000000000" pitchFamily="2" charset="2"/>
              <a:buChar char="Ø"/>
            </a:pPr>
            <a:r>
              <a:rPr lang="en-GB" dirty="0" smtClean="0">
                <a:cs typeface="Calibri" pitchFamily="34" charset="0"/>
              </a:rPr>
              <a:t>Jewellery- small studs only. Tape to be provided for </a:t>
            </a:r>
            <a:r>
              <a:rPr lang="en-GB" dirty="0" smtClean="0">
                <a:cs typeface="Calibri" pitchFamily="34" charset="0"/>
              </a:rPr>
              <a:t>P.E</a:t>
            </a:r>
            <a:r>
              <a:rPr lang="en-GB" dirty="0" smtClean="0">
                <a:cs typeface="Calibri" pitchFamily="34" charset="0"/>
              </a:rPr>
              <a:t>.</a:t>
            </a:r>
          </a:p>
        </p:txBody>
      </p:sp>
    </p:spTree>
  </p:cSld>
  <p:clrMapOvr>
    <a:masterClrMapping/>
  </p:clrMapOvr>
  <p:transition>
    <p:zoom/>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09600" y="1524000"/>
            <a:ext cx="7772400" cy="4001095"/>
          </a:xfrm>
          <a:prstGeom prst="rect">
            <a:avLst/>
          </a:prstGeom>
        </p:spPr>
        <p:txBody>
          <a:bodyPr wrap="square">
            <a:spAutoFit/>
          </a:bodyPr>
          <a:lstStyle/>
          <a:p>
            <a:pPr marL="342900" indent="-342900">
              <a:spcAft>
                <a:spcPts val="600"/>
              </a:spcAft>
              <a:buFont typeface="Wingdings" panose="05000000000000000000" pitchFamily="2" charset="2"/>
              <a:buChar char="Ø"/>
            </a:pPr>
            <a:r>
              <a:rPr lang="en-GB" dirty="0" smtClean="0">
                <a:cs typeface="Calibri" pitchFamily="34" charset="0"/>
              </a:rPr>
              <a:t>Medical – asthma pumps must be in date; they will be stored in the classroom cupboard. </a:t>
            </a:r>
            <a:r>
              <a:rPr lang="en-GB" dirty="0" smtClean="0">
                <a:cs typeface="Calibri" pitchFamily="34" charset="0"/>
              </a:rPr>
              <a:t>An asthma History Questionnaire will need to be completed with the school office before the pump can be accepted.</a:t>
            </a:r>
            <a:endParaRPr lang="en-GB" dirty="0">
              <a:cs typeface="Calibri" pitchFamily="34" charset="0"/>
            </a:endParaRPr>
          </a:p>
          <a:p>
            <a:pPr marL="342900" indent="-342900">
              <a:spcAft>
                <a:spcPts val="600"/>
              </a:spcAft>
              <a:buFont typeface="Wingdings" panose="05000000000000000000" pitchFamily="2" charset="2"/>
              <a:buChar char="Ø"/>
            </a:pPr>
            <a:r>
              <a:rPr lang="en-GB" dirty="0">
                <a:cs typeface="Calibri" pitchFamily="34" charset="0"/>
              </a:rPr>
              <a:t>Collecting children at home </a:t>
            </a:r>
            <a:r>
              <a:rPr lang="en-GB" dirty="0" smtClean="0">
                <a:cs typeface="Calibri" pitchFamily="34" charset="0"/>
              </a:rPr>
              <a:t>time.  Children </a:t>
            </a:r>
            <a:r>
              <a:rPr lang="en-GB" dirty="0" smtClean="0">
                <a:cs typeface="Calibri" pitchFamily="34" charset="0"/>
              </a:rPr>
              <a:t>will not be sent home with anyone who is not on </a:t>
            </a:r>
            <a:r>
              <a:rPr lang="en-GB" dirty="0" smtClean="0">
                <a:cs typeface="Calibri" pitchFamily="34" charset="0"/>
              </a:rPr>
              <a:t>their ‘</a:t>
            </a:r>
            <a:r>
              <a:rPr lang="en-GB" dirty="0" err="1" smtClean="0">
                <a:cs typeface="Calibri" pitchFamily="34" charset="0"/>
              </a:rPr>
              <a:t>pcik</a:t>
            </a:r>
            <a:r>
              <a:rPr lang="en-GB" dirty="0" smtClean="0">
                <a:cs typeface="Calibri" pitchFamily="34" charset="0"/>
              </a:rPr>
              <a:t> up list’, without </a:t>
            </a:r>
            <a:r>
              <a:rPr lang="en-GB" dirty="0" smtClean="0">
                <a:cs typeface="Calibri" pitchFamily="34" charset="0"/>
              </a:rPr>
              <a:t>permission from parent/ carer. </a:t>
            </a:r>
            <a:endParaRPr lang="en-GB" dirty="0">
              <a:cs typeface="Calibri" pitchFamily="34" charset="0"/>
            </a:endParaRPr>
          </a:p>
          <a:p>
            <a:pPr marL="342900" indent="-342900">
              <a:spcAft>
                <a:spcPts val="600"/>
              </a:spcAft>
              <a:buFont typeface="Wingdings" panose="05000000000000000000" pitchFamily="2" charset="2"/>
              <a:buChar char="Ø"/>
            </a:pPr>
            <a:r>
              <a:rPr lang="en-GB" dirty="0" err="1" smtClean="0">
                <a:cs typeface="Calibri" pitchFamily="34" charset="0"/>
              </a:rPr>
              <a:t>Wisepay</a:t>
            </a:r>
            <a:r>
              <a:rPr lang="en-GB" dirty="0" smtClean="0">
                <a:cs typeface="Calibri" pitchFamily="34" charset="0"/>
              </a:rPr>
              <a:t> – </a:t>
            </a:r>
            <a:r>
              <a:rPr lang="en-GB" dirty="0" smtClean="0">
                <a:cs typeface="Calibri" pitchFamily="34" charset="0"/>
              </a:rPr>
              <a:t>a log in will be provided once your child is on Roll.  Information and payments are made via this method. </a:t>
            </a:r>
            <a:endParaRPr lang="en-GB" dirty="0">
              <a:cs typeface="Calibri" pitchFamily="34" charset="0"/>
            </a:endParaRPr>
          </a:p>
          <a:p>
            <a:pPr marL="342900" indent="-342900">
              <a:spcAft>
                <a:spcPts val="600"/>
              </a:spcAft>
              <a:buFont typeface="Wingdings" panose="05000000000000000000" pitchFamily="2" charset="2"/>
              <a:buChar char="Ø"/>
            </a:pPr>
            <a:r>
              <a:rPr lang="en-GB" dirty="0">
                <a:cs typeface="Calibri" pitchFamily="34" charset="0"/>
              </a:rPr>
              <a:t>Marvellous </a:t>
            </a:r>
            <a:r>
              <a:rPr lang="en-GB" dirty="0" smtClean="0">
                <a:cs typeface="Calibri" pitchFamily="34" charset="0"/>
              </a:rPr>
              <a:t>Me – direct messages from teachers of achievements, curriculum updates and homework badges. </a:t>
            </a:r>
            <a:endParaRPr lang="en-GB" dirty="0">
              <a:cs typeface="Calibri" pitchFamily="34" charset="0"/>
            </a:endParaRPr>
          </a:p>
          <a:p>
            <a:pPr marL="342900" indent="-342900">
              <a:spcAft>
                <a:spcPts val="600"/>
              </a:spcAft>
              <a:buFont typeface="Wingdings" panose="05000000000000000000" pitchFamily="2" charset="2"/>
              <a:buChar char="Ø"/>
            </a:pPr>
            <a:r>
              <a:rPr lang="en-GB" dirty="0" smtClean="0">
                <a:cs typeface="Calibri" pitchFamily="34" charset="0"/>
              </a:rPr>
              <a:t>Open sessions – opportunities for </a:t>
            </a:r>
            <a:r>
              <a:rPr lang="en-GB" dirty="0" smtClean="0">
                <a:cs typeface="Calibri" pitchFamily="34" charset="0"/>
              </a:rPr>
              <a:t>parents/carers </a:t>
            </a:r>
            <a:r>
              <a:rPr lang="en-GB" dirty="0" smtClean="0">
                <a:cs typeface="Calibri" pitchFamily="34" charset="0"/>
              </a:rPr>
              <a:t>to enter the classrooms to observe how children learn throughout the year.</a:t>
            </a:r>
            <a:endParaRPr lang="en-GB" dirty="0">
              <a:cs typeface="Calibri" pitchFamily="34" charset="0"/>
            </a:endParaRPr>
          </a:p>
        </p:txBody>
      </p:sp>
      <p:sp>
        <p:nvSpPr>
          <p:cNvPr id="4" name="Title 1"/>
          <p:cNvSpPr>
            <a:spLocks noGrp="1"/>
          </p:cNvSpPr>
          <p:nvPr>
            <p:ph type="title"/>
          </p:nvPr>
        </p:nvSpPr>
        <p:spPr>
          <a:xfrm>
            <a:off x="152400" y="381000"/>
            <a:ext cx="6870700" cy="838200"/>
          </a:xfrm>
        </p:spPr>
        <p:txBody>
          <a:bodyPr/>
          <a:lstStyle/>
          <a:p>
            <a:r>
              <a:rPr lang="en-GB" sz="3200" u="sng" dirty="0" smtClean="0">
                <a:latin typeface="+mn-lt"/>
                <a:cs typeface="Calibri" pitchFamily="34" charset="0"/>
              </a:rPr>
              <a:t>Routines and Procedures cont..</a:t>
            </a:r>
            <a:endParaRPr lang="en-GB" sz="3200" u="sng" dirty="0">
              <a:latin typeface="+mn-lt"/>
              <a:cs typeface="Calibri" pitchFamily="34" charset="0"/>
            </a:endParaRPr>
          </a:p>
        </p:txBody>
      </p:sp>
    </p:spTree>
    <p:extLst>
      <p:ext uri="{BB962C8B-B14F-4D97-AF65-F5344CB8AC3E}">
        <p14:creationId xmlns:p14="http://schemas.microsoft.com/office/powerpoint/2010/main" val="4208767639"/>
      </p:ext>
    </p:extLst>
  </p:cSld>
  <p:clrMapOvr>
    <a:masterClrMapping/>
  </p:clrMapOvr>
  <p:transition>
    <p:zoom/>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
            <a:ext cx="6870700" cy="1066800"/>
          </a:xfrm>
        </p:spPr>
        <p:txBody>
          <a:bodyPr/>
          <a:lstStyle/>
          <a:p>
            <a:r>
              <a:rPr lang="en-GB" b="1" u="sng" dirty="0" smtClean="0"/>
              <a:t>Parent Involvement</a:t>
            </a:r>
            <a:endParaRPr lang="en-GB" dirty="0"/>
          </a:p>
        </p:txBody>
      </p:sp>
      <p:sp>
        <p:nvSpPr>
          <p:cNvPr id="3" name="Rectangle 2"/>
          <p:cNvSpPr/>
          <p:nvPr/>
        </p:nvSpPr>
        <p:spPr>
          <a:xfrm>
            <a:off x="381000" y="1371600"/>
            <a:ext cx="8001000" cy="4739759"/>
          </a:xfrm>
          <a:prstGeom prst="rect">
            <a:avLst/>
          </a:prstGeom>
        </p:spPr>
        <p:txBody>
          <a:bodyPr wrap="square">
            <a:spAutoFit/>
          </a:bodyPr>
          <a:lstStyle/>
          <a:p>
            <a:pPr marL="342900" indent="-342900">
              <a:spcAft>
                <a:spcPts val="600"/>
              </a:spcAft>
              <a:buFont typeface="Wingdings" panose="05000000000000000000" pitchFamily="2" charset="2"/>
              <a:buChar char="Ø"/>
            </a:pPr>
            <a:r>
              <a:rPr lang="en-GB" sz="2000" dirty="0" smtClean="0">
                <a:cs typeface="Calibri" pitchFamily="34" charset="0"/>
              </a:rPr>
              <a:t>In order for you to keep up-to-date on how to support learning at home, we like to welcome </a:t>
            </a:r>
            <a:r>
              <a:rPr lang="en-GB" sz="2000" dirty="0" smtClean="0">
                <a:cs typeface="Calibri" pitchFamily="34" charset="0"/>
              </a:rPr>
              <a:t>parents/carers </a:t>
            </a:r>
            <a:r>
              <a:rPr lang="en-GB" sz="2000" dirty="0" smtClean="0">
                <a:cs typeface="Calibri" pitchFamily="34" charset="0"/>
              </a:rPr>
              <a:t>into our </a:t>
            </a:r>
            <a:r>
              <a:rPr lang="en-GB" sz="2000" dirty="0" smtClean="0">
                <a:cs typeface="Calibri" pitchFamily="34" charset="0"/>
              </a:rPr>
              <a:t>classrooms </a:t>
            </a:r>
            <a:r>
              <a:rPr lang="en-GB" sz="2000" dirty="0" smtClean="0">
                <a:cs typeface="Calibri" pitchFamily="34" charset="0"/>
              </a:rPr>
              <a:t>so that you can see how they learn first hand!</a:t>
            </a:r>
          </a:p>
          <a:p>
            <a:pPr marL="342900" indent="-342900">
              <a:spcAft>
                <a:spcPts val="600"/>
              </a:spcAft>
              <a:buFont typeface="Wingdings" panose="05000000000000000000" pitchFamily="2" charset="2"/>
              <a:buChar char="Ø"/>
            </a:pPr>
            <a:r>
              <a:rPr lang="en-GB" sz="2000" dirty="0" smtClean="0">
                <a:cs typeface="Calibri" pitchFamily="34" charset="0"/>
              </a:rPr>
              <a:t>Sessions may included: phonics workshops, Harvest </a:t>
            </a:r>
            <a:r>
              <a:rPr lang="en-GB" sz="2000" dirty="0" smtClean="0">
                <a:cs typeface="Calibri" pitchFamily="34" charset="0"/>
              </a:rPr>
              <a:t>Festival</a:t>
            </a:r>
            <a:r>
              <a:rPr lang="en-GB" sz="2000" dirty="0" smtClean="0">
                <a:cs typeface="Calibri" pitchFamily="34" charset="0"/>
              </a:rPr>
              <a:t>, maths workshops. </a:t>
            </a:r>
          </a:p>
          <a:p>
            <a:pPr marL="342900" indent="-342900">
              <a:spcAft>
                <a:spcPts val="600"/>
              </a:spcAft>
              <a:buFont typeface="Wingdings" panose="05000000000000000000" pitchFamily="2" charset="2"/>
              <a:buChar char="Ø"/>
            </a:pPr>
            <a:r>
              <a:rPr lang="en-GB" sz="2000" dirty="0" smtClean="0">
                <a:cs typeface="Calibri" pitchFamily="34" charset="0"/>
              </a:rPr>
              <a:t>Nativity play – early December.</a:t>
            </a:r>
          </a:p>
          <a:p>
            <a:pPr marL="342900" indent="-342900">
              <a:spcAft>
                <a:spcPts val="600"/>
              </a:spcAft>
              <a:buFont typeface="Wingdings" panose="05000000000000000000" pitchFamily="2" charset="2"/>
              <a:buChar char="Ø"/>
            </a:pPr>
            <a:r>
              <a:rPr lang="en-GB" sz="2000" dirty="0" smtClean="0">
                <a:cs typeface="Calibri" pitchFamily="34" charset="0"/>
              </a:rPr>
              <a:t>Two Parent Consultation sessions </a:t>
            </a:r>
            <a:r>
              <a:rPr lang="en-GB" sz="2000" dirty="0" smtClean="0">
                <a:cs typeface="Calibri" pitchFamily="34" charset="0"/>
              </a:rPr>
              <a:t>(</a:t>
            </a:r>
            <a:r>
              <a:rPr lang="en-GB" sz="2000" dirty="0" smtClean="0">
                <a:cs typeface="Calibri" pitchFamily="34" charset="0"/>
              </a:rPr>
              <a:t>Autumn/Spring</a:t>
            </a:r>
            <a:r>
              <a:rPr lang="en-GB" sz="2000" dirty="0" smtClean="0">
                <a:cs typeface="Calibri" pitchFamily="34" charset="0"/>
              </a:rPr>
              <a:t>)</a:t>
            </a:r>
          </a:p>
          <a:p>
            <a:pPr marL="342900" indent="-342900">
              <a:spcAft>
                <a:spcPts val="600"/>
              </a:spcAft>
              <a:buFont typeface="Wingdings" panose="05000000000000000000" pitchFamily="2" charset="2"/>
              <a:buChar char="Ø"/>
            </a:pPr>
            <a:r>
              <a:rPr lang="en-GB" sz="2000" dirty="0" smtClean="0">
                <a:cs typeface="Calibri" pitchFamily="34" charset="0"/>
              </a:rPr>
              <a:t>Sports </a:t>
            </a:r>
            <a:r>
              <a:rPr lang="en-GB" sz="2000" dirty="0" smtClean="0">
                <a:cs typeface="Calibri" pitchFamily="34" charset="0"/>
              </a:rPr>
              <a:t>Day.</a:t>
            </a:r>
            <a:endParaRPr lang="en-GB" sz="2000" dirty="0" smtClean="0">
              <a:cs typeface="Calibri" pitchFamily="34" charset="0"/>
            </a:endParaRPr>
          </a:p>
          <a:p>
            <a:pPr marL="342900" indent="-342900">
              <a:spcAft>
                <a:spcPts val="600"/>
              </a:spcAft>
              <a:buFont typeface="Wingdings" panose="05000000000000000000" pitchFamily="2" charset="2"/>
              <a:buChar char="Ø"/>
            </a:pPr>
            <a:r>
              <a:rPr lang="en-GB" sz="2000" dirty="0" smtClean="0">
                <a:cs typeface="Calibri" pitchFamily="34" charset="0"/>
              </a:rPr>
              <a:t>End of year </a:t>
            </a:r>
            <a:r>
              <a:rPr lang="en-GB" sz="2000" dirty="0" smtClean="0">
                <a:cs typeface="Calibri" pitchFamily="34" charset="0"/>
              </a:rPr>
              <a:t>report.</a:t>
            </a:r>
            <a:endParaRPr lang="en-GB" sz="2000" dirty="0" smtClean="0">
              <a:cs typeface="Calibri" pitchFamily="34" charset="0"/>
            </a:endParaRPr>
          </a:p>
          <a:p>
            <a:pPr marL="342900" indent="-342900">
              <a:spcAft>
                <a:spcPts val="600"/>
              </a:spcAft>
              <a:buFont typeface="Wingdings" panose="05000000000000000000" pitchFamily="2" charset="2"/>
              <a:buChar char="Ø"/>
            </a:pPr>
            <a:r>
              <a:rPr lang="en-GB" sz="2000" dirty="0" smtClean="0">
                <a:cs typeface="Calibri" pitchFamily="34" charset="0"/>
              </a:rPr>
              <a:t>Communication is key – feel free to make an appointments to speak to your class teacher. </a:t>
            </a:r>
          </a:p>
          <a:p>
            <a:pPr marL="342900" indent="-342900">
              <a:spcAft>
                <a:spcPts val="600"/>
              </a:spcAft>
              <a:buFont typeface="Wingdings" panose="05000000000000000000" pitchFamily="2" charset="2"/>
              <a:buChar char="Ø"/>
            </a:pPr>
            <a:endParaRPr lang="en-GB" sz="2400" dirty="0" smtClean="0">
              <a:cs typeface="Calibri" pitchFamily="34" charset="0"/>
            </a:endParaRPr>
          </a:p>
          <a:p>
            <a:pPr marL="342900" indent="-342900">
              <a:spcAft>
                <a:spcPts val="600"/>
              </a:spcAft>
              <a:buFont typeface="Wingdings" panose="05000000000000000000" pitchFamily="2" charset="2"/>
              <a:buChar char="Ø"/>
            </a:pPr>
            <a:endParaRPr lang="en-GB" dirty="0">
              <a:cs typeface="Calibri" pitchFamily="34" charset="0"/>
            </a:endParaRPr>
          </a:p>
        </p:txBody>
      </p:sp>
    </p:spTree>
    <p:extLst>
      <p:ext uri="{BB962C8B-B14F-4D97-AF65-F5344CB8AC3E}">
        <p14:creationId xmlns:p14="http://schemas.microsoft.com/office/powerpoint/2010/main" val="404743210"/>
      </p:ext>
    </p:extLst>
  </p:cSld>
  <p:clrMapOvr>
    <a:masterClrMapping/>
  </p:clrMapOvr>
  <p:transition>
    <p:zoom/>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Keeping children safe is everyone’s responsibility</a:t>
            </a:r>
            <a:endParaRPr lang="en-GB" dirty="0"/>
          </a:p>
        </p:txBody>
      </p:sp>
      <p:pic>
        <p:nvPicPr>
          <p:cNvPr id="5" name="Picture 4"/>
          <p:cNvPicPr>
            <a:picLocks noChangeAspect="1"/>
          </p:cNvPicPr>
          <p:nvPr/>
        </p:nvPicPr>
        <p:blipFill>
          <a:blip r:embed="rId3"/>
          <a:stretch>
            <a:fillRect/>
          </a:stretch>
        </p:blipFill>
        <p:spPr>
          <a:xfrm>
            <a:off x="900260" y="2763478"/>
            <a:ext cx="2085679" cy="681038"/>
          </a:xfrm>
          <a:prstGeom prst="rect">
            <a:avLst/>
          </a:prstGeom>
        </p:spPr>
      </p:pic>
      <p:pic>
        <p:nvPicPr>
          <p:cNvPr id="6" name="Picture 5"/>
          <p:cNvPicPr>
            <a:picLocks noChangeAspect="1"/>
          </p:cNvPicPr>
          <p:nvPr/>
        </p:nvPicPr>
        <p:blipFill>
          <a:blip r:embed="rId4"/>
          <a:stretch>
            <a:fillRect/>
          </a:stretch>
        </p:blipFill>
        <p:spPr>
          <a:xfrm>
            <a:off x="3387030" y="2350035"/>
            <a:ext cx="1059657" cy="1271588"/>
          </a:xfrm>
          <a:prstGeom prst="rect">
            <a:avLst/>
          </a:prstGeom>
        </p:spPr>
      </p:pic>
      <p:pic>
        <p:nvPicPr>
          <p:cNvPr id="8" name="Picture 7"/>
          <p:cNvPicPr>
            <a:picLocks noChangeAspect="1"/>
          </p:cNvPicPr>
          <p:nvPr/>
        </p:nvPicPr>
        <p:blipFill>
          <a:blip r:embed="rId5"/>
          <a:stretch>
            <a:fillRect/>
          </a:stretch>
        </p:blipFill>
        <p:spPr>
          <a:xfrm>
            <a:off x="5317921" y="2350035"/>
            <a:ext cx="1166813" cy="1400176"/>
          </a:xfrm>
          <a:prstGeom prst="rect">
            <a:avLst/>
          </a:prstGeom>
        </p:spPr>
      </p:pic>
      <p:pic>
        <p:nvPicPr>
          <p:cNvPr id="11" name="Picture 10"/>
          <p:cNvPicPr>
            <a:picLocks noChangeAspect="1"/>
          </p:cNvPicPr>
          <p:nvPr/>
        </p:nvPicPr>
        <p:blipFill>
          <a:blip r:embed="rId6"/>
          <a:stretch>
            <a:fillRect/>
          </a:stretch>
        </p:blipFill>
        <p:spPr>
          <a:xfrm>
            <a:off x="7256859" y="2230080"/>
            <a:ext cx="1328737" cy="1328737"/>
          </a:xfrm>
          <a:prstGeom prst="rect">
            <a:avLst/>
          </a:prstGeom>
        </p:spPr>
      </p:pic>
      <p:pic>
        <p:nvPicPr>
          <p:cNvPr id="12" name="Picture 1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539406" y="4197451"/>
            <a:ext cx="1834762" cy="1223057"/>
          </a:xfrm>
          <a:prstGeom prst="rect">
            <a:avLst/>
          </a:prstGeom>
        </p:spPr>
      </p:pic>
      <p:pic>
        <p:nvPicPr>
          <p:cNvPr id="13" name="Picture 1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56457" y="4197451"/>
            <a:ext cx="1834762" cy="1223058"/>
          </a:xfrm>
          <a:prstGeom prst="rect">
            <a:avLst/>
          </a:prstGeom>
        </p:spPr>
      </p:pic>
      <p:pic>
        <p:nvPicPr>
          <p:cNvPr id="15" name="Picture 14"/>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773508" y="4197451"/>
            <a:ext cx="1895654" cy="1156038"/>
          </a:xfrm>
          <a:prstGeom prst="rect">
            <a:avLst/>
          </a:prstGeom>
        </p:spPr>
      </p:pic>
    </p:spTree>
    <p:extLst>
      <p:ext uri="{BB962C8B-B14F-4D97-AF65-F5344CB8AC3E}">
        <p14:creationId xmlns:p14="http://schemas.microsoft.com/office/powerpoint/2010/main" val="3525564099"/>
      </p:ext>
    </p:extLst>
  </p:cSld>
  <p:clrMapOvr>
    <a:masterClrMapping/>
  </p:clrMapOvr>
  <p:transition>
    <p:zo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Keeping children safe is everyone’s responsibility</a:t>
            </a:r>
          </a:p>
        </p:txBody>
      </p:sp>
      <p:sp>
        <p:nvSpPr>
          <p:cNvPr id="3" name="Content Placeholder 2"/>
          <p:cNvSpPr>
            <a:spLocks noGrp="1"/>
          </p:cNvSpPr>
          <p:nvPr>
            <p:ph idx="4294967295"/>
          </p:nvPr>
        </p:nvSpPr>
        <p:spPr>
          <a:xfrm>
            <a:off x="1293813" y="1600200"/>
            <a:ext cx="7850187" cy="4205288"/>
          </a:xfrm>
        </p:spPr>
        <p:txBody>
          <a:bodyPr/>
          <a:lstStyle/>
          <a:p>
            <a:pPr marL="0" indent="0">
              <a:buNone/>
            </a:pPr>
            <a:endParaRPr lang="en-GB"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74467" y="2449950"/>
            <a:ext cx="1403448" cy="928688"/>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89792" y="2396219"/>
            <a:ext cx="1442153" cy="961344"/>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48930" y="4990526"/>
            <a:ext cx="1423688" cy="943882"/>
          </a:xfrm>
          <a:prstGeom prst="rect">
            <a:avLst/>
          </a:prstGeom>
        </p:spPr>
      </p:pic>
      <p:pic>
        <p:nvPicPr>
          <p:cNvPr id="7" name="Picture 6"/>
          <p:cNvPicPr>
            <a:picLocks noChangeAspect="1"/>
          </p:cNvPicPr>
          <p:nvPr/>
        </p:nvPicPr>
        <p:blipFill rotWithShape="1">
          <a:blip r:embed="rId6" cstate="print">
            <a:extLst>
              <a:ext uri="{28A0092B-C50C-407E-A947-70E740481C1C}">
                <a14:useLocalDpi xmlns:a14="http://schemas.microsoft.com/office/drawing/2010/main" val="0"/>
              </a:ext>
            </a:extLst>
          </a:blip>
          <a:srcRect l="19364" t="16563" r="11047" b="7681"/>
          <a:stretch/>
        </p:blipFill>
        <p:spPr>
          <a:xfrm>
            <a:off x="3016171" y="3733776"/>
            <a:ext cx="1498243" cy="1028045"/>
          </a:xfrm>
          <a:prstGeom prst="rect">
            <a:avLst/>
          </a:prstGeom>
        </p:spPr>
      </p:pic>
      <p:pic>
        <p:nvPicPr>
          <p:cNvPr id="8" name="Picture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624247" y="3733776"/>
            <a:ext cx="1561202" cy="1040703"/>
          </a:xfrm>
          <a:prstGeom prst="rect">
            <a:avLst/>
          </a:prstGeom>
        </p:spPr>
      </p:pic>
      <p:pic>
        <p:nvPicPr>
          <p:cNvPr id="2052" name="Picture 4" descr="Happy Birthday candles on chocolate cake"/>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624247" y="4973064"/>
            <a:ext cx="1480214" cy="103615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p:cNvPicPr>
            <a:picLocks noChangeAspect="1"/>
          </p:cNvPicPr>
          <p:nvPr/>
        </p:nvPicPr>
        <p:blipFill>
          <a:blip r:embed="rId9"/>
          <a:stretch>
            <a:fillRect/>
          </a:stretch>
        </p:blipFill>
        <p:spPr>
          <a:xfrm>
            <a:off x="3963514" y="2396324"/>
            <a:ext cx="1329068" cy="1036045"/>
          </a:xfrm>
          <a:prstGeom prst="rect">
            <a:avLst/>
          </a:prstGeom>
        </p:spPr>
      </p:pic>
      <p:pic>
        <p:nvPicPr>
          <p:cNvPr id="11" name="Picture 10"/>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6304087" y="3717219"/>
            <a:ext cx="1586042" cy="1057260"/>
          </a:xfrm>
          <a:prstGeom prst="rect">
            <a:avLst/>
          </a:prstGeom>
        </p:spPr>
      </p:pic>
      <p:pic>
        <p:nvPicPr>
          <p:cNvPr id="12" name="Picture 11"/>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386348" y="3756439"/>
            <a:ext cx="1511185" cy="1007457"/>
          </a:xfrm>
          <a:prstGeom prst="rect">
            <a:avLst/>
          </a:prstGeom>
        </p:spPr>
      </p:pic>
    </p:spTree>
    <p:extLst>
      <p:ext uri="{BB962C8B-B14F-4D97-AF65-F5344CB8AC3E}">
        <p14:creationId xmlns:p14="http://schemas.microsoft.com/office/powerpoint/2010/main" val="1222744818"/>
      </p:ext>
    </p:extLst>
  </p:cSld>
  <p:clrMapOvr>
    <a:masterClrMapping/>
  </p:clrMapOvr>
  <p:transition>
    <p:zo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How we communicate with you</a:t>
            </a:r>
          </a:p>
        </p:txBody>
      </p:sp>
      <p:sp>
        <p:nvSpPr>
          <p:cNvPr id="8" name="Content Placeholder 7"/>
          <p:cNvSpPr>
            <a:spLocks noGrp="1"/>
          </p:cNvSpPr>
          <p:nvPr>
            <p:ph idx="4294967295"/>
          </p:nvPr>
        </p:nvSpPr>
        <p:spPr>
          <a:xfrm>
            <a:off x="533400" y="1651818"/>
            <a:ext cx="8077200" cy="3952569"/>
          </a:xfrm>
        </p:spPr>
        <p:txBody>
          <a:bodyPr vert="horz" lIns="91440" tIns="45720" rIns="91440" bIns="45720" rtlCol="0" anchor="t">
            <a:normAutofit/>
          </a:bodyPr>
          <a:lstStyle/>
          <a:p>
            <a:pPr marL="0" indent="0">
              <a:buClr>
                <a:srgbClr val="E28700"/>
              </a:buClr>
              <a:buNone/>
            </a:pPr>
            <a:r>
              <a:rPr lang="en-GB" sz="1800" dirty="0">
                <a:cs typeface="Arial"/>
              </a:rPr>
              <a:t>Communication is so important</a:t>
            </a:r>
            <a:r>
              <a:rPr lang="en-GB" sz="1800" dirty="0" smtClean="0">
                <a:cs typeface="Arial"/>
              </a:rPr>
              <a:t>. </a:t>
            </a:r>
            <a:r>
              <a:rPr lang="en-GB" sz="1800" dirty="0">
                <a:cs typeface="Arial"/>
              </a:rPr>
              <a:t>It plays a huge role in ensuring that you </a:t>
            </a:r>
            <a:r>
              <a:rPr lang="en-GB" sz="1800" dirty="0" smtClean="0">
                <a:cs typeface="Arial"/>
              </a:rPr>
              <a:t>are regularly sharing information with us to best support </a:t>
            </a:r>
            <a:r>
              <a:rPr lang="en-GB" sz="1800" dirty="0">
                <a:cs typeface="Arial"/>
              </a:rPr>
              <a:t>your child. </a:t>
            </a:r>
            <a:endParaRPr lang="en-GB" sz="1800" dirty="0" smtClean="0">
              <a:cs typeface="Arial"/>
            </a:endParaRPr>
          </a:p>
          <a:p>
            <a:pPr marL="0" indent="0">
              <a:buClr>
                <a:srgbClr val="E28700"/>
              </a:buClr>
              <a:buNone/>
            </a:pPr>
            <a:endParaRPr lang="en-GB" sz="1050" dirty="0" smtClean="0">
              <a:cs typeface="Arial"/>
            </a:endParaRPr>
          </a:p>
          <a:p>
            <a:pPr marL="0" indent="0">
              <a:buClr>
                <a:srgbClr val="E28700"/>
              </a:buClr>
              <a:buNone/>
            </a:pPr>
            <a:r>
              <a:rPr lang="en-GB" sz="1800" dirty="0" smtClean="0">
                <a:cs typeface="Arial"/>
              </a:rPr>
              <a:t>We do this by…</a:t>
            </a:r>
          </a:p>
          <a:p>
            <a:pPr>
              <a:buClr>
                <a:srgbClr val="E28700"/>
              </a:buClr>
            </a:pPr>
            <a:r>
              <a:rPr lang="en-GB" sz="1800" dirty="0" smtClean="0">
                <a:cs typeface="Arial"/>
              </a:rPr>
              <a:t>Daily </a:t>
            </a:r>
            <a:r>
              <a:rPr lang="en-GB" sz="1800" dirty="0">
                <a:cs typeface="Arial"/>
              </a:rPr>
              <a:t>chats at drop off and pick up time</a:t>
            </a:r>
          </a:p>
          <a:p>
            <a:pPr>
              <a:buClr>
                <a:srgbClr val="E28700"/>
              </a:buClr>
            </a:pPr>
            <a:r>
              <a:rPr lang="en-GB" sz="1800" dirty="0">
                <a:cs typeface="Arial"/>
              </a:rPr>
              <a:t>Termly parent consultation meetings</a:t>
            </a:r>
          </a:p>
          <a:p>
            <a:pPr>
              <a:buClr>
                <a:srgbClr val="E28700"/>
              </a:buClr>
            </a:pPr>
            <a:r>
              <a:rPr lang="en-GB" sz="1800" dirty="0">
                <a:cs typeface="Arial"/>
              </a:rPr>
              <a:t>Stay and Play sessions</a:t>
            </a:r>
          </a:p>
          <a:p>
            <a:pPr>
              <a:buClr>
                <a:srgbClr val="E28700"/>
              </a:buClr>
            </a:pPr>
            <a:r>
              <a:rPr lang="en-GB" sz="1800" dirty="0">
                <a:cs typeface="Arial"/>
              </a:rPr>
              <a:t>Newsletters</a:t>
            </a:r>
          </a:p>
          <a:p>
            <a:pPr>
              <a:buClr>
                <a:srgbClr val="E28700"/>
              </a:buClr>
            </a:pPr>
            <a:r>
              <a:rPr lang="en-GB" sz="1800" dirty="0">
                <a:cs typeface="Arial"/>
              </a:rPr>
              <a:t>Notice board </a:t>
            </a:r>
            <a:endParaRPr lang="en-GB" sz="1800" i="1" dirty="0">
              <a:cs typeface="Arial"/>
            </a:endParaRPr>
          </a:p>
          <a:p>
            <a:pPr>
              <a:buClr>
                <a:srgbClr val="E28700"/>
              </a:buClr>
            </a:pPr>
            <a:r>
              <a:rPr lang="en-GB" sz="1800" dirty="0">
                <a:cs typeface="Arial"/>
              </a:rPr>
              <a:t>Social Media – Facebook, Twitter </a:t>
            </a:r>
          </a:p>
          <a:p>
            <a:pPr>
              <a:buClr>
                <a:srgbClr val="E28700"/>
              </a:buClr>
            </a:pPr>
            <a:r>
              <a:rPr lang="en-GB" sz="1800" dirty="0">
                <a:cs typeface="Arial"/>
              </a:rPr>
              <a:t>Email </a:t>
            </a:r>
          </a:p>
          <a:p>
            <a:pPr>
              <a:buClr>
                <a:srgbClr val="E28700"/>
              </a:buClr>
            </a:pPr>
            <a:r>
              <a:rPr lang="en-GB" sz="1800" dirty="0">
                <a:cs typeface="Arial"/>
              </a:rPr>
              <a:t>School Website </a:t>
            </a:r>
            <a:endParaRPr lang="en-GB" sz="1800" i="1" dirty="0">
              <a:cs typeface="Arial"/>
            </a:endParaRP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98047" y="3977178"/>
            <a:ext cx="1858919" cy="1349896"/>
          </a:xfrm>
          <a:prstGeom prst="rect">
            <a:avLst/>
          </a:prstGeom>
        </p:spPr>
      </p:pic>
      <p:pic>
        <p:nvPicPr>
          <p:cNvPr id="3" name="Picture 2"/>
          <p:cNvPicPr>
            <a:picLocks noChangeAspect="1"/>
          </p:cNvPicPr>
          <p:nvPr/>
        </p:nvPicPr>
        <p:blipFill>
          <a:blip r:embed="rId4"/>
          <a:stretch>
            <a:fillRect/>
          </a:stretch>
        </p:blipFill>
        <p:spPr>
          <a:xfrm>
            <a:off x="7547366" y="3022952"/>
            <a:ext cx="609600" cy="609600"/>
          </a:xfrm>
          <a:prstGeom prst="rect">
            <a:avLst/>
          </a:prstGeom>
        </p:spPr>
      </p:pic>
      <p:pic>
        <p:nvPicPr>
          <p:cNvPr id="4" name="Picture 3"/>
          <p:cNvPicPr>
            <a:picLocks noChangeAspect="1"/>
          </p:cNvPicPr>
          <p:nvPr/>
        </p:nvPicPr>
        <p:blipFill>
          <a:blip r:embed="rId5"/>
          <a:stretch>
            <a:fillRect/>
          </a:stretch>
        </p:blipFill>
        <p:spPr>
          <a:xfrm>
            <a:off x="6330354" y="3018502"/>
            <a:ext cx="609600" cy="609600"/>
          </a:xfrm>
          <a:prstGeom prst="rect">
            <a:avLst/>
          </a:prstGeom>
        </p:spPr>
      </p:pic>
    </p:spTree>
    <p:extLst>
      <p:ext uri="{BB962C8B-B14F-4D97-AF65-F5344CB8AC3E}">
        <p14:creationId xmlns:p14="http://schemas.microsoft.com/office/powerpoint/2010/main" val="2907681280"/>
      </p:ext>
    </p:extLst>
  </p:cSld>
  <p:clrMapOvr>
    <a:masterClrMapping/>
  </p:clrMapOvr>
  <p:transition>
    <p:zo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idx="4294967295"/>
          </p:nvPr>
        </p:nvSpPr>
        <p:spPr>
          <a:xfrm>
            <a:off x="533400" y="381000"/>
            <a:ext cx="7010400" cy="685800"/>
          </a:xfrm>
        </p:spPr>
        <p:txBody>
          <a:bodyPr anchor="ctr"/>
          <a:lstStyle/>
          <a:p>
            <a:pPr eaLnBrk="1" hangingPunct="1"/>
            <a:r>
              <a:rPr lang="en-US" altLang="en-US" sz="4000" b="1" u="sng" dirty="0" smtClean="0">
                <a:latin typeface="+mn-lt"/>
                <a:cs typeface="Calibri" pitchFamily="34" charset="0"/>
              </a:rPr>
              <a:t>General </a:t>
            </a:r>
            <a:r>
              <a:rPr lang="en-US" altLang="en-US" sz="4000" b="1" u="sng" dirty="0" smtClean="0">
                <a:latin typeface="+mn-lt"/>
                <a:cs typeface="Calibri" pitchFamily="34" charset="0"/>
              </a:rPr>
              <a:t>Information </a:t>
            </a:r>
          </a:p>
        </p:txBody>
      </p:sp>
      <p:sp>
        <p:nvSpPr>
          <p:cNvPr id="26627" name="Rectangle 7"/>
          <p:cNvSpPr>
            <a:spLocks noGrp="1" noChangeArrowheads="1"/>
          </p:cNvSpPr>
          <p:nvPr>
            <p:ph type="body" sz="half" idx="4294967295"/>
          </p:nvPr>
        </p:nvSpPr>
        <p:spPr>
          <a:xfrm>
            <a:off x="914400" y="1295400"/>
            <a:ext cx="7239000" cy="4800600"/>
          </a:xfrm>
        </p:spPr>
        <p:txBody>
          <a:bodyPr/>
          <a:lstStyle/>
          <a:p>
            <a:r>
              <a:rPr lang="en-GB" sz="1800" u="sng" dirty="0"/>
              <a:t>Attendance</a:t>
            </a:r>
            <a:r>
              <a:rPr lang="en-GB" sz="1800" dirty="0"/>
              <a:t>- we expect children to attend </a:t>
            </a:r>
            <a:r>
              <a:rPr lang="en-GB" sz="1800" dirty="0" smtClean="0"/>
              <a:t>every day. </a:t>
            </a:r>
            <a:r>
              <a:rPr lang="en-GB" sz="1800" dirty="0"/>
              <a:t>It is important for young children to have a routine and experience all the activities on offer.</a:t>
            </a:r>
          </a:p>
          <a:p>
            <a:r>
              <a:rPr lang="en-GB" sz="1800" u="sng" dirty="0"/>
              <a:t>Holiday </a:t>
            </a:r>
            <a:r>
              <a:rPr lang="en-GB" sz="1800" u="sng" dirty="0" smtClean="0"/>
              <a:t>requests </a:t>
            </a:r>
            <a:r>
              <a:rPr lang="en-GB" sz="1800" dirty="0"/>
              <a:t>– please write to the </a:t>
            </a:r>
            <a:r>
              <a:rPr lang="en-GB" sz="1800" dirty="0" err="1"/>
              <a:t>Headteacher</a:t>
            </a:r>
            <a:r>
              <a:rPr lang="en-GB" sz="1800" dirty="0"/>
              <a:t>.</a:t>
            </a:r>
          </a:p>
          <a:p>
            <a:r>
              <a:rPr lang="en-GB" sz="1800" u="sng" dirty="0"/>
              <a:t>Absences</a:t>
            </a:r>
            <a:r>
              <a:rPr lang="en-GB" sz="1800" dirty="0"/>
              <a:t> - please call the office, before 9.00 a.m., if your child will be absent. If your child has an appointment please let the office know in advance as you will need to sign your child in and out.</a:t>
            </a:r>
          </a:p>
          <a:p>
            <a:r>
              <a:rPr lang="en-GB" sz="1800" u="sng" dirty="0"/>
              <a:t>Lunches</a:t>
            </a:r>
            <a:r>
              <a:rPr lang="en-GB" sz="1800" dirty="0"/>
              <a:t> </a:t>
            </a:r>
            <a:r>
              <a:rPr lang="en-GB" sz="1800" dirty="0" smtClean="0"/>
              <a:t>– these are provided by Hertfordshire Catering Ltd and are free to all children in Reception.  If you are providing a packed lunch from home, please </a:t>
            </a:r>
            <a:r>
              <a:rPr lang="en-GB" sz="1800" dirty="0"/>
              <a:t>refer to our healthy eating policy</a:t>
            </a:r>
            <a:r>
              <a:rPr lang="en-GB" sz="1800" dirty="0" smtClean="0"/>
              <a:t>.</a:t>
            </a:r>
            <a:endParaRPr lang="en-GB" sz="1800" dirty="0"/>
          </a:p>
          <a:p>
            <a:pPr marL="0" indent="0" eaLnBrk="1" hangingPunct="1">
              <a:buNone/>
              <a:defRPr/>
            </a:pPr>
            <a:r>
              <a:rPr lang="en-US" altLang="en-US" sz="1800" dirty="0"/>
              <a:t>.    Please complete and return all </a:t>
            </a:r>
            <a:r>
              <a:rPr lang="en-US" altLang="en-US" sz="1800" dirty="0" smtClean="0"/>
              <a:t>new starter </a:t>
            </a:r>
            <a:r>
              <a:rPr lang="en-US" altLang="en-US" sz="1800" dirty="0"/>
              <a:t>paperwork by</a:t>
            </a:r>
          </a:p>
          <a:p>
            <a:pPr marL="0" indent="0" eaLnBrk="1" hangingPunct="1">
              <a:buNone/>
              <a:defRPr/>
            </a:pPr>
            <a:r>
              <a:rPr lang="en-US" altLang="en-US" sz="1800" dirty="0"/>
              <a:t>     3</a:t>
            </a:r>
            <a:r>
              <a:rPr lang="en-US" altLang="en-US" sz="1800" baseline="30000" dirty="0"/>
              <a:t>rd</a:t>
            </a:r>
            <a:r>
              <a:rPr lang="en-US" altLang="en-US" sz="1800" dirty="0"/>
              <a:t> July 2020 to ensure a smooth transition for your child. </a:t>
            </a:r>
            <a:endParaRPr lang="en-US" altLang="en-US" sz="1800" dirty="0">
              <a:latin typeface="Calibri" panose="020F0502020204030204" pitchFamily="34" charset="0"/>
            </a:endParaRPr>
          </a:p>
          <a:p>
            <a:pPr eaLnBrk="1" hangingPunct="1">
              <a:buFontTx/>
              <a:buBlip>
                <a:blip r:embed="rId2"/>
              </a:buBlip>
              <a:defRPr/>
            </a:pPr>
            <a:endParaRPr lang="en-US" altLang="en-US" sz="1800" dirty="0" smtClean="0">
              <a:latin typeface="Calibri" panose="020F0502020204030204" pitchFamily="34" charset="0"/>
            </a:endParaRPr>
          </a:p>
          <a:p>
            <a:pPr eaLnBrk="1" hangingPunct="1">
              <a:buNone/>
              <a:defRPr/>
            </a:pPr>
            <a:endParaRPr lang="en-US" altLang="en-US" sz="1800" dirty="0" smtClean="0">
              <a:latin typeface="Calibri" panose="020F0502020204030204" pitchFamily="34" charset="0"/>
            </a:endParaRPr>
          </a:p>
          <a:p>
            <a:pPr marL="0" indent="0" eaLnBrk="1" hangingPunct="1">
              <a:buFontTx/>
              <a:buNone/>
              <a:defRPr/>
            </a:pPr>
            <a:endParaRPr lang="en-US" altLang="en-US" sz="1800" dirty="0" smtClean="0">
              <a:latin typeface="Calibri" panose="020F0502020204030204" pitchFamily="34" charset="0"/>
            </a:endParaRPr>
          </a:p>
          <a:p>
            <a:pPr eaLnBrk="1" hangingPunct="1">
              <a:buFontTx/>
              <a:buBlip>
                <a:blip r:embed="rId2"/>
              </a:buBlip>
              <a:defRPr/>
            </a:pPr>
            <a:endParaRPr lang="en-US" altLang="en-US" sz="1800" dirty="0" smtClean="0">
              <a:latin typeface="Calibri" panose="020F0502020204030204" pitchFamily="34" charset="0"/>
            </a:endParaRPr>
          </a:p>
          <a:p>
            <a:pPr marL="0" indent="0" eaLnBrk="1" hangingPunct="1">
              <a:buFontTx/>
              <a:buNone/>
              <a:defRPr/>
            </a:pPr>
            <a:endParaRPr lang="en-US" altLang="en-US" sz="1800" dirty="0" smtClean="0">
              <a:latin typeface="Calibri" panose="020F0502020204030204" pitchFamily="34" charset="0"/>
            </a:endParaRPr>
          </a:p>
          <a:p>
            <a:pPr marL="0" indent="0" eaLnBrk="1" hangingPunct="1">
              <a:buFontTx/>
              <a:buNone/>
              <a:defRPr/>
            </a:pPr>
            <a:endParaRPr lang="en-US" altLang="en-US" sz="1800" dirty="0" smtClean="0">
              <a:latin typeface="Calibri" panose="020F0502020204030204" pitchFamily="34" charset="0"/>
            </a:endParaRPr>
          </a:p>
        </p:txBody>
      </p:sp>
      <p:pic>
        <p:nvPicPr>
          <p:cNvPr id="26629" name="Picture 7" descr="C:\Program Files\Microsoft Office\MEDIA\CAGCAT10\j0234131.wmf"/>
          <p:cNvPicPr>
            <a:picLocks noChangeAspect="1" noChangeArrowheads="1"/>
          </p:cNvPicPr>
          <p:nvPr/>
        </p:nvPicPr>
        <p:blipFill>
          <a:blip r:embed="rId3" cstate="print"/>
          <a:srcRect/>
          <a:stretch>
            <a:fillRect/>
          </a:stretch>
        </p:blipFill>
        <p:spPr bwMode="auto">
          <a:xfrm>
            <a:off x="7239000" y="5181600"/>
            <a:ext cx="1357691" cy="1443789"/>
          </a:xfrm>
          <a:prstGeom prst="rect">
            <a:avLst/>
          </a:prstGeom>
          <a:noFill/>
          <a:ln w="9525">
            <a:noFill/>
            <a:miter lim="800000"/>
            <a:headEnd/>
            <a:tailEnd/>
          </a:ln>
        </p:spPr>
      </p:pic>
    </p:spTree>
  </p:cSld>
  <p:clrMapOvr>
    <a:masterClrMapping/>
  </p:clrMapOvr>
  <p:transition>
    <p:zo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2400" y="435120"/>
            <a:ext cx="8229600" cy="5262979"/>
          </a:xfrm>
          <a:prstGeom prst="rect">
            <a:avLst/>
          </a:prstGeom>
          <a:noFill/>
        </p:spPr>
        <p:txBody>
          <a:bodyPr wrap="square" rtlCol="0">
            <a:spAutoFit/>
          </a:bodyPr>
          <a:lstStyle/>
          <a:p>
            <a:pPr algn="ctr"/>
            <a:endParaRPr lang="en-GB" sz="3200" dirty="0" smtClean="0">
              <a:latin typeface="+mj-lt"/>
              <a:cs typeface="Calibri" pitchFamily="34" charset="0"/>
            </a:endParaRPr>
          </a:p>
          <a:p>
            <a:pPr algn="ctr"/>
            <a:r>
              <a:rPr lang="en-GB" sz="3200" dirty="0" smtClean="0">
                <a:latin typeface="+mj-lt"/>
                <a:cs typeface="Calibri" pitchFamily="34" charset="0"/>
              </a:rPr>
              <a:t>We </a:t>
            </a:r>
            <a:r>
              <a:rPr lang="en-GB" sz="3200" dirty="0" smtClean="0">
                <a:latin typeface="+mj-lt"/>
                <a:cs typeface="Calibri" pitchFamily="34" charset="0"/>
              </a:rPr>
              <a:t>look forward to working with you!</a:t>
            </a:r>
          </a:p>
          <a:p>
            <a:pPr algn="ctr"/>
            <a:endParaRPr lang="en-GB" sz="3600" dirty="0">
              <a:latin typeface="+mj-lt"/>
              <a:cs typeface="Calibri" pitchFamily="34" charset="0"/>
            </a:endParaRPr>
          </a:p>
          <a:p>
            <a:pPr algn="ctr"/>
            <a:endParaRPr lang="en-GB" sz="3600" dirty="0" smtClean="0">
              <a:latin typeface="+mj-lt"/>
              <a:cs typeface="Calibri" pitchFamily="34" charset="0"/>
            </a:endParaRPr>
          </a:p>
          <a:p>
            <a:pPr algn="ctr"/>
            <a:endParaRPr lang="en-GB" sz="3600" dirty="0">
              <a:latin typeface="+mj-lt"/>
              <a:cs typeface="Calibri" pitchFamily="34" charset="0"/>
            </a:endParaRPr>
          </a:p>
          <a:p>
            <a:pPr algn="ctr"/>
            <a:endParaRPr lang="en-GB" sz="3600" dirty="0" smtClean="0">
              <a:latin typeface="+mj-lt"/>
              <a:cs typeface="Calibri" pitchFamily="34" charset="0"/>
            </a:endParaRPr>
          </a:p>
          <a:p>
            <a:pPr algn="ctr"/>
            <a:endParaRPr lang="en-GB" sz="3600" dirty="0">
              <a:latin typeface="+mj-lt"/>
              <a:cs typeface="Calibri" pitchFamily="34" charset="0"/>
            </a:endParaRPr>
          </a:p>
          <a:p>
            <a:pPr algn="ctr"/>
            <a:endParaRPr lang="en-GB" sz="3600" dirty="0" smtClean="0">
              <a:latin typeface="+mj-lt"/>
              <a:cs typeface="Calibri" pitchFamily="34" charset="0"/>
            </a:endParaRPr>
          </a:p>
          <a:p>
            <a:pPr algn="ctr"/>
            <a:r>
              <a:rPr lang="en-GB" sz="2400" dirty="0" smtClean="0">
                <a:latin typeface="+mj-lt"/>
                <a:cs typeface="Calibri" pitchFamily="34" charset="0"/>
              </a:rPr>
              <a:t>Please contact the school office </a:t>
            </a:r>
            <a:r>
              <a:rPr lang="en-GB" sz="2400" dirty="0" smtClean="0">
                <a:latin typeface="+mj-lt"/>
                <a:cs typeface="Calibri" pitchFamily="34" charset="0"/>
              </a:rPr>
              <a:t>if you need any further assistance or have any questions</a:t>
            </a:r>
            <a:r>
              <a:rPr lang="en-GB" sz="2400" dirty="0" smtClean="0">
                <a:latin typeface="+mj-lt"/>
                <a:cs typeface="Calibri" pitchFamily="34" charset="0"/>
              </a:rPr>
              <a:t>.</a:t>
            </a:r>
            <a:endParaRPr lang="en-GB" sz="2400" dirty="0">
              <a:latin typeface="+mj-lt"/>
              <a:cs typeface="Calibri" pitchFamily="34" charset="0"/>
            </a:endParaRPr>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t="23492" r="5397" b="34180"/>
          <a:stretch/>
        </p:blipFill>
        <p:spPr>
          <a:xfrm>
            <a:off x="762000" y="2133600"/>
            <a:ext cx="7315200" cy="2209800"/>
          </a:xfrm>
          <a:prstGeom prst="rect">
            <a:avLst/>
          </a:prstGeom>
          <a:effectLst>
            <a:softEdge rad="317500"/>
          </a:effectLst>
        </p:spPr>
      </p:pic>
    </p:spTree>
  </p:cSld>
  <p:clrMapOvr>
    <a:masterClrMapping/>
  </p:clrMapOvr>
  <p:transition>
    <p:zoom/>
  </p:transition>
</p:sld>
</file>

<file path=ppt/theme/theme1.xml><?xml version="1.0" encoding="utf-8"?>
<a:theme xmlns:a="http://schemas.openxmlformats.org/drawingml/2006/main" name="Crayons">
  <a:themeElements>
    <a:clrScheme name="Crayons 1">
      <a:dk1>
        <a:srgbClr val="000000"/>
      </a:dk1>
      <a:lt1>
        <a:srgbClr val="FFFFFF"/>
      </a:lt1>
      <a:dk2>
        <a:srgbClr val="FF0000"/>
      </a:dk2>
      <a:lt2>
        <a:srgbClr val="FFB800"/>
      </a:lt2>
      <a:accent1>
        <a:srgbClr val="FFEF66"/>
      </a:accent1>
      <a:accent2>
        <a:srgbClr val="000000"/>
      </a:accent2>
      <a:accent3>
        <a:srgbClr val="FFFFFF"/>
      </a:accent3>
      <a:accent4>
        <a:srgbClr val="000000"/>
      </a:accent4>
      <a:accent5>
        <a:srgbClr val="FFF6B8"/>
      </a:accent5>
      <a:accent6>
        <a:srgbClr val="000000"/>
      </a:accent6>
      <a:hlink>
        <a:srgbClr val="00B200"/>
      </a:hlink>
      <a:folHlink>
        <a:srgbClr val="703DFF"/>
      </a:folHlink>
    </a:clrScheme>
    <a:fontScheme name="Crayons">
      <a:majorFont>
        <a:latin typeface="Comic Sans MS"/>
        <a:ea typeface=""/>
        <a:cs typeface=""/>
      </a:majorFont>
      <a:minorFont>
        <a:latin typeface="Comic Sans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Comic Sans MS" pitchFamily="66"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Comic Sans MS" pitchFamily="66" charset="0"/>
          </a:defRPr>
        </a:defPPr>
      </a:lstStyle>
    </a:lnDef>
  </a:objectDefaults>
  <a:extraClrSchemeLst>
    <a:extraClrScheme>
      <a:clrScheme name="Crayons 1">
        <a:dk1>
          <a:srgbClr val="000000"/>
        </a:dk1>
        <a:lt1>
          <a:srgbClr val="FFFFFF"/>
        </a:lt1>
        <a:dk2>
          <a:srgbClr val="FF0000"/>
        </a:dk2>
        <a:lt2>
          <a:srgbClr val="FFB800"/>
        </a:lt2>
        <a:accent1>
          <a:srgbClr val="FFEF66"/>
        </a:accent1>
        <a:accent2>
          <a:srgbClr val="000000"/>
        </a:accent2>
        <a:accent3>
          <a:srgbClr val="FFFFFF"/>
        </a:accent3>
        <a:accent4>
          <a:srgbClr val="000000"/>
        </a:accent4>
        <a:accent5>
          <a:srgbClr val="FFF6B8"/>
        </a:accent5>
        <a:accent6>
          <a:srgbClr val="000000"/>
        </a:accent6>
        <a:hlink>
          <a:srgbClr val="00B200"/>
        </a:hlink>
        <a:folHlink>
          <a:srgbClr val="703DFF"/>
        </a:folHlink>
      </a:clrScheme>
      <a:clrMap bg1="lt1" tx1="dk1" bg2="lt2" tx2="dk2" accent1="accent1" accent2="accent2" accent3="accent3" accent4="accent4" accent5="accent5" accent6="accent6" hlink="hlink" folHlink="folHlink"/>
    </a:extraClrScheme>
    <a:extraClrScheme>
      <a:clrScheme name="Crayons 2">
        <a:dk1>
          <a:srgbClr val="000000"/>
        </a:dk1>
        <a:lt1>
          <a:srgbClr val="FFFFFF"/>
        </a:lt1>
        <a:dk2>
          <a:srgbClr val="000000"/>
        </a:dk2>
        <a:lt2>
          <a:srgbClr val="99CCFF"/>
        </a:lt2>
        <a:accent1>
          <a:srgbClr val="CCCCFF"/>
        </a:accent1>
        <a:accent2>
          <a:srgbClr val="000066"/>
        </a:accent2>
        <a:accent3>
          <a:srgbClr val="FFFFFF"/>
        </a:accent3>
        <a:accent4>
          <a:srgbClr val="000000"/>
        </a:accent4>
        <a:accent5>
          <a:srgbClr val="E2E2FF"/>
        </a:accent5>
        <a:accent6>
          <a:srgbClr val="00005C"/>
        </a:accent6>
        <a:hlink>
          <a:srgbClr val="00B200"/>
        </a:hlink>
        <a:folHlink>
          <a:srgbClr val="CCFF33"/>
        </a:folHlink>
      </a:clrScheme>
      <a:clrMap bg1="lt1" tx1="dk1" bg2="lt2" tx2="dk2" accent1="accent1" accent2="accent2" accent3="accent3" accent4="accent4" accent5="accent5" accent6="accent6" hlink="hlink" folHlink="folHlink"/>
    </a:extraClrScheme>
    <a:extraClrScheme>
      <a:clrScheme name="Crayons 3">
        <a:dk1>
          <a:srgbClr val="000000"/>
        </a:dk1>
        <a:lt1>
          <a:srgbClr val="FFFFFF"/>
        </a:lt1>
        <a:dk2>
          <a:srgbClr val="000000"/>
        </a:dk2>
        <a:lt2>
          <a:srgbClr val="3399FF"/>
        </a:lt2>
        <a:accent1>
          <a:srgbClr val="CCECFF"/>
        </a:accent1>
        <a:accent2>
          <a:srgbClr val="008080"/>
        </a:accent2>
        <a:accent3>
          <a:srgbClr val="FFFFFF"/>
        </a:accent3>
        <a:accent4>
          <a:srgbClr val="000000"/>
        </a:accent4>
        <a:accent5>
          <a:srgbClr val="E2F4FF"/>
        </a:accent5>
        <a:accent6>
          <a:srgbClr val="007373"/>
        </a:accent6>
        <a:hlink>
          <a:srgbClr val="009999"/>
        </a:hlink>
        <a:folHlink>
          <a:srgbClr val="3366CC"/>
        </a:folHlink>
      </a:clrScheme>
      <a:clrMap bg1="lt1" tx1="dk1" bg2="lt2" tx2="dk2" accent1="accent1" accent2="accent2" accent3="accent3" accent4="accent4" accent5="accent5" accent6="accent6" hlink="hlink" folHlink="folHlink"/>
    </a:extraClrScheme>
    <a:extraClrScheme>
      <a:clrScheme name="Crayons 4">
        <a:dk1>
          <a:srgbClr val="808000"/>
        </a:dk1>
        <a:lt1>
          <a:srgbClr val="FFFFFF"/>
        </a:lt1>
        <a:dk2>
          <a:srgbClr val="336600"/>
        </a:dk2>
        <a:lt2>
          <a:srgbClr val="FFFFFF"/>
        </a:lt2>
        <a:accent1>
          <a:srgbClr val="99CC00"/>
        </a:accent1>
        <a:accent2>
          <a:srgbClr val="003300"/>
        </a:accent2>
        <a:accent3>
          <a:srgbClr val="ADB8AA"/>
        </a:accent3>
        <a:accent4>
          <a:srgbClr val="DADADA"/>
        </a:accent4>
        <a:accent5>
          <a:srgbClr val="CAE2AA"/>
        </a:accent5>
        <a:accent6>
          <a:srgbClr val="002D00"/>
        </a:accent6>
        <a:hlink>
          <a:srgbClr val="CCCC00"/>
        </a:hlink>
        <a:folHlink>
          <a:srgbClr val="CCFF33"/>
        </a:folHlink>
      </a:clrScheme>
      <a:clrMap bg1="dk2" tx1="lt1" bg2="dk1" tx2="lt2" accent1="accent1" accent2="accent2" accent3="accent3" accent4="accent4" accent5="accent5" accent6="accent6" hlink="hlink" folHlink="folHlink"/>
    </a:extraClrScheme>
    <a:extraClrScheme>
      <a:clrScheme name="Crayons 5">
        <a:dk1>
          <a:srgbClr val="808080"/>
        </a:dk1>
        <a:lt1>
          <a:srgbClr val="FFFFFF"/>
        </a:lt1>
        <a:dk2>
          <a:srgbClr val="003366"/>
        </a:dk2>
        <a:lt2>
          <a:srgbClr val="CCECFF"/>
        </a:lt2>
        <a:accent1>
          <a:srgbClr val="33CCCC"/>
        </a:accent1>
        <a:accent2>
          <a:srgbClr val="006699"/>
        </a:accent2>
        <a:accent3>
          <a:srgbClr val="AAADB8"/>
        </a:accent3>
        <a:accent4>
          <a:srgbClr val="DADADA"/>
        </a:accent4>
        <a:accent5>
          <a:srgbClr val="ADE2E2"/>
        </a:accent5>
        <a:accent6>
          <a:srgbClr val="005C8A"/>
        </a:accent6>
        <a:hlink>
          <a:srgbClr val="00FFFF"/>
        </a:hlink>
        <a:folHlink>
          <a:srgbClr val="0000FF"/>
        </a:folHlink>
      </a:clrScheme>
      <a:clrMap bg1="dk2" tx1="lt1" bg2="dk1" tx2="lt2" accent1="accent1" accent2="accent2" accent3="accent3" accent4="accent4" accent5="accent5" accent6="accent6" hlink="hlink" folHlink="folHlink"/>
    </a:extraClrScheme>
    <a:extraClrScheme>
      <a:clrScheme name="Crayons 6">
        <a:dk1>
          <a:srgbClr val="6666FF"/>
        </a:dk1>
        <a:lt1>
          <a:srgbClr val="FFFFFF"/>
        </a:lt1>
        <a:dk2>
          <a:srgbClr val="000066"/>
        </a:dk2>
        <a:lt2>
          <a:srgbClr val="FFFFFF"/>
        </a:lt2>
        <a:accent1>
          <a:srgbClr val="33CCFF"/>
        </a:accent1>
        <a:accent2>
          <a:srgbClr val="0000FF"/>
        </a:accent2>
        <a:accent3>
          <a:srgbClr val="AAAAB8"/>
        </a:accent3>
        <a:accent4>
          <a:srgbClr val="DADADA"/>
        </a:accent4>
        <a:accent5>
          <a:srgbClr val="ADE2FF"/>
        </a:accent5>
        <a:accent6>
          <a:srgbClr val="0000E7"/>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Crayons 7">
        <a:dk1>
          <a:srgbClr val="000000"/>
        </a:dk1>
        <a:lt1>
          <a:srgbClr val="FFFFFF"/>
        </a:lt1>
        <a:dk2>
          <a:srgbClr val="800080"/>
        </a:dk2>
        <a:lt2>
          <a:srgbClr val="FFFFFF"/>
        </a:lt2>
        <a:accent1>
          <a:srgbClr val="CC66FF"/>
        </a:accent1>
        <a:accent2>
          <a:srgbClr val="990099"/>
        </a:accent2>
        <a:accent3>
          <a:srgbClr val="C0AAC0"/>
        </a:accent3>
        <a:accent4>
          <a:srgbClr val="DADADA"/>
        </a:accent4>
        <a:accent5>
          <a:srgbClr val="E2B8FF"/>
        </a:accent5>
        <a:accent6>
          <a:srgbClr val="8A008A"/>
        </a:accent6>
        <a:hlink>
          <a:srgbClr val="FF9900"/>
        </a:hlink>
        <a:folHlink>
          <a:srgbClr val="FF3300"/>
        </a:folHlink>
      </a:clrScheme>
      <a:clrMap bg1="dk2" tx1="lt1" bg2="dk1" tx2="lt2" accent1="accent1" accent2="accent2" accent3="accent3" accent4="accent4" accent5="accent5" accent6="accent6" hlink="hlink" folHlink="folHlink"/>
    </a:extraClrScheme>
    <a:extraClrScheme>
      <a:clrScheme name="Crayons 8">
        <a:dk1>
          <a:srgbClr val="FF3300"/>
        </a:dk1>
        <a:lt1>
          <a:srgbClr val="FFFFFF"/>
        </a:lt1>
        <a:dk2>
          <a:srgbClr val="800000"/>
        </a:dk2>
        <a:lt2>
          <a:srgbClr val="FFFFCC"/>
        </a:lt2>
        <a:accent1>
          <a:srgbClr val="FF7C80"/>
        </a:accent1>
        <a:accent2>
          <a:srgbClr val="990000"/>
        </a:accent2>
        <a:accent3>
          <a:srgbClr val="C0AAAA"/>
        </a:accent3>
        <a:accent4>
          <a:srgbClr val="DADADA"/>
        </a:accent4>
        <a:accent5>
          <a:srgbClr val="FFBFC0"/>
        </a:accent5>
        <a:accent6>
          <a:srgbClr val="8A0000"/>
        </a:accent6>
        <a:hlink>
          <a:srgbClr val="FF66CC"/>
        </a:hlink>
        <a:folHlink>
          <a:srgbClr val="FFCC0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11090</TotalTime>
  <Words>2903</Words>
  <Application>Microsoft Office PowerPoint</Application>
  <PresentationFormat>On-screen Show (4:3)</PresentationFormat>
  <Paragraphs>287</Paragraphs>
  <Slides>30</Slides>
  <Notes>11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30</vt:i4>
      </vt:variant>
    </vt:vector>
  </HeadingPairs>
  <TitlesOfParts>
    <vt:vector size="36" baseType="lpstr">
      <vt:lpstr>Arial</vt:lpstr>
      <vt:lpstr>Calibri</vt:lpstr>
      <vt:lpstr>Comic Sans MS</vt:lpstr>
      <vt:lpstr>Wingdings</vt:lpstr>
      <vt:lpstr>Wingdings 2</vt:lpstr>
      <vt:lpstr>Crayons</vt:lpstr>
      <vt:lpstr>   Welcome to Bonneygrove Reception Induction Information   </vt:lpstr>
      <vt:lpstr>PowerPoint Presentation</vt:lpstr>
      <vt:lpstr>PowerPoint Presentation</vt:lpstr>
      <vt:lpstr>Aims</vt:lpstr>
      <vt:lpstr>What will my child be learning?</vt:lpstr>
      <vt:lpstr>How does my child learn?  Characteristics of Effective Learning</vt:lpstr>
      <vt:lpstr> C&amp;L Communication and Language</vt:lpstr>
      <vt:lpstr>C&amp;L – How you can help?</vt:lpstr>
      <vt:lpstr>PSED Personal, Social and Emotional Development</vt:lpstr>
      <vt:lpstr>PSED - How can you help?</vt:lpstr>
      <vt:lpstr>Physical Development </vt:lpstr>
      <vt:lpstr>Physical Development How can you help?</vt:lpstr>
      <vt:lpstr>PowerPoint Presentation</vt:lpstr>
      <vt:lpstr>PowerPoint Presentation</vt:lpstr>
      <vt:lpstr>Mathematics  Numbers, Shapes, Space, and Measures</vt:lpstr>
      <vt:lpstr>Mathematics–  How can you help?</vt:lpstr>
      <vt:lpstr>Expressive Arts and Design </vt:lpstr>
      <vt:lpstr>Expressive Arts and Design– How can you help?</vt:lpstr>
      <vt:lpstr>Understanding  the World</vt:lpstr>
      <vt:lpstr>PowerPoint Presentation</vt:lpstr>
      <vt:lpstr>PowerPoint Presentation</vt:lpstr>
      <vt:lpstr>Lunch</vt:lpstr>
      <vt:lpstr>Routines and Procedures</vt:lpstr>
      <vt:lpstr>Routines and Procedures cont..</vt:lpstr>
      <vt:lpstr>Parent Involvement</vt:lpstr>
      <vt:lpstr>Keeping children safe is everyone’s responsibility</vt:lpstr>
      <vt:lpstr>Keeping children safe is everyone’s responsibility</vt:lpstr>
      <vt:lpstr>How we communicate with you</vt:lpstr>
      <vt:lpstr>General Information </vt:lpstr>
      <vt:lpstr>PowerPoint Presentation</vt:lpstr>
    </vt:vector>
  </TitlesOfParts>
  <Company>Default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Reception @ Hunslet St Mary’s Primary School</dc:title>
  <dc:creator>howesg01</dc:creator>
  <cp:lastModifiedBy>Jill.Smyth</cp:lastModifiedBy>
  <cp:revision>293</cp:revision>
  <cp:lastPrinted>2020-05-06T09:07:10Z</cp:lastPrinted>
  <dcterms:created xsi:type="dcterms:W3CDTF">2007-06-05T16:03:04Z</dcterms:created>
  <dcterms:modified xsi:type="dcterms:W3CDTF">2020-06-09T15:43:35Z</dcterms:modified>
</cp:coreProperties>
</file>